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54"/>
  </p:notesMasterIdLst>
  <p:handoutMasterIdLst>
    <p:handoutMasterId r:id="rId55"/>
  </p:handoutMasterIdLst>
  <p:sldIdLst>
    <p:sldId id="507" r:id="rId2"/>
    <p:sldId id="332" r:id="rId3"/>
    <p:sldId id="530" r:id="rId4"/>
    <p:sldId id="510" r:id="rId5"/>
    <p:sldId id="506" r:id="rId6"/>
    <p:sldId id="446" r:id="rId7"/>
    <p:sldId id="500" r:id="rId8"/>
    <p:sldId id="511" r:id="rId9"/>
    <p:sldId id="512" r:id="rId10"/>
    <p:sldId id="285" r:id="rId11"/>
    <p:sldId id="268" r:id="rId12"/>
    <p:sldId id="513" r:id="rId13"/>
    <p:sldId id="263" r:id="rId14"/>
    <p:sldId id="514" r:id="rId15"/>
    <p:sldId id="523" r:id="rId16"/>
    <p:sldId id="271" r:id="rId17"/>
    <p:sldId id="290" r:id="rId18"/>
    <p:sldId id="524" r:id="rId19"/>
    <p:sldId id="315" r:id="rId20"/>
    <p:sldId id="311" r:id="rId21"/>
    <p:sldId id="480" r:id="rId22"/>
    <p:sldId id="508" r:id="rId23"/>
    <p:sldId id="488" r:id="rId24"/>
    <p:sldId id="494" r:id="rId25"/>
    <p:sldId id="509" r:id="rId26"/>
    <p:sldId id="450" r:id="rId27"/>
    <p:sldId id="525" r:id="rId28"/>
    <p:sldId id="502" r:id="rId29"/>
    <p:sldId id="265" r:id="rId30"/>
    <p:sldId id="266" r:id="rId31"/>
    <p:sldId id="516" r:id="rId32"/>
    <p:sldId id="483" r:id="rId33"/>
    <p:sldId id="515" r:id="rId34"/>
    <p:sldId id="517" r:id="rId35"/>
    <p:sldId id="489" r:id="rId36"/>
    <p:sldId id="518" r:id="rId37"/>
    <p:sldId id="484" r:id="rId38"/>
    <p:sldId id="519" r:id="rId39"/>
    <p:sldId id="274" r:id="rId40"/>
    <p:sldId id="520" r:id="rId41"/>
    <p:sldId id="521" r:id="rId42"/>
    <p:sldId id="277" r:id="rId43"/>
    <p:sldId id="522" r:id="rId44"/>
    <p:sldId id="280" r:id="rId45"/>
    <p:sldId id="281" r:id="rId46"/>
    <p:sldId id="282" r:id="rId47"/>
    <p:sldId id="504" r:id="rId48"/>
    <p:sldId id="526" r:id="rId49"/>
    <p:sldId id="359" r:id="rId50"/>
    <p:sldId id="527" r:id="rId51"/>
    <p:sldId id="529" r:id="rId52"/>
    <p:sldId id="452"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 id="3" name="Bobby Brady" initials="" lastIdx="4"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29"/>
    <p:restoredTop sz="89185"/>
  </p:normalViewPr>
  <p:slideViewPr>
    <p:cSldViewPr snapToGrid="0" snapToObjects="1" showGuides="1">
      <p:cViewPr varScale="1">
        <p:scale>
          <a:sx n="110" d="100"/>
          <a:sy n="110" d="100"/>
        </p:scale>
        <p:origin x="872" y="16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EF97FA-DE38-8249-8ADC-FCC1D10E87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297205-BEB9-A74B-A7F7-EF7754139D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ACF791-BF3B-304A-8741-FCB270FFC9E8}" type="datetimeFigureOut">
              <a:rPr lang="en-US" smtClean="0"/>
              <a:t>6/21/19</a:t>
            </a:fld>
            <a:endParaRPr lang="en-US"/>
          </a:p>
        </p:txBody>
      </p:sp>
      <p:sp>
        <p:nvSpPr>
          <p:cNvPr id="4" name="Footer Placeholder 3">
            <a:extLst>
              <a:ext uri="{FF2B5EF4-FFF2-40B4-BE49-F238E27FC236}">
                <a16:creationId xmlns:a16="http://schemas.microsoft.com/office/drawing/2014/main" id="{2220961B-8E78-4F47-BB0A-58038AFAB1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4E4C02-3A60-614B-B2B1-646C69CC99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2A8B8F-27E9-C642-9419-9F21DFE1948A}" type="slidenum">
              <a:rPr lang="en-US" smtClean="0"/>
              <a:t>‹#›</a:t>
            </a:fld>
            <a:endParaRPr lang="en-US"/>
          </a:p>
        </p:txBody>
      </p:sp>
    </p:spTree>
    <p:extLst>
      <p:ext uri="{BB962C8B-B14F-4D97-AF65-F5344CB8AC3E}">
        <p14:creationId xmlns:p14="http://schemas.microsoft.com/office/powerpoint/2010/main" val="1478716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Calibri"/>
              <a:ea typeface="Calibri"/>
              <a:cs typeface="Calibri"/>
              <a:sym typeface="Calibri"/>
            </a:endParaRPr>
          </a:p>
          <a:p>
            <a:endParaRPr lang="es-ES_tradnl"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44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115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Personal anxiety, people’s opinions are based on their experiences of how the world is </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Key takeaway – our beliefs are built on our experiences. When we challenge beliefs, we challenge experiences.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News sources- their evidence shows something else, people might have their beliefs for a long time. We don’t walk through the world thinking we’re wrong, or we’d be very disoriented. </a:t>
            </a:r>
          </a:p>
        </p:txBody>
      </p:sp>
      <p:sp>
        <p:nvSpPr>
          <p:cNvPr id="191" name="Shape 1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You don’t have to be an experienced policy maker and know all the ins and outs of a bill to discuss your “WHY” with your neighbor. We can cut through</a:t>
            </a:r>
            <a:r>
              <a:rPr lang="en-US" sz="1200" b="0" i="0" u="none" strike="noStrike" kern="1200" cap="none" baseline="0" dirty="0">
                <a:solidFill>
                  <a:schemeClr val="dk1"/>
                </a:solidFill>
                <a:effectLst/>
                <a:latin typeface="Calibri"/>
                <a:ea typeface="Calibri"/>
                <a:cs typeface="Calibri"/>
                <a:sym typeface="Calibri"/>
              </a:rPr>
              <a:t> the clutter when we have conversations that speak to the head and the heart.</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772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it’s challenging and it’s a hard process, so what’s the link? What are ways that people could cut through the noise coming in from different sources like media and news.</a:t>
            </a:r>
          </a:p>
        </p:txBody>
      </p:sp>
      <p:sp>
        <p:nvSpPr>
          <p:cNvPr id="4" name="Slide Number Placeholder 3"/>
          <p:cNvSpPr>
            <a:spLocks noGrp="1"/>
          </p:cNvSpPr>
          <p:nvPr>
            <p:ph type="sldNum" sz="quarter" idx="10"/>
          </p:nvPr>
        </p:nvSpPr>
        <p:spPr/>
        <p:txBody>
          <a:bodyPr/>
          <a:lstStyle/>
          <a:p>
            <a:fld id="{CB909D58-CE17-5F49-889D-9F08C930C319}" type="slidenum">
              <a:rPr lang="en-US" smtClean="0"/>
              <a:t>15</a:t>
            </a:fld>
            <a:endParaRPr lang="en-US"/>
          </a:p>
        </p:txBody>
      </p:sp>
    </p:spTree>
    <p:extLst>
      <p:ext uri="{BB962C8B-B14F-4D97-AF65-F5344CB8AC3E}">
        <p14:creationId xmlns:p14="http://schemas.microsoft.com/office/powerpoint/2010/main" val="150832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1:36-</a:t>
            </a:r>
            <a:r>
              <a:rPr lang="en-US" sz="1200" b="0" i="0" u="none" strike="noStrike" cap="none" baseline="0" dirty="0">
                <a:solidFill>
                  <a:schemeClr val="dk1"/>
                </a:solidFill>
                <a:latin typeface="Calibri"/>
                <a:ea typeface="Calibri"/>
                <a:cs typeface="Calibri"/>
                <a:sym typeface="Calibri"/>
              </a:rPr>
              <a:t> 4:36: Theory of why, how, what and quick example of apple from author and marketing consultant, Simon Sinek It’s about 3 minutes long.</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https://</a:t>
            </a:r>
            <a:r>
              <a:rPr lang="en-US" sz="1200" b="0" i="0" u="none" strike="noStrike" cap="none" dirty="0" err="1">
                <a:solidFill>
                  <a:schemeClr val="dk1"/>
                </a:solidFill>
                <a:latin typeface="Calibri"/>
                <a:ea typeface="Calibri"/>
                <a:cs typeface="Calibri"/>
                <a:sym typeface="Calibri"/>
              </a:rPr>
              <a:t>www.ted.com</a:t>
            </a:r>
            <a:r>
              <a:rPr lang="en-US" sz="1200" b="0" i="0" u="none" strike="noStrike" cap="none" dirty="0">
                <a:solidFill>
                  <a:schemeClr val="dk1"/>
                </a:solidFill>
                <a:latin typeface="Calibri"/>
                <a:ea typeface="Calibri"/>
                <a:cs typeface="Calibri"/>
                <a:sym typeface="Calibri"/>
              </a:rPr>
              <a:t>/talks/</a:t>
            </a:r>
            <a:r>
              <a:rPr lang="en-US" sz="1200" b="0" i="0" u="none" strike="noStrike" cap="none" dirty="0" err="1">
                <a:solidFill>
                  <a:schemeClr val="dk1"/>
                </a:solidFill>
                <a:latin typeface="Calibri"/>
                <a:ea typeface="Calibri"/>
                <a:cs typeface="Calibri"/>
                <a:sym typeface="Calibri"/>
              </a:rPr>
              <a:t>simon_sinek_how_great_leaders_inspire_action</a:t>
            </a:r>
            <a:r>
              <a:rPr lang="en-US" sz="1200" b="0" i="0" u="none" strike="noStrike" cap="none" dirty="0">
                <a:solidFill>
                  <a:schemeClr val="dk1"/>
                </a:solidFill>
                <a:latin typeface="Calibri"/>
                <a:ea typeface="Calibri"/>
                <a:cs typeface="Calibri"/>
                <a:sym typeface="Calibri"/>
              </a:rPr>
              <a:t>/transcript</a:t>
            </a:r>
            <a:endParaRPr sz="1200" b="0" i="0" u="none" strike="noStrike" cap="none" dirty="0">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Discussion</a:t>
            </a:r>
            <a:r>
              <a:rPr lang="en-US" sz="1200" b="0" i="0" u="none" strike="noStrike" cap="none" baseline="0" dirty="0">
                <a:solidFill>
                  <a:schemeClr val="dk1"/>
                </a:solidFill>
                <a:latin typeface="Arial"/>
                <a:ea typeface="Arial"/>
                <a:cs typeface="Arial"/>
                <a:sym typeface="Arial"/>
              </a:rPr>
              <a:t> of WHY, HOW, WHAT</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You heard </a:t>
            </a:r>
            <a:r>
              <a:rPr lang="en-US" sz="1200" b="0" i="0" u="none" strike="noStrike" cap="none" baseline="0" dirty="0" err="1">
                <a:solidFill>
                  <a:schemeClr val="dk1"/>
                </a:solidFill>
                <a:latin typeface="Arial"/>
                <a:ea typeface="Arial"/>
                <a:cs typeface="Arial"/>
                <a:sym typeface="Arial"/>
              </a:rPr>
              <a:t>simon</a:t>
            </a:r>
            <a:r>
              <a:rPr lang="en-US" sz="1200" b="0" i="0" u="none" strike="noStrike" cap="none" baseline="0" dirty="0">
                <a:solidFill>
                  <a:schemeClr val="dk1"/>
                </a:solidFill>
                <a:latin typeface="Arial"/>
                <a:ea typeface="Arial"/>
                <a:cs typeface="Arial"/>
                <a:sym typeface="Arial"/>
              </a:rPr>
              <a:t> </a:t>
            </a:r>
            <a:r>
              <a:rPr lang="en-US" sz="1200" b="0" i="0" u="none" strike="noStrike" cap="none" baseline="0" dirty="0" err="1">
                <a:solidFill>
                  <a:schemeClr val="dk1"/>
                </a:solidFill>
                <a:latin typeface="Arial"/>
                <a:ea typeface="Arial"/>
                <a:cs typeface="Arial"/>
                <a:sym typeface="Arial"/>
              </a:rPr>
              <a:t>sinek</a:t>
            </a:r>
            <a:r>
              <a:rPr lang="en-US" sz="1200" b="0" i="0" u="none" strike="noStrike" cap="none" baseline="0" dirty="0">
                <a:solidFill>
                  <a:schemeClr val="dk1"/>
                </a:solidFill>
                <a:latin typeface="Arial"/>
                <a:ea typeface="Arial"/>
                <a:cs typeface="Arial"/>
                <a:sym typeface="Arial"/>
              </a:rPr>
              <a:t> discuss his theory on starting with why. His premise is that most groups (nonprofits, politicians, companies) start with what they do.</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Apple- starts with “we sell computers”</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How– we sell computers with good user experience</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to make a profit, make money.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That doesn’t make me feel like they have a purpose past their product. Unintentionally politicians and organizations do that.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Starting with the what always seems to lead to some ambiguity on the “why” they do it.</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So how do you switch this model and the order?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does apple do what they do?</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They challenge the status quo &amp; are lead innovators in the technology industry.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What we to convey is that if you start with your belief and communicate your WHY, it will resonate with people in the way a WHAT never can. So, the order is important here as well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you need to start with your WHY in order to be able to start to build a connection based on shared values, then move outward.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Because the WHY is what moves YOU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the core thing that makes you tick. It is your reason to get out of bed. It’s the thing that you might have subconsciously operated with but not likely articulated out loud</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HOW: ‘How’ is your theory of change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the way that you believe your why can come into the world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WHAT: ‘What’ is the thing that you are now doing as a result of your how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your specific actions associated with your theory of change.</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In politics, we frequently start with WHAT which is not how you can easily connect with people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tends to be superficial and can feel inauthentic.</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If we take this model presented by Simon, then you can see how it shakes out with organizations as well. Here’s a couple of examples to compare and contrast. </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0434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that, how do we learn to shape people’s minds?</a:t>
            </a:r>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18</a:t>
            </a:fld>
            <a:endParaRPr lang="en-US"/>
          </a:p>
        </p:txBody>
      </p:sp>
    </p:spTree>
    <p:extLst>
      <p:ext uri="{BB962C8B-B14F-4D97-AF65-F5344CB8AC3E}">
        <p14:creationId xmlns:p14="http://schemas.microsoft.com/office/powerpoint/2010/main" val="3004206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8474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7146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7:43 </a:t>
            </a:r>
            <a:r>
              <a:rPr lang="mr-IN"/>
              <a:t>–</a:t>
            </a:r>
            <a:r>
              <a:rPr lang="en-US"/>
              <a:t> 7: 45 [2 minutes]</a:t>
            </a:r>
          </a:p>
          <a:p>
            <a:endParaRPr lang="en-US"/>
          </a:p>
          <a:p>
            <a:r>
              <a:rPr lang="en-US"/>
              <a:t>Reference</a:t>
            </a:r>
            <a:r>
              <a:rPr lang="en-US" baseline="0"/>
              <a:t> pre-work </a:t>
            </a:r>
            <a:r>
              <a:rPr lang="mr-IN" baseline="0"/>
              <a:t>–</a:t>
            </a:r>
            <a:r>
              <a:rPr lang="en-US" baseline="0"/>
              <a:t> you can share here if you are willing </a:t>
            </a:r>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96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Whether you are volunteering or working on a campaign or ballot initiative that’s coming up– we have heard that you need to train up on the best practices and the most current research that’s come out on organizing, and the best ways to train other people. We are so excited here at OFA to help you do that and give you the knowledge and tools you need to be most successful in your mission.</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we introduce ourselves, we would love for you to get acquainted with the </a:t>
            </a:r>
            <a:r>
              <a:rPr lang="en-US" sz="1200" b="0" i="0" u="none" strike="noStrike" cap="none" dirty="0" err="1">
                <a:solidFill>
                  <a:schemeClr val="dk1"/>
                </a:solidFill>
                <a:latin typeface="Calibri"/>
                <a:ea typeface="Calibri"/>
                <a:cs typeface="Calibri"/>
                <a:sym typeface="Calibri"/>
              </a:rPr>
              <a:t>chatbox</a:t>
            </a:r>
            <a:r>
              <a:rPr lang="en-US" sz="1200" b="0" i="0" u="none" strike="noStrike" cap="none" dirty="0">
                <a:solidFill>
                  <a:schemeClr val="dk1"/>
                </a:solidFill>
                <a:latin typeface="Calibri"/>
                <a:ea typeface="Calibri"/>
                <a:cs typeface="Calibri"/>
                <a:sym typeface="Calibri"/>
              </a:rPr>
              <a:t> and each other! We love to see where you all have joined from, so write your name and where you are joining from in the </a:t>
            </a:r>
            <a:r>
              <a:rPr lang="en-US" sz="1200" b="0" i="0" u="none" strike="noStrike" cap="none" dirty="0" err="1">
                <a:solidFill>
                  <a:schemeClr val="dk1"/>
                </a:solidFill>
                <a:latin typeface="Calibri"/>
                <a:ea typeface="Calibri"/>
                <a:cs typeface="Calibri"/>
                <a:sym typeface="Calibri"/>
              </a:rPr>
              <a:t>chatbox</a:t>
            </a:r>
            <a:r>
              <a:rPr lang="en-US"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20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4019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25000"/>
              <a:buFont typeface="Arial"/>
              <a:buNone/>
            </a:pPr>
            <a:r>
              <a:rPr lang="en-US" sz="1100">
                <a:latin typeface="Source Sans Pro Regular" charset="0"/>
                <a:ea typeface="Source Sans Pro Regular" charset="0"/>
                <a:cs typeface="Source Sans Pro Regular" charset="0"/>
                <a:sym typeface="Arial"/>
              </a:rPr>
              <a:t>7:47- 7:53</a:t>
            </a:r>
            <a:r>
              <a:rPr lang="en-US" sz="1100" baseline="0">
                <a:latin typeface="Source Sans Pro Regular" charset="0"/>
                <a:ea typeface="Source Sans Pro Regular" charset="0"/>
                <a:cs typeface="Source Sans Pro Regular" charset="0"/>
                <a:sym typeface="Arial"/>
              </a:rPr>
              <a:t> [6 minutes]</a:t>
            </a:r>
          </a:p>
          <a:p>
            <a:pPr marL="171450" marR="0" lvl="0" indent="-171450" algn="l" rtl="0">
              <a:lnSpc>
                <a:spcPct val="100000"/>
              </a:lnSpc>
              <a:spcBef>
                <a:spcPts val="0"/>
              </a:spcBef>
              <a:spcAft>
                <a:spcPts val="0"/>
              </a:spcAft>
              <a:buClr>
                <a:schemeClr val="dk1"/>
              </a:buClr>
              <a:buSzPct val="25000"/>
              <a:buFont typeface="Arial"/>
              <a:buNone/>
            </a:pPr>
            <a:endParaRPr lang="en-US" sz="1100" baseline="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a:latin typeface="Source Sans Pro Regular" charset="0"/>
                <a:ea typeface="Source Sans Pro Regular" charset="0"/>
                <a:cs typeface="Source Sans Pro Regular" charset="0"/>
                <a:sym typeface="Arial"/>
              </a:rPr>
              <a:t>It’s ok if that takes a second </a:t>
            </a:r>
            <a:r>
              <a:rPr lang="mr-IN" sz="1100" baseline="0">
                <a:latin typeface="Source Sans Pro Regular" charset="0"/>
                <a:ea typeface="Source Sans Pro Regular" charset="0"/>
                <a:cs typeface="Source Sans Pro Regular" charset="0"/>
                <a:sym typeface="Arial"/>
              </a:rPr>
              <a:t>–</a:t>
            </a:r>
            <a:r>
              <a:rPr lang="en-US" sz="1100" baseline="0">
                <a:latin typeface="Source Sans Pro Regular" charset="0"/>
                <a:ea typeface="Source Sans Pro Regular" charset="0"/>
                <a:cs typeface="Source Sans Pro Regular" charset="0"/>
                <a:sym typeface="Arial"/>
              </a:rPr>
              <a:t> this is hard! Really think about the FIRST time that happened because that was when you likely </a:t>
            </a:r>
            <a:r>
              <a:rPr lang="en-US" sz="1100" baseline="0" err="1">
                <a:latin typeface="Source Sans Pro Regular" charset="0"/>
                <a:ea typeface="Source Sans Pro Regular" charset="0"/>
                <a:cs typeface="Source Sans Pro Regular" charset="0"/>
                <a:sym typeface="Arial"/>
              </a:rPr>
              <a:t>solified</a:t>
            </a:r>
            <a:r>
              <a:rPr lang="en-US" sz="1100" baseline="0">
                <a:latin typeface="Source Sans Pro Regular" charset="0"/>
                <a:ea typeface="Source Sans Pro Regular" charset="0"/>
                <a:cs typeface="Source Sans Pro Regular" charset="0"/>
                <a:sym typeface="Arial"/>
              </a:rPr>
              <a:t> your belief around a particular value.</a:t>
            </a:r>
          </a:p>
          <a:p>
            <a:pPr marL="171450" marR="0" lvl="0" indent="-171450" algn="l" rtl="0">
              <a:lnSpc>
                <a:spcPct val="100000"/>
              </a:lnSpc>
              <a:spcBef>
                <a:spcPts val="0"/>
              </a:spcBef>
              <a:spcAft>
                <a:spcPts val="0"/>
              </a:spcAft>
              <a:buClr>
                <a:schemeClr val="dk1"/>
              </a:buClr>
              <a:buSzPct val="25000"/>
              <a:buFont typeface="Arial"/>
              <a:buNone/>
            </a:pPr>
            <a:endParaRPr lang="en-US" sz="1100" baseline="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a:latin typeface="Source Sans Pro Regular" charset="0"/>
                <a:ea typeface="Source Sans Pro Regular" charset="0"/>
                <a:cs typeface="Source Sans Pro Regular" charset="0"/>
                <a:sym typeface="Arial"/>
              </a:rPr>
              <a:t>This is hard and takes a lot of practice, so some </a:t>
            </a:r>
          </a:p>
          <a:p>
            <a:pPr marL="171450" marR="0" lvl="0" indent="-171450" algn="l" rtl="0">
              <a:lnSpc>
                <a:spcPct val="100000"/>
              </a:lnSpc>
              <a:spcBef>
                <a:spcPts val="0"/>
              </a:spcBef>
              <a:spcAft>
                <a:spcPts val="0"/>
              </a:spcAft>
              <a:buClr>
                <a:schemeClr val="dk1"/>
              </a:buClr>
              <a:buSzPct val="25000"/>
              <a:buFont typeface="Arial"/>
              <a:buNone/>
            </a:pPr>
            <a:endParaRPr lang="en-US" sz="1100" baseline="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a:latin typeface="Source Sans Pro Regular" charset="0"/>
                <a:ea typeface="Source Sans Pro Regular" charset="0"/>
                <a:cs typeface="Source Sans Pro Regular" charset="0"/>
                <a:sym typeface="Arial"/>
              </a:rPr>
              <a:t>This is very personal, so if you feel comfortable sharing, we would love to </a:t>
            </a:r>
            <a:r>
              <a:rPr lang="en-US" sz="1100" baseline="0" err="1">
                <a:latin typeface="Source Sans Pro Regular" charset="0"/>
                <a:ea typeface="Source Sans Pro Regular" charset="0"/>
                <a:cs typeface="Source Sans Pro Regular" charset="0"/>
                <a:sym typeface="Arial"/>
              </a:rPr>
              <a:t>thear</a:t>
            </a:r>
            <a:endParaRPr lang="en-US" sz="1100">
              <a:latin typeface="Source Sans Pro Regular" charset="0"/>
              <a:ea typeface="Source Sans Pro Regular" charset="0"/>
              <a:cs typeface="Source Sans Pro Regular" charset="0"/>
              <a:sym typeface="Arial"/>
            </a:endParaRPr>
          </a:p>
        </p:txBody>
      </p:sp>
      <p:sp>
        <p:nvSpPr>
          <p:cNvPr id="376" name="Shape 37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9909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42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rtl="0" fontAlgn="base">
              <a:buFont typeface="Arial" panose="020B0604020202020204" pitchFamily="34" charset="0"/>
              <a:buNone/>
            </a:pPr>
            <a:r>
              <a:rPr lang="en-US" sz="1200" b="0" i="0" u="none" strike="noStrike" kern="1200" cap="none">
                <a:solidFill>
                  <a:schemeClr val="dk1"/>
                </a:solidFill>
                <a:effectLst/>
                <a:latin typeface="Calibri"/>
                <a:ea typeface="Calibri"/>
                <a:cs typeface="Calibri"/>
                <a:sym typeface="Calibri"/>
              </a:rPr>
              <a:t>Most people start at the level that is not at the level of values -- looking for an emotionally resonant experience; real lived experience with emotional weight</a:t>
            </a:r>
          </a:p>
          <a:p>
            <a:pPr marL="171450" lvl="0" indent="-171450" rtl="0" fontAlgn="base">
              <a:buFont typeface="Arial" panose="020B0604020202020204" pitchFamily="34" charset="0"/>
              <a:buChar char="•"/>
            </a:pPr>
            <a:r>
              <a:rPr lang="en-US" sz="1200" b="0" i="0" u="none" strike="noStrike" kern="1200" cap="none">
                <a:solidFill>
                  <a:schemeClr val="dk1"/>
                </a:solidFill>
                <a:effectLst/>
                <a:latin typeface="Calibri"/>
                <a:ea typeface="Calibri"/>
                <a:cs typeface="Calibri"/>
                <a:sym typeface="Calibri"/>
              </a:rPr>
              <a:t>Why -- leading into critical incident piece </a:t>
            </a:r>
          </a:p>
          <a:p>
            <a:pPr rtl="0"/>
            <a:br>
              <a:rPr lang="en-US" b="0">
                <a:effectLst/>
              </a:rPr>
            </a:br>
            <a:r>
              <a:rPr lang="en-US" sz="1200" b="0" i="0" u="none" strike="noStrike" kern="1200" cap="none">
                <a:solidFill>
                  <a:schemeClr val="dk1"/>
                </a:solidFill>
                <a:effectLst/>
                <a:latin typeface="Calibri"/>
                <a:ea typeface="Calibri"/>
                <a:cs typeface="Calibri"/>
                <a:sym typeface="Calibri"/>
              </a:rPr>
              <a:t>Then depends on your audience and who you talk to -- connect on something and then build up to policy discussions -- applies to canvassing and with personal relationships, also with volunteer recruitment </a:t>
            </a:r>
          </a:p>
          <a:p>
            <a:pPr marL="171450" indent="-171450" rtl="0">
              <a:buFont typeface="Arial" panose="020B0604020202020204" pitchFamily="34" charset="0"/>
              <a:buChar char="•"/>
            </a:pPr>
            <a:r>
              <a:rPr lang="en-US" sz="1200" b="0" i="0" u="none" strike="noStrike" kern="1200" cap="none">
                <a:solidFill>
                  <a:schemeClr val="dk1"/>
                </a:solidFill>
                <a:effectLst/>
                <a:latin typeface="Calibri"/>
                <a:ea typeface="Calibri"/>
                <a:cs typeface="Calibri"/>
                <a:sym typeface="Calibri"/>
              </a:rPr>
              <a:t>Personal story </a:t>
            </a:r>
          </a:p>
          <a:p>
            <a:pPr marL="171450" indent="-171450" rtl="0">
              <a:buFont typeface="Arial" panose="020B0604020202020204" pitchFamily="34" charset="0"/>
              <a:buChar char="•"/>
            </a:pPr>
            <a:r>
              <a:rPr lang="en-US" sz="1200" b="0" i="0" u="none" strike="noStrike" kern="1200" cap="none">
                <a:solidFill>
                  <a:schemeClr val="dk1"/>
                </a:solidFill>
                <a:effectLst/>
                <a:latin typeface="Calibri"/>
                <a:ea typeface="Calibri"/>
                <a:cs typeface="Calibri"/>
                <a:sym typeface="Calibri"/>
              </a:rPr>
              <a:t>1:1s</a:t>
            </a:r>
          </a:p>
          <a:p>
            <a:pPr marL="171450" indent="-171450" rtl="0">
              <a:buFont typeface="Arial" panose="020B0604020202020204" pitchFamily="34" charset="0"/>
              <a:buChar char="•"/>
            </a:pPr>
            <a:r>
              <a:rPr lang="en-US" sz="1200" b="0" i="0" u="none" strike="noStrike" kern="1200" cap="none">
                <a:solidFill>
                  <a:schemeClr val="dk1"/>
                </a:solidFill>
                <a:effectLst/>
                <a:latin typeface="Calibri"/>
                <a:ea typeface="Calibri"/>
                <a:cs typeface="Calibri"/>
                <a:sym typeface="Calibri"/>
              </a:rPr>
              <a:t>Deep canvassing</a:t>
            </a:r>
          </a:p>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3120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7:10- 7:11</a:t>
            </a:r>
            <a:r>
              <a:rPr lang="en-US" baseline="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[LIZ] </a:t>
            </a:r>
          </a:p>
          <a:p>
            <a:endParaRPr lang="en-US"/>
          </a:p>
        </p:txBody>
      </p:sp>
      <p:sp>
        <p:nvSpPr>
          <p:cNvPr id="4" name="Slide Number Placeholder 3"/>
          <p:cNvSpPr>
            <a:spLocks noGrp="1"/>
          </p:cNvSpPr>
          <p:nvPr>
            <p:ph type="sldNum" sz="quarter" idx="10"/>
          </p:nvPr>
        </p:nvSpPr>
        <p:spPr/>
        <p:txBody>
          <a:bodyPr/>
          <a:lstStyle/>
          <a:p>
            <a:fld id="{CB909D58-CE17-5F49-889D-9F08C930C319}" type="slidenum">
              <a:rPr lang="en-US" smtClean="0"/>
              <a:t>27</a:t>
            </a:fld>
            <a:endParaRPr lang="en-US"/>
          </a:p>
        </p:txBody>
      </p:sp>
    </p:spTree>
    <p:extLst>
      <p:ext uri="{BB962C8B-B14F-4D97-AF65-F5344CB8AC3E}">
        <p14:creationId xmlns:p14="http://schemas.microsoft.com/office/powerpoint/2010/main" val="4151625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28</a:t>
            </a:fld>
            <a:endParaRPr lang="en-US"/>
          </a:p>
        </p:txBody>
      </p:sp>
    </p:spTree>
    <p:extLst>
      <p:ext uri="{BB962C8B-B14F-4D97-AF65-F5344CB8AC3E}">
        <p14:creationId xmlns:p14="http://schemas.microsoft.com/office/powerpoint/2010/main" val="316835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07" name="Google Shape;2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4628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24" name="Google Shape;22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5466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07" name="Google Shape;2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3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47" name="Google Shape;24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666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people joining us from all across the country that are wanting to make a difference in their communities. Type in your city and state into the chat box, and give others some appreciation for being on the call!”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601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24" name="Google Shape;22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4575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07" name="Google Shape;2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908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24" name="Google Shape;22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38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82" name="Google Shape;28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6035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07" name="Google Shape;2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4321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Arial"/>
                <a:ea typeface="Arial"/>
                <a:cs typeface="Arial"/>
                <a:sym typeface="Arial"/>
              </a:rPr>
              <a:t>El? Or no?</a:t>
            </a:r>
            <a:endParaRPr sz="1200" b="0" i="0" u="none" strike="noStrike" cap="none" dirty="0">
              <a:solidFill>
                <a:schemeClr val="dk1"/>
              </a:solidFill>
              <a:latin typeface="Arial"/>
              <a:ea typeface="Arial"/>
              <a:cs typeface="Arial"/>
              <a:sym typeface="Arial"/>
            </a:endParaRPr>
          </a:p>
        </p:txBody>
      </p:sp>
      <p:sp>
        <p:nvSpPr>
          <p:cNvPr id="314" name="Google Shape;31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0356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24" name="Google Shape;22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4535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07" name="Google Shape;2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009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4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45" name="Google Shape;34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367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24" name="Google Shape;22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754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As we go through this training, don’t be shy and tweet throughout the</a:t>
            </a:r>
            <a:r>
              <a:rPr lang="en-US" sz="1200" b="0" i="0" u="none" strike="noStrike" cap="none" baseline="0">
                <a:solidFill>
                  <a:schemeClr val="dk1"/>
                </a:solidFill>
                <a:latin typeface="Calibri"/>
                <a:ea typeface="Calibri"/>
                <a:cs typeface="Calibri"/>
                <a:sym typeface="Calibri"/>
              </a:rPr>
              <a:t> session using our hashtag. Let us know </a:t>
            </a:r>
            <a:r>
              <a:rPr lang="en-US" sz="1200" b="0" i="0" u="none" strike="noStrike" cap="none">
                <a:solidFill>
                  <a:schemeClr val="dk1"/>
                </a:solidFill>
                <a:latin typeface="Calibri"/>
                <a:ea typeface="Calibri"/>
                <a:cs typeface="Calibri"/>
                <a:sym typeface="Calibri"/>
              </a:rPr>
              <a:t>what you are taking away from this training, what is</a:t>
            </a:r>
            <a:r>
              <a:rPr lang="en-US" sz="1200" b="0" i="0" u="none" strike="noStrike" cap="none" baseline="0">
                <a:solidFill>
                  <a:schemeClr val="dk1"/>
                </a:solidFill>
                <a:latin typeface="Calibri"/>
                <a:ea typeface="Calibri"/>
                <a:cs typeface="Calibri"/>
                <a:sym typeface="Calibri"/>
              </a:rPr>
              <a:t> motivating you to organize, and follow me on twitter at @</a:t>
            </a:r>
            <a:r>
              <a:rPr lang="en-US" sz="1200" b="0" i="0" u="none" strike="noStrike" cap="none" baseline="0" err="1">
                <a:solidFill>
                  <a:schemeClr val="dk1"/>
                </a:solidFill>
                <a:latin typeface="Calibri"/>
                <a:ea typeface="Calibri"/>
                <a:cs typeface="Calibri"/>
                <a:sym typeface="Calibri"/>
              </a:rPr>
              <a:t>GriffenSaul</a:t>
            </a:r>
            <a:r>
              <a:rPr lang="en-US" sz="1200" b="0" i="0" u="none" strike="noStrike" cap="none" baseline="0">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5</a:t>
            </a:fld>
            <a:endParaRPr lang="en-US" sz="1200">
              <a:latin typeface="Calibri"/>
              <a:ea typeface="Calibri"/>
              <a:cs typeface="Calibri"/>
              <a:sym typeface="Calibri"/>
            </a:endParaRPr>
          </a:p>
        </p:txBody>
      </p:sp>
    </p:spTree>
    <p:extLst>
      <p:ext uri="{BB962C8B-B14F-4D97-AF65-F5344CB8AC3E}">
        <p14:creationId xmlns:p14="http://schemas.microsoft.com/office/powerpoint/2010/main" val="1299288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2cc97fc98_0_1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2cc97fc98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Font typeface="Arial"/>
              <a:buNone/>
            </a:pPr>
            <a:r>
              <a:rPr lang="en-US" sz="1100">
                <a:latin typeface="Arial"/>
                <a:ea typeface="Arial"/>
                <a:cs typeface="Arial"/>
                <a:sym typeface="Arial"/>
              </a:rPr>
              <a:t>Press 1 to share, upload your video to [LINK] or submit to the form by Friday, we will follow up with personalized feedback by June 16th</a:t>
            </a:r>
            <a:endParaRPr sz="1100" b="0" i="0" u="none" strike="noStrike" cap="none">
              <a:solidFill>
                <a:schemeClr val="dk1"/>
              </a:solidFill>
              <a:latin typeface="Arial"/>
              <a:ea typeface="Arial"/>
              <a:cs typeface="Arial"/>
              <a:sym typeface="Arial"/>
            </a:endParaRPr>
          </a:p>
        </p:txBody>
      </p:sp>
      <p:sp>
        <p:nvSpPr>
          <p:cNvPr id="377" name="Google Shape;377;g22cc97fc98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5930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2cc97fc98_0_2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2cc97fc98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Font typeface="Arial"/>
              <a:buNone/>
            </a:pPr>
            <a:r>
              <a:rPr lang="en-US" sz="1100" b="0" i="0" u="none" strike="noStrike" cap="none" dirty="0">
                <a:solidFill>
                  <a:schemeClr val="dk1"/>
                </a:solidFill>
                <a:latin typeface="Arial"/>
                <a:ea typeface="Arial"/>
                <a:cs typeface="Arial"/>
                <a:sym typeface="Arial"/>
              </a:rPr>
              <a:t>DERP?</a:t>
            </a:r>
            <a:endParaRPr sz="1100" b="0" i="0" u="none" strike="noStrike" cap="none" dirty="0">
              <a:solidFill>
                <a:schemeClr val="dk1"/>
              </a:solidFill>
              <a:latin typeface="Arial"/>
              <a:ea typeface="Arial"/>
              <a:cs typeface="Arial"/>
              <a:sym typeface="Arial"/>
            </a:endParaRPr>
          </a:p>
        </p:txBody>
      </p:sp>
      <p:sp>
        <p:nvSpPr>
          <p:cNvPr id="384" name="Google Shape;384;g22cc97fc98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2194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i="0" u="none" strike="noStrike" cap="none" dirty="0">
              <a:solidFill>
                <a:srgbClr val="000000"/>
              </a:solidFill>
              <a:latin typeface="Helvetica Neue"/>
              <a:ea typeface="Helvetica Neue"/>
              <a:cs typeface="Helvetica Neue"/>
              <a:sym typeface="Helvetica Neue"/>
            </a:endParaRPr>
          </a:p>
        </p:txBody>
      </p:sp>
      <p:sp>
        <p:nvSpPr>
          <p:cNvPr id="399" name="Google Shape;3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1073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fontAlgn="base">
              <a:buFont typeface="Arial" panose="020B0604020202020204" pitchFamily="34" charset="0"/>
              <a:buNone/>
            </a:pPr>
            <a:r>
              <a:rPr lang="en-US" sz="1800" b="0" i="0" u="none" strike="noStrike" kern="1200" cap="none" dirty="0">
                <a:solidFill>
                  <a:schemeClr val="dk1"/>
                </a:solidFill>
                <a:effectLst/>
                <a:latin typeface="Calibri"/>
                <a:ea typeface="Calibri"/>
                <a:cs typeface="Calibri"/>
                <a:sym typeface="Calibri"/>
              </a:rPr>
              <a:t>Most people start at the level that is not at the level of values -- looking for an emotionally resonant experience; real lived experience with emotional weight</a:t>
            </a:r>
          </a:p>
          <a:p>
            <a:pPr marL="171450" lvl="0" indent="-171450" rtl="0" fontAlgn="base">
              <a:buFont typeface="Arial" panose="020B0604020202020204" pitchFamily="34" charset="0"/>
              <a:buChar char="•"/>
            </a:pPr>
            <a:r>
              <a:rPr lang="en-US" sz="1800" b="0" i="0" u="none" strike="noStrike" kern="1200" cap="none" dirty="0">
                <a:solidFill>
                  <a:schemeClr val="dk1"/>
                </a:solidFill>
                <a:effectLst/>
                <a:latin typeface="Calibri"/>
                <a:ea typeface="Calibri"/>
                <a:cs typeface="Calibri"/>
                <a:sym typeface="Calibri"/>
              </a:rPr>
              <a:t>Why -- leading into critical incident piece </a:t>
            </a:r>
          </a:p>
          <a:p>
            <a:pPr rtl="0"/>
            <a:br>
              <a:rPr lang="en-US" sz="1800" b="0" dirty="0">
                <a:effectLst/>
              </a:rPr>
            </a:br>
            <a:r>
              <a:rPr lang="en-US" sz="1800" b="0" i="0" u="none" strike="noStrike" kern="1200" cap="none" dirty="0">
                <a:solidFill>
                  <a:schemeClr val="dk1"/>
                </a:solidFill>
                <a:effectLst/>
                <a:latin typeface="Calibri"/>
                <a:ea typeface="Calibri"/>
                <a:cs typeface="Calibri"/>
                <a:sym typeface="Calibri"/>
              </a:rPr>
              <a:t>Then depends on your audience and who you talk to -- connect on something and then build up to policy discussions -- applies to canvassing and with personal relationships, also with volunteer recruitment </a:t>
            </a:r>
          </a:p>
          <a:p>
            <a:pPr marL="171450" indent="-171450" rtl="0">
              <a:buFont typeface="Arial" panose="020B0604020202020204" pitchFamily="34" charset="0"/>
              <a:buChar char="•"/>
            </a:pPr>
            <a:r>
              <a:rPr lang="en-US" sz="1800" b="0" i="0" u="none" strike="noStrike" kern="1200" cap="none" dirty="0">
                <a:solidFill>
                  <a:schemeClr val="dk1"/>
                </a:solidFill>
                <a:effectLst/>
                <a:latin typeface="Calibri"/>
                <a:ea typeface="Calibri"/>
                <a:cs typeface="Calibri"/>
                <a:sym typeface="Calibri"/>
              </a:rPr>
              <a:t>Personal story </a:t>
            </a:r>
          </a:p>
          <a:p>
            <a:pPr marL="171450" indent="-171450" rtl="0">
              <a:buFont typeface="Arial" panose="020B0604020202020204" pitchFamily="34" charset="0"/>
              <a:buChar char="•"/>
            </a:pPr>
            <a:r>
              <a:rPr lang="en-US" sz="1800" b="0" i="0" u="none" strike="noStrike" kern="1200" cap="none" dirty="0">
                <a:solidFill>
                  <a:schemeClr val="dk1"/>
                </a:solidFill>
                <a:effectLst/>
                <a:latin typeface="Calibri"/>
                <a:ea typeface="Calibri"/>
                <a:cs typeface="Calibri"/>
                <a:sym typeface="Calibri"/>
              </a:rPr>
              <a:t>1:1s</a:t>
            </a:r>
          </a:p>
          <a:p>
            <a:pPr marL="171450" indent="-171450" rtl="0">
              <a:buFont typeface="Arial" panose="020B0604020202020204" pitchFamily="34" charset="0"/>
              <a:buChar char="•"/>
            </a:pPr>
            <a:r>
              <a:rPr lang="en-US" sz="1800" b="0" i="0" u="none" strike="noStrike" kern="1200" cap="none" dirty="0">
                <a:solidFill>
                  <a:schemeClr val="dk1"/>
                </a:solidFill>
                <a:effectLst/>
                <a:latin typeface="Calibri"/>
                <a:ea typeface="Calibri"/>
                <a:cs typeface="Calibri"/>
                <a:sym typeface="Calibri"/>
              </a:rPr>
              <a:t>Deep canvassing</a:t>
            </a:r>
          </a:p>
          <a:p>
            <a:pPr marL="0" marR="0" lvl="0" indent="0" algn="l" rtl="0">
              <a:spcBef>
                <a:spcPts val="0"/>
              </a:spcBef>
              <a:buSzPct val="25000"/>
              <a:buNone/>
            </a:pPr>
            <a:endParaRPr lang="en-US" sz="1800" b="0" i="0" u="none" strike="noStrike" cap="none" dirty="0">
              <a:solidFill>
                <a:schemeClr val="dk1"/>
              </a:solidFill>
              <a:latin typeface="Arial"/>
              <a:ea typeface="Arial"/>
              <a:cs typeface="Arial"/>
              <a:sym typeface="Arial"/>
            </a:endParaRPr>
          </a:p>
        </p:txBody>
      </p:sp>
      <p:sp>
        <p:nvSpPr>
          <p:cNvPr id="399" name="Google Shape;3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2438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7:10- 7:11</a:t>
            </a:r>
            <a:r>
              <a:rPr lang="en-US" baseline="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[LIZ] </a:t>
            </a:r>
          </a:p>
          <a:p>
            <a:endParaRPr lang="en-US"/>
          </a:p>
        </p:txBody>
      </p:sp>
      <p:sp>
        <p:nvSpPr>
          <p:cNvPr id="4" name="Slide Number Placeholder 3"/>
          <p:cNvSpPr>
            <a:spLocks noGrp="1"/>
          </p:cNvSpPr>
          <p:nvPr>
            <p:ph type="sldNum" sz="quarter" idx="10"/>
          </p:nvPr>
        </p:nvSpPr>
        <p:spPr/>
        <p:txBody>
          <a:bodyPr/>
          <a:lstStyle/>
          <a:p>
            <a:fld id="{CB909D58-CE17-5F49-889D-9F08C930C319}" type="slidenum">
              <a:rPr lang="en-US" smtClean="0"/>
              <a:t>48</a:t>
            </a:fld>
            <a:endParaRPr lang="en-US"/>
          </a:p>
        </p:txBody>
      </p:sp>
    </p:spTree>
    <p:extLst>
      <p:ext uri="{BB962C8B-B14F-4D97-AF65-F5344CB8AC3E}">
        <p14:creationId xmlns:p14="http://schemas.microsoft.com/office/powerpoint/2010/main" val="3858695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A56C4B64-BDA6-634E-BD2A-D5BD70F96A9C}" type="slidenum">
              <a:rPr lang="en-US" smtClean="0"/>
              <a:t>49</a:t>
            </a:fld>
            <a:endParaRPr lang="en-US"/>
          </a:p>
        </p:txBody>
      </p:sp>
    </p:spTree>
    <p:extLst>
      <p:ext uri="{BB962C8B-B14F-4D97-AF65-F5344CB8AC3E}">
        <p14:creationId xmlns:p14="http://schemas.microsoft.com/office/powerpoint/2010/main" val="4282990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[1 min]</a:t>
            </a:r>
          </a:p>
          <a:p>
            <a:pPr marL="0" marR="0" lvl="0" indent="0" algn="l" rtl="0">
              <a:spcBef>
                <a:spcPts val="0"/>
              </a:spcBef>
              <a:buSzPct val="25000"/>
              <a:buNone/>
            </a:pPr>
            <a:endParaRPr lang="en-US" sz="1200" b="1"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Welcome people to the training</a:t>
            </a:r>
            <a:endParaRPr sz="1200" b="0" i="0" u="none" strike="noStrike" cap="none">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775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52</a:t>
            </a:fld>
            <a:endParaRPr lang="en-US"/>
          </a:p>
        </p:txBody>
      </p:sp>
    </p:spTree>
    <p:extLst>
      <p:ext uri="{BB962C8B-B14F-4D97-AF65-F5344CB8AC3E}">
        <p14:creationId xmlns:p14="http://schemas.microsoft.com/office/powerpoint/2010/main" val="377091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7948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747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830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7:10- 7:11</a:t>
            </a:r>
            <a:r>
              <a:rPr lang="en-US" baseline="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[LIZ] </a:t>
            </a:r>
          </a:p>
          <a:p>
            <a:endParaRPr lang="en-US"/>
          </a:p>
        </p:txBody>
      </p:sp>
      <p:sp>
        <p:nvSpPr>
          <p:cNvPr id="4" name="Slide Number Placeholder 3"/>
          <p:cNvSpPr>
            <a:spLocks noGrp="1"/>
          </p:cNvSpPr>
          <p:nvPr>
            <p:ph type="sldNum" sz="quarter" idx="10"/>
          </p:nvPr>
        </p:nvSpPr>
        <p:spPr/>
        <p:txBody>
          <a:bodyPr/>
          <a:lstStyle/>
          <a:p>
            <a:fld id="{CB909D58-CE17-5F49-889D-9F08C930C319}" type="slidenum">
              <a:rPr lang="en-US" smtClean="0"/>
              <a:t>10</a:t>
            </a:fld>
            <a:endParaRPr lang="en-US"/>
          </a:p>
        </p:txBody>
      </p:sp>
    </p:spTree>
    <p:extLst>
      <p:ext uri="{BB962C8B-B14F-4D97-AF65-F5344CB8AC3E}">
        <p14:creationId xmlns:p14="http://schemas.microsoft.com/office/powerpoint/2010/main" val="67854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So, in our work as organizers,</a:t>
            </a:r>
            <a:r>
              <a:rPr lang="en-US" sz="1200" b="0" i="0" u="none" strike="noStrike" cap="none" baseline="0" dirty="0">
                <a:solidFill>
                  <a:schemeClr val="dk1"/>
                </a:solidFill>
                <a:latin typeface="Arial"/>
                <a:ea typeface="Arial"/>
                <a:cs typeface="Arial"/>
                <a:sym typeface="Arial"/>
              </a:rPr>
              <a:t> we want to have conversations with people so we can get them to do something we want them to do. Whether convince a supporter to make phone calls, or an elected official to vote a certain way on a piece of legislation or whatever the scenario, but we aren’t always successful. As we learned in the last two weeks, we need to be good listeners and understand what motivates someone’s position.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We know from experience how challenging it is to change someone’s opinion, but we will break down why that is and how we can begin to craft strategies to be more effective in our conversations.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To get our minds going, we have a clip ahead from the podcast, “This American Life.” Listen to the following clip with this thought in mind.” As you listen to this, think about why it’s so difficult to change someone’s mind.</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is changing someone’s opinion so difficult?” We have all run into someone that we had trouble talking to and getting them to think about something that we really cared about. </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302189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005E34-F266-1248-82DE-777851D489D4}"/>
              </a:ext>
            </a:extLst>
          </p:cNvPr>
          <p:cNvSpPr txBox="1"/>
          <p:nvPr/>
        </p:nvSpPr>
        <p:spPr>
          <a:xfrm>
            <a:off x="1" y="2345755"/>
            <a:ext cx="12191999" cy="2431435"/>
          </a:xfrm>
          <a:prstGeom prst="rect">
            <a:avLst/>
          </a:prstGeom>
          <a:noFill/>
        </p:spPr>
        <p:txBody>
          <a:bodyPr wrap="square" rtlCol="0">
            <a:spAutoFit/>
          </a:bodyPr>
          <a:lstStyle/>
          <a:p>
            <a:pPr algn="ctr"/>
            <a:r>
              <a:rPr lang="en-US" sz="12000" b="1" dirty="0" err="1">
                <a:solidFill>
                  <a:schemeClr val="bg1"/>
                </a:solidFill>
                <a:latin typeface="Gilroy ExtraBold" pitchFamily="2" charset="77"/>
              </a:rPr>
              <a:t>Bienvenidos</a:t>
            </a:r>
            <a:r>
              <a:rPr lang="en-US" sz="12000" b="1" dirty="0">
                <a:solidFill>
                  <a:schemeClr val="bg1"/>
                </a:solidFill>
                <a:latin typeface="Gilroy ExtraBold" pitchFamily="2" charset="77"/>
              </a:rPr>
              <a:t>! </a:t>
            </a:r>
            <a:br>
              <a:rPr lang="en-US" sz="6000" b="1" dirty="0">
                <a:latin typeface="Gilroy ExtraBold" pitchFamily="2" charset="77"/>
              </a:rPr>
            </a:br>
            <a:r>
              <a:rPr lang="en-US" sz="3200" b="1" dirty="0" err="1">
                <a:solidFill>
                  <a:schemeClr val="bg2"/>
                </a:solidFill>
                <a:latin typeface="Gilroy ExtraBold" pitchFamily="2" charset="77"/>
              </a:rPr>
              <a:t>Empezáremos</a:t>
            </a:r>
            <a:r>
              <a:rPr lang="en-US" sz="3200" b="1" dirty="0">
                <a:solidFill>
                  <a:schemeClr val="bg2"/>
                </a:solidFill>
                <a:latin typeface="Gilroy ExtraBold" pitchFamily="2" charset="77"/>
              </a:rPr>
              <a:t> a las 7:00 PM </a:t>
            </a:r>
            <a:r>
              <a:rPr lang="en-US" sz="3200" b="1" dirty="0" err="1">
                <a:solidFill>
                  <a:schemeClr val="bg2"/>
                </a:solidFill>
                <a:latin typeface="Gilroy ExtraBold" pitchFamily="2" charset="77"/>
              </a:rPr>
              <a:t>horario</a:t>
            </a:r>
            <a:r>
              <a:rPr lang="en-US" sz="3200" b="1" dirty="0">
                <a:solidFill>
                  <a:schemeClr val="bg2"/>
                </a:solidFill>
                <a:latin typeface="Gilroy ExtraBold" pitchFamily="2" charset="77"/>
              </a:rPr>
              <a:t> zona central.</a:t>
            </a:r>
          </a:p>
        </p:txBody>
      </p:sp>
      <p:pic>
        <p:nvPicPr>
          <p:cNvPr id="3" name="Picture 2">
            <a:extLst>
              <a:ext uri="{FF2B5EF4-FFF2-40B4-BE49-F238E27FC236}">
                <a16:creationId xmlns:a16="http://schemas.microsoft.com/office/drawing/2014/main" id="{6924C5B5-ED94-8246-B043-3A85850A0C4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4" name="Picture 3" descr="A drawing of a face&#10;&#10;Description automatically generated">
            <a:extLst>
              <a:ext uri="{FF2B5EF4-FFF2-40B4-BE49-F238E27FC236}">
                <a16:creationId xmlns:a16="http://schemas.microsoft.com/office/drawing/2014/main" id="{9923E4C9-7441-F041-A4D7-A8185B91D52A}"/>
              </a:ext>
            </a:extLst>
          </p:cNvPr>
          <p:cNvPicPr>
            <a:picLocks noChangeAspect="1"/>
          </p:cNvPicPr>
          <p:nvPr/>
        </p:nvPicPr>
        <p:blipFill>
          <a:blip r:embed="rId4"/>
          <a:stretch>
            <a:fillRect/>
          </a:stretch>
        </p:blipFill>
        <p:spPr>
          <a:xfrm>
            <a:off x="349458" y="6221352"/>
            <a:ext cx="1219200" cy="419100"/>
          </a:xfrm>
          <a:prstGeom prst="rect">
            <a:avLst/>
          </a:prstGeom>
        </p:spPr>
      </p:pic>
    </p:spTree>
    <p:extLst>
      <p:ext uri="{BB962C8B-B14F-4D97-AF65-F5344CB8AC3E}">
        <p14:creationId xmlns:p14="http://schemas.microsoft.com/office/powerpoint/2010/main" val="1775134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86592" y="1237002"/>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a:solidFill>
                  <a:srgbClr val="00B4DC"/>
                </a:solidFill>
                <a:latin typeface="Gilroy ExtraBold" charset="0"/>
                <a:ea typeface="Gilroy ExtraBold" charset="0"/>
                <a:cs typeface="Gilroy ExtraBold" charset="0"/>
              </a:rPr>
              <a:t>Agenda</a:t>
            </a:r>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b="1" dirty="0">
                <a:solidFill>
                  <a:schemeClr val="bg1"/>
                </a:solidFill>
                <a:latin typeface="Source Sans Pro" charset="0"/>
                <a:ea typeface="Source Sans Pro" charset="0"/>
                <a:cs typeface="Source Sans Pro" charset="0"/>
              </a:rPr>
              <a:t>La </a:t>
            </a:r>
            <a:r>
              <a:rPr lang="en-US" sz="2400" b="1" dirty="0" err="1">
                <a:solidFill>
                  <a:schemeClr val="bg1"/>
                </a:solidFill>
                <a:latin typeface="Source Sans Pro" charset="0"/>
                <a:ea typeface="Source Sans Pro" charset="0"/>
                <a:cs typeface="Source Sans Pro" charset="0"/>
              </a:rPr>
              <a:t>rareza</a:t>
            </a:r>
            <a:r>
              <a:rPr lang="en-US" sz="2400" b="1" dirty="0">
                <a:solidFill>
                  <a:schemeClr val="bg1"/>
                </a:solidFill>
                <a:latin typeface="Source Sans Pro" charset="0"/>
                <a:ea typeface="Source Sans Pro" charset="0"/>
                <a:cs typeface="Source Sans Pro" charset="0"/>
              </a:rPr>
              <a:t> </a:t>
            </a:r>
            <a:r>
              <a:rPr lang="en-US" sz="2400" b="1" dirty="0" err="1">
                <a:solidFill>
                  <a:schemeClr val="bg1"/>
                </a:solidFill>
                <a:latin typeface="Source Sans Pro" charset="0"/>
                <a:ea typeface="Source Sans Pro" charset="0"/>
                <a:cs typeface="Source Sans Pro" charset="0"/>
              </a:rPr>
              <a:t>increíble</a:t>
            </a:r>
            <a:r>
              <a:rPr lang="en-US" sz="2400" b="1" dirty="0">
                <a:solidFill>
                  <a:schemeClr val="bg1"/>
                </a:solidFill>
                <a:latin typeface="Source Sans Pro" charset="0"/>
                <a:ea typeface="Source Sans Pro" charset="0"/>
                <a:cs typeface="Source Sans Pro" charset="0"/>
              </a:rPr>
              <a:t> de </a:t>
            </a:r>
            <a:r>
              <a:rPr lang="en-US" sz="2400" b="1" dirty="0" err="1">
                <a:solidFill>
                  <a:schemeClr val="bg1"/>
                </a:solidFill>
                <a:latin typeface="Source Sans Pro" charset="0"/>
                <a:ea typeface="Source Sans Pro" charset="0"/>
                <a:cs typeface="Source Sans Pro" charset="0"/>
              </a:rPr>
              <a:t>cambiar</a:t>
            </a:r>
            <a:r>
              <a:rPr lang="en-US" sz="2400" b="1" dirty="0">
                <a:solidFill>
                  <a:schemeClr val="bg1"/>
                </a:solidFill>
                <a:latin typeface="Source Sans Pro" charset="0"/>
                <a:ea typeface="Source Sans Pro" charset="0"/>
                <a:cs typeface="Source Sans Pro" charset="0"/>
              </a:rPr>
              <a:t> </a:t>
            </a:r>
            <a:r>
              <a:rPr lang="en-US" sz="2400" b="1" dirty="0" err="1">
                <a:solidFill>
                  <a:schemeClr val="bg1"/>
                </a:solidFill>
                <a:latin typeface="Source Sans Pro" charset="0"/>
                <a:ea typeface="Source Sans Pro" charset="0"/>
                <a:cs typeface="Source Sans Pro" charset="0"/>
              </a:rPr>
              <a:t>su</a:t>
            </a:r>
            <a:r>
              <a:rPr lang="en-US" sz="2400" b="1" dirty="0">
                <a:solidFill>
                  <a:schemeClr val="bg1"/>
                </a:solidFill>
                <a:latin typeface="Source Sans Pro" charset="0"/>
                <a:ea typeface="Source Sans Pro" charset="0"/>
                <a:cs typeface="Source Sans Pro" charset="0"/>
              </a:rPr>
              <a:t> </a:t>
            </a:r>
            <a:r>
              <a:rPr lang="en-US" sz="2400" b="1" dirty="0" err="1">
                <a:solidFill>
                  <a:schemeClr val="bg1"/>
                </a:solidFill>
                <a:latin typeface="Source Sans Pro" charset="0"/>
                <a:ea typeface="Source Sans Pro" charset="0"/>
                <a:cs typeface="Source Sans Pro" charset="0"/>
              </a:rPr>
              <a:t>mente</a:t>
            </a:r>
            <a:endParaRPr lang="en-US" sz="2400" b="1" dirty="0">
              <a:solidFill>
                <a:schemeClr val="bg1"/>
              </a:solidFill>
              <a:latin typeface="Source Sans Pro" charset="0"/>
              <a:ea typeface="Source Sans Pro" charset="0"/>
              <a:cs typeface="Source Sans Pro" charset="0"/>
            </a:endParaRPr>
          </a:p>
          <a:p>
            <a:pPr fontAlgn="ctr"/>
            <a:endParaRPr lang="en-US" sz="2400" b="1"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Construcción</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teoría</a:t>
            </a:r>
            <a:r>
              <a:rPr lang="en-US" sz="2400" dirty="0">
                <a:solidFill>
                  <a:schemeClr val="tx1"/>
                </a:solidFill>
                <a:latin typeface="Source Sans Pro" charset="0"/>
                <a:ea typeface="Source Sans Pro" charset="0"/>
                <a:cs typeface="Source Sans Pro" charset="0"/>
              </a:rPr>
              <a:t> con Simón Sinek</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Incidentes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críticos</a:t>
            </a:r>
            <a:endParaRPr lang="en-US" sz="2400" dirty="0">
              <a:solidFill>
                <a:schemeClr val="tx1"/>
              </a:solidFill>
              <a:latin typeface="Source Sans Pro" charset="0"/>
              <a:ea typeface="Source Sans Pro" charset="0"/>
              <a:cs typeface="Source Sans Pro" charset="0"/>
            </a:endParaRP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Marco de </a:t>
            </a:r>
            <a:r>
              <a:rPr lang="en-US" sz="2400" dirty="0" err="1">
                <a:solidFill>
                  <a:schemeClr val="tx1"/>
                </a:solidFill>
                <a:latin typeface="Source Sans Pro" charset="0"/>
                <a:ea typeface="Source Sans Pro" charset="0"/>
                <a:cs typeface="Source Sans Pro" charset="0"/>
              </a:rPr>
              <a:t>historia</a:t>
            </a:r>
            <a:r>
              <a:rPr lang="en-US" sz="2400" dirty="0">
                <a:solidFill>
                  <a:schemeClr val="tx1"/>
                </a:solidFill>
                <a:latin typeface="Source Sans Pro" charset="0"/>
                <a:ea typeface="Source Sans Pro" charset="0"/>
                <a:cs typeface="Source Sans Pro" charset="0"/>
              </a:rPr>
              <a:t> personal</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Informe y </a:t>
            </a:r>
            <a:r>
              <a:rPr lang="en-US" sz="2400" dirty="0" err="1">
                <a:solidFill>
                  <a:schemeClr val="tx1"/>
                </a:solidFill>
                <a:latin typeface="Source Sans Pro" charset="0"/>
                <a:ea typeface="Source Sans Pro" charset="0"/>
                <a:cs typeface="Source Sans Pro" charset="0"/>
              </a:rPr>
              <a:t>cierre</a:t>
            </a:r>
            <a:endParaRPr lang="en-US" sz="2400" dirty="0">
              <a:solidFill>
                <a:schemeClr val="tx1"/>
              </a:solidFill>
              <a:latin typeface="Source Sans Pro" charset="0"/>
              <a:ea typeface="Source Sans Pro" charset="0"/>
              <a:cs typeface="Source Sans Pro" charset="0"/>
            </a:endParaRPr>
          </a:p>
        </p:txBody>
      </p:sp>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8751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445008" y="1414157"/>
            <a:ext cx="11540836" cy="1576235"/>
          </a:xfrm>
          <a:prstGeom prst="rect">
            <a:avLst/>
          </a:prstGeom>
          <a:noFill/>
          <a:ln>
            <a:noFill/>
          </a:ln>
        </p:spPr>
        <p:txBody>
          <a:bodyPr lIns="91425" tIns="45700" rIns="91425" bIns="45700" anchor="t" anchorCtr="0">
            <a:noAutofit/>
          </a:bodyPr>
          <a:lstStyle/>
          <a:p>
            <a:pPr algn="ctr"/>
            <a:r>
              <a:rPr lang="es-CO" sz="6000" b="1" dirty="0">
                <a:solidFill>
                  <a:schemeClr val="bg2"/>
                </a:solidFill>
                <a:latin typeface="Gilroy ExtraBold" pitchFamily="2" charset="77"/>
              </a:rPr>
              <a:t>¿Por qué es tan difícil cambiar la opinión de alguien?</a:t>
            </a:r>
            <a:endParaRPr lang="en-US" sz="6000" b="1" dirty="0">
              <a:solidFill>
                <a:schemeClr val="bg2"/>
              </a:solidFill>
              <a:latin typeface="Gilroy ExtraBold" pitchFamily="2" charset="77"/>
            </a:endParaRPr>
          </a:p>
        </p:txBody>
      </p:sp>
      <p:sp>
        <p:nvSpPr>
          <p:cNvPr id="2" name="Rectangle 1"/>
          <p:cNvSpPr/>
          <p:nvPr/>
        </p:nvSpPr>
        <p:spPr>
          <a:xfrm>
            <a:off x="445008" y="3864391"/>
            <a:ext cx="11301984" cy="2380845"/>
          </a:xfrm>
          <a:prstGeom prst="rect">
            <a:avLst/>
          </a:prstGeom>
        </p:spPr>
        <p:txBody>
          <a:bodyPr wrap="square">
            <a:spAutoFit/>
          </a:bodyPr>
          <a:lstStyle/>
          <a:p>
            <a:pPr lvl="0" algn="ctr">
              <a:lnSpc>
                <a:spcPct val="80000"/>
              </a:lnSpc>
              <a:buSzPct val="25000"/>
            </a:pPr>
            <a:r>
              <a:rPr lang="en-US" sz="2500" spc="300" dirty="0">
                <a:solidFill>
                  <a:schemeClr val="tx1"/>
                </a:solidFill>
                <a:latin typeface="Gilroy ExtraBold" charset="0"/>
                <a:ea typeface="Gilroy ExtraBold" charset="0"/>
                <a:cs typeface="Gilroy ExtraBold" charset="0"/>
              </a:rPr>
              <a:t>SIGUIENTE EXTRACTO:</a:t>
            </a:r>
          </a:p>
          <a:p>
            <a:pPr lvl="0" algn="ctr">
              <a:lnSpc>
                <a:spcPct val="80000"/>
              </a:lnSpc>
              <a:buSzPct val="25000"/>
            </a:pPr>
            <a:endParaRPr lang="en-US" sz="1000" spc="300" dirty="0">
              <a:solidFill>
                <a:schemeClr val="tx1"/>
              </a:solidFill>
              <a:latin typeface="Gilroy ExtraBold" charset="0"/>
              <a:ea typeface="Gilroy ExtraBold" charset="0"/>
              <a:cs typeface="Gilroy ExtraBold" charset="0"/>
            </a:endParaRPr>
          </a:p>
          <a:p>
            <a:pPr lvl="0" algn="ctr">
              <a:lnSpc>
                <a:spcPct val="80000"/>
              </a:lnSpc>
              <a:buSzPct val="25000"/>
            </a:pPr>
            <a:r>
              <a:rPr lang="en-US" sz="3500" b="1" i="1" dirty="0">
                <a:solidFill>
                  <a:schemeClr val="tx1"/>
                </a:solidFill>
                <a:latin typeface="Gilroy ExtraBold" charset="0"/>
                <a:ea typeface="Gilroy ExtraBold" charset="0"/>
                <a:cs typeface="Gilroy ExtraBold" charset="0"/>
              </a:rPr>
              <a:t>The Incredible Rarity of Changing Your Mind </a:t>
            </a:r>
          </a:p>
          <a:p>
            <a:pPr lvl="0" algn="ctr">
              <a:lnSpc>
                <a:spcPct val="80000"/>
              </a:lnSpc>
              <a:buSzPct val="25000"/>
            </a:pPr>
            <a:r>
              <a:rPr lang="en-US" sz="3500" b="1" dirty="0">
                <a:solidFill>
                  <a:schemeClr val="tx1"/>
                </a:solidFill>
                <a:latin typeface="Gilroy ExtraBold" charset="0"/>
                <a:ea typeface="Gilroy ExtraBold" charset="0"/>
                <a:cs typeface="Gilroy ExtraBold" charset="0"/>
              </a:rPr>
              <a:t>from This American Life</a:t>
            </a:r>
          </a:p>
          <a:p>
            <a:pPr lvl="0" algn="ctr">
              <a:lnSpc>
                <a:spcPct val="80000"/>
              </a:lnSpc>
              <a:buSzPct val="25000"/>
            </a:pPr>
            <a:endParaRPr lang="en-US" sz="1000" b="1" dirty="0">
              <a:solidFill>
                <a:schemeClr val="tx1"/>
              </a:solidFill>
              <a:latin typeface="Gilroy ExtraBold" charset="0"/>
              <a:ea typeface="Gilroy ExtraBold" charset="0"/>
              <a:cs typeface="Gilroy ExtraBold" charset="0"/>
            </a:endParaRPr>
          </a:p>
          <a:p>
            <a:pPr lvl="0" algn="ctr">
              <a:lnSpc>
                <a:spcPct val="80000"/>
              </a:lnSpc>
              <a:buSzPct val="25000"/>
            </a:pPr>
            <a:r>
              <a:rPr lang="en-US" sz="3500" b="1" i="1" dirty="0">
                <a:solidFill>
                  <a:schemeClr val="tx1"/>
                </a:solidFill>
                <a:latin typeface="Gilroy ExtraBold" charset="0"/>
                <a:ea typeface="Gilroy ExtraBold" charset="0"/>
                <a:cs typeface="Gilroy ExtraBold" charset="0"/>
              </a:rPr>
              <a:t>La </a:t>
            </a:r>
            <a:r>
              <a:rPr lang="en-US" sz="3500" b="1" i="1" dirty="0" err="1">
                <a:solidFill>
                  <a:schemeClr val="tx1"/>
                </a:solidFill>
                <a:latin typeface="Gilroy ExtraBold" charset="0"/>
                <a:ea typeface="Gilroy ExtraBold" charset="0"/>
                <a:cs typeface="Gilroy ExtraBold" charset="0"/>
              </a:rPr>
              <a:t>Rareza</a:t>
            </a:r>
            <a:r>
              <a:rPr lang="en-US" sz="3500" b="1" i="1" dirty="0">
                <a:solidFill>
                  <a:schemeClr val="tx1"/>
                </a:solidFill>
                <a:latin typeface="Gilroy ExtraBold" charset="0"/>
                <a:ea typeface="Gilroy ExtraBold" charset="0"/>
                <a:cs typeface="Gilroy ExtraBold" charset="0"/>
              </a:rPr>
              <a:t> </a:t>
            </a:r>
            <a:r>
              <a:rPr lang="en-US" sz="3500" b="1" i="1" dirty="0" err="1">
                <a:solidFill>
                  <a:schemeClr val="tx1"/>
                </a:solidFill>
                <a:latin typeface="Gilroy ExtraBold" charset="0"/>
                <a:ea typeface="Gilroy ExtraBold" charset="0"/>
                <a:cs typeface="Gilroy ExtraBold" charset="0"/>
              </a:rPr>
              <a:t>Increíble</a:t>
            </a:r>
            <a:r>
              <a:rPr lang="en-US" sz="3500" b="1" i="1" dirty="0">
                <a:solidFill>
                  <a:schemeClr val="tx1"/>
                </a:solidFill>
                <a:latin typeface="Gilroy ExtraBold" charset="0"/>
                <a:ea typeface="Gilroy ExtraBold" charset="0"/>
                <a:cs typeface="Gilroy ExtraBold" charset="0"/>
              </a:rPr>
              <a:t> de </a:t>
            </a:r>
            <a:r>
              <a:rPr lang="en-US" sz="3500" b="1" i="1" dirty="0" err="1">
                <a:solidFill>
                  <a:schemeClr val="tx1"/>
                </a:solidFill>
                <a:latin typeface="Gilroy ExtraBold" charset="0"/>
                <a:ea typeface="Gilroy ExtraBold" charset="0"/>
                <a:cs typeface="Gilroy ExtraBold" charset="0"/>
              </a:rPr>
              <a:t>Cambiar</a:t>
            </a:r>
            <a:r>
              <a:rPr lang="en-US" sz="3500" b="1" i="1" dirty="0">
                <a:solidFill>
                  <a:schemeClr val="tx1"/>
                </a:solidFill>
                <a:latin typeface="Gilroy ExtraBold" charset="0"/>
                <a:ea typeface="Gilroy ExtraBold" charset="0"/>
                <a:cs typeface="Gilroy ExtraBold" charset="0"/>
              </a:rPr>
              <a:t> </a:t>
            </a:r>
            <a:r>
              <a:rPr lang="en-US" sz="3500" b="1" i="1" dirty="0" err="1">
                <a:solidFill>
                  <a:schemeClr val="tx1"/>
                </a:solidFill>
                <a:latin typeface="Gilroy ExtraBold" charset="0"/>
                <a:ea typeface="Gilroy ExtraBold" charset="0"/>
                <a:cs typeface="Gilroy ExtraBold" charset="0"/>
              </a:rPr>
              <a:t>su</a:t>
            </a:r>
            <a:r>
              <a:rPr lang="en-US" sz="3500" b="1" i="1" dirty="0">
                <a:solidFill>
                  <a:schemeClr val="tx1"/>
                </a:solidFill>
                <a:latin typeface="Gilroy ExtraBold" charset="0"/>
                <a:ea typeface="Gilroy ExtraBold" charset="0"/>
                <a:cs typeface="Gilroy ExtraBold" charset="0"/>
              </a:rPr>
              <a:t> </a:t>
            </a:r>
            <a:r>
              <a:rPr lang="en-US" sz="3500" b="1" i="1" dirty="0" err="1">
                <a:solidFill>
                  <a:schemeClr val="tx1"/>
                </a:solidFill>
                <a:latin typeface="Gilroy ExtraBold" charset="0"/>
                <a:ea typeface="Gilroy ExtraBold" charset="0"/>
                <a:cs typeface="Gilroy ExtraBold" charset="0"/>
              </a:rPr>
              <a:t>Mente</a:t>
            </a:r>
            <a:endParaRPr lang="en-US" sz="3500" b="1" i="1" dirty="0">
              <a:solidFill>
                <a:schemeClr val="tx1"/>
              </a:solidFill>
              <a:latin typeface="Gilroy ExtraBold" charset="0"/>
              <a:ea typeface="Gilroy ExtraBold" charset="0"/>
              <a:cs typeface="Gilroy ExtraBold" charset="0"/>
            </a:endParaRPr>
          </a:p>
          <a:p>
            <a:pPr lvl="0" algn="ctr">
              <a:lnSpc>
                <a:spcPct val="80000"/>
              </a:lnSpc>
              <a:buSzPct val="25000"/>
            </a:pPr>
            <a:r>
              <a:rPr lang="en-US" sz="3500" b="1" dirty="0">
                <a:solidFill>
                  <a:schemeClr val="tx1"/>
                </a:solidFill>
                <a:latin typeface="Gilroy ExtraBold" charset="0"/>
                <a:ea typeface="Gilroy ExtraBold" charset="0"/>
                <a:cs typeface="Gilroy ExtraBold" charset="0"/>
              </a:rPr>
              <a:t>de </a:t>
            </a:r>
            <a:r>
              <a:rPr lang="en-US" sz="3500" b="1" dirty="0" err="1">
                <a:solidFill>
                  <a:schemeClr val="tx1"/>
                </a:solidFill>
                <a:latin typeface="Gilroy ExtraBold" charset="0"/>
                <a:ea typeface="Gilroy ExtraBold" charset="0"/>
                <a:cs typeface="Gilroy ExtraBold" charset="0"/>
              </a:rPr>
              <a:t>Esta</a:t>
            </a:r>
            <a:r>
              <a:rPr lang="en-US" sz="3500" b="1" dirty="0">
                <a:solidFill>
                  <a:schemeClr val="tx1"/>
                </a:solidFill>
                <a:latin typeface="Gilroy ExtraBold" charset="0"/>
                <a:ea typeface="Gilroy ExtraBold" charset="0"/>
                <a:cs typeface="Gilroy ExtraBold" charset="0"/>
              </a:rPr>
              <a:t> Vida Americana</a:t>
            </a:r>
          </a:p>
        </p:txBody>
      </p:sp>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825"/>
          <a:stretch/>
        </p:blipFill>
        <p:spPr>
          <a:xfrm>
            <a:off x="281354" y="193753"/>
            <a:ext cx="3506242" cy="6236034"/>
          </a:xfrm>
          <a:prstGeom prst="rect">
            <a:avLst/>
          </a:prstGeom>
        </p:spPr>
      </p:pic>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3" name="TextBox 2">
            <a:extLst>
              <a:ext uri="{FF2B5EF4-FFF2-40B4-BE49-F238E27FC236}">
                <a16:creationId xmlns:a16="http://schemas.microsoft.com/office/drawing/2014/main" id="{7D0C1C98-ABE3-4F43-A15E-B7483496F71A}"/>
              </a:ext>
            </a:extLst>
          </p:cNvPr>
          <p:cNvSpPr txBox="1"/>
          <p:nvPr/>
        </p:nvSpPr>
        <p:spPr>
          <a:xfrm>
            <a:off x="4618432" y="803391"/>
            <a:ext cx="5913674" cy="5016758"/>
          </a:xfrm>
          <a:prstGeom prst="rect">
            <a:avLst/>
          </a:prstGeom>
          <a:noFill/>
        </p:spPr>
        <p:txBody>
          <a:bodyPr wrap="square" rtlCol="0">
            <a:spAutoFit/>
          </a:bodyPr>
          <a:lstStyle/>
          <a:p>
            <a:r>
              <a:rPr lang="en-US" sz="3200" dirty="0">
                <a:solidFill>
                  <a:schemeClr val="accent3"/>
                </a:solidFill>
                <a:latin typeface="Source Sans Pro" panose="020B0503030403020204" pitchFamily="34" charset="77"/>
              </a:rPr>
              <a:t>Hay </a:t>
            </a:r>
            <a:r>
              <a:rPr lang="en-US" sz="3200" dirty="0" err="1">
                <a:solidFill>
                  <a:schemeClr val="accent3"/>
                </a:solidFill>
                <a:latin typeface="Source Sans Pro" panose="020B0503030403020204" pitchFamily="34" charset="77"/>
              </a:rPr>
              <a:t>una</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cosa</a:t>
            </a:r>
            <a:r>
              <a:rPr lang="en-US" sz="3200" dirty="0">
                <a:solidFill>
                  <a:schemeClr val="accent3"/>
                </a:solidFill>
                <a:latin typeface="Source Sans Pro" panose="020B0503030403020204" pitchFamily="34" charset="77"/>
              </a:rPr>
              <a:t> que se llama el ‘</a:t>
            </a:r>
            <a:r>
              <a:rPr lang="en-US" sz="3200" dirty="0" err="1">
                <a:solidFill>
                  <a:schemeClr val="accent3"/>
                </a:solidFill>
                <a:latin typeface="Source Sans Pro" panose="020B0503030403020204" pitchFamily="34" charset="77"/>
              </a:rPr>
              <a:t>efecto</a:t>
            </a:r>
            <a:r>
              <a:rPr lang="en-US" sz="3200" dirty="0">
                <a:solidFill>
                  <a:schemeClr val="accent3"/>
                </a:solidFill>
                <a:latin typeface="Source Sans Pro" panose="020B0503030403020204" pitchFamily="34" charset="77"/>
              </a:rPr>
              <a:t> de </a:t>
            </a:r>
            <a:r>
              <a:rPr lang="en-US" sz="3200" dirty="0" err="1">
                <a:solidFill>
                  <a:schemeClr val="accent3"/>
                </a:solidFill>
                <a:latin typeface="Source Sans Pro" panose="020B0503030403020204" pitchFamily="34" charset="77"/>
              </a:rPr>
              <a:t>contrafuego</a:t>
            </a:r>
            <a:r>
              <a:rPr lang="en-US" sz="3200" dirty="0">
                <a:solidFill>
                  <a:schemeClr val="accent3"/>
                </a:solidFill>
                <a:latin typeface="Source Sans Pro" panose="020B0503030403020204" pitchFamily="34" charset="77"/>
              </a:rPr>
              <a:t>’. Ha </a:t>
            </a:r>
            <a:r>
              <a:rPr lang="en-US" sz="3200" dirty="0" err="1">
                <a:solidFill>
                  <a:schemeClr val="accent3"/>
                </a:solidFill>
                <a:latin typeface="Source Sans Pro" panose="020B0503030403020204" pitchFamily="34" charset="77"/>
              </a:rPr>
              <a:t>sido</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documentado</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en</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todos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tipos</a:t>
            </a:r>
            <a:r>
              <a:rPr lang="en-US" sz="3200" dirty="0">
                <a:solidFill>
                  <a:schemeClr val="accent3"/>
                </a:solidFill>
                <a:latin typeface="Source Sans Pro" panose="020B0503030403020204" pitchFamily="34" charset="77"/>
              </a:rPr>
              <a:t> de </a:t>
            </a:r>
            <a:r>
              <a:rPr lang="en-US" sz="3200" dirty="0" err="1">
                <a:solidFill>
                  <a:schemeClr val="accent3"/>
                </a:solidFill>
                <a:latin typeface="Source Sans Pro" panose="020B0503030403020204" pitchFamily="34" charset="77"/>
              </a:rPr>
              <a:t>estudios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Demuestra</a:t>
            </a:r>
            <a:r>
              <a:rPr lang="en-US" sz="3200" dirty="0">
                <a:solidFill>
                  <a:schemeClr val="accent3"/>
                </a:solidFill>
                <a:latin typeface="Source Sans Pro" panose="020B0503030403020204" pitchFamily="34" charset="77"/>
              </a:rPr>
              <a:t> que </a:t>
            </a:r>
            <a:r>
              <a:rPr lang="en-US" sz="3200" dirty="0" err="1">
                <a:solidFill>
                  <a:schemeClr val="accent3"/>
                </a:solidFill>
                <a:latin typeface="Source Sans Pro" panose="020B0503030403020204" pitchFamily="34" charset="77"/>
              </a:rPr>
              <a:t>cuando</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estamos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confrontados</a:t>
            </a:r>
            <a:r>
              <a:rPr lang="en-US" sz="3200" dirty="0">
                <a:solidFill>
                  <a:schemeClr val="accent3"/>
                </a:solidFill>
                <a:latin typeface="Source Sans Pro" panose="020B0503030403020204" pitchFamily="34" charset="77"/>
              </a:rPr>
              <a:t> con </a:t>
            </a:r>
            <a:r>
              <a:rPr lang="en-US" sz="3200" dirty="0" err="1">
                <a:solidFill>
                  <a:schemeClr val="accent3"/>
                </a:solidFill>
                <a:latin typeface="Source Sans Pro" panose="020B0503030403020204" pitchFamily="34" charset="77"/>
              </a:rPr>
              <a:t>evidencia</a:t>
            </a:r>
            <a:r>
              <a:rPr lang="en-US" sz="3200" dirty="0">
                <a:solidFill>
                  <a:schemeClr val="accent3"/>
                </a:solidFill>
                <a:latin typeface="Source Sans Pro" panose="020B0503030403020204" pitchFamily="34" charset="77"/>
              </a:rPr>
              <a:t> que </a:t>
            </a:r>
            <a:r>
              <a:rPr lang="en-US" sz="3200" dirty="0" err="1">
                <a:solidFill>
                  <a:schemeClr val="accent3"/>
                </a:solidFill>
                <a:latin typeface="Source Sans Pro" panose="020B0503030403020204" pitchFamily="34" charset="77"/>
              </a:rPr>
              <a:t>desaprueba</a:t>
            </a:r>
            <a:r>
              <a:rPr lang="en-US" sz="3200" dirty="0">
                <a:solidFill>
                  <a:schemeClr val="accent3"/>
                </a:solidFill>
                <a:latin typeface="Source Sans Pro" panose="020B0503030403020204" pitchFamily="34" charset="77"/>
              </a:rPr>
              <a:t> lo que </a:t>
            </a:r>
            <a:r>
              <a:rPr lang="en-US" sz="3200" dirty="0" err="1">
                <a:solidFill>
                  <a:schemeClr val="accent3"/>
                </a:solidFill>
                <a:latin typeface="Source Sans Pro" panose="020B0503030403020204" pitchFamily="34" charset="77"/>
              </a:rPr>
              <a:t>creemos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generalmente</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nos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profundizamos</a:t>
            </a:r>
            <a:r>
              <a:rPr lang="en-US" sz="3200" dirty="0">
                <a:solidFill>
                  <a:schemeClr val="accent3"/>
                </a:solidFill>
                <a:latin typeface="Source Sans Pro" panose="020B0503030403020204" pitchFamily="34" charset="77"/>
              </a:rPr>
              <a:t> y lo </a:t>
            </a:r>
            <a:r>
              <a:rPr lang="en-US" sz="3200" dirty="0" err="1">
                <a:solidFill>
                  <a:schemeClr val="accent3"/>
                </a:solidFill>
                <a:latin typeface="Source Sans Pro" panose="020B0503030403020204" pitchFamily="34" charset="77"/>
              </a:rPr>
              <a:t>creemos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más</a:t>
            </a:r>
            <a:r>
              <a:rPr lang="en-US" sz="3200" dirty="0">
                <a:solidFill>
                  <a:schemeClr val="accent3"/>
                </a:solidFill>
                <a:latin typeface="Source Sans Pro" panose="020B0503030403020204" pitchFamily="34" charset="77"/>
              </a:rPr>
              <a:t>. Y </a:t>
            </a:r>
            <a:r>
              <a:rPr lang="en-US" sz="3200" dirty="0" err="1">
                <a:solidFill>
                  <a:schemeClr val="accent3"/>
                </a:solidFill>
                <a:latin typeface="Source Sans Pro" panose="020B0503030403020204" pitchFamily="34" charset="77"/>
              </a:rPr>
              <a:t>los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raros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momentos</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en</a:t>
            </a:r>
            <a:r>
              <a:rPr lang="en-US" sz="3200" dirty="0">
                <a:solidFill>
                  <a:schemeClr val="accent3"/>
                </a:solidFill>
                <a:latin typeface="Source Sans Pro" panose="020B0503030403020204" pitchFamily="34" charset="77"/>
              </a:rPr>
              <a:t> que las personas </a:t>
            </a:r>
            <a:r>
              <a:rPr lang="en-US" sz="3200" dirty="0" err="1">
                <a:solidFill>
                  <a:schemeClr val="accent3"/>
                </a:solidFill>
                <a:latin typeface="Source Sans Pro" panose="020B0503030403020204" pitchFamily="34" charset="77"/>
              </a:rPr>
              <a:t>cambian</a:t>
            </a:r>
            <a:r>
              <a:rPr lang="en-US" sz="3200" dirty="0">
                <a:solidFill>
                  <a:schemeClr val="accent3"/>
                </a:solidFill>
                <a:latin typeface="Source Sans Pro" panose="020B0503030403020204" pitchFamily="34" charset="77"/>
              </a:rPr>
              <a:t>, </a:t>
            </a:r>
            <a:r>
              <a:rPr lang="en-US" sz="3200" dirty="0" err="1">
                <a:solidFill>
                  <a:schemeClr val="accent3"/>
                </a:solidFill>
                <a:latin typeface="Source Sans Pro" panose="020B0503030403020204" pitchFamily="34" charset="77"/>
              </a:rPr>
              <a:t>es</a:t>
            </a:r>
            <a:r>
              <a:rPr lang="en-US" sz="3200" dirty="0">
                <a:solidFill>
                  <a:schemeClr val="accent3"/>
                </a:solidFill>
                <a:latin typeface="Source Sans Pro" panose="020B0503030403020204" pitchFamily="34" charset="77"/>
              </a:rPr>
              <a:t> lento.</a:t>
            </a:r>
          </a:p>
        </p:txBody>
      </p:sp>
    </p:spTree>
    <p:extLst>
      <p:ext uri="{BB962C8B-B14F-4D97-AF65-F5344CB8AC3E}">
        <p14:creationId xmlns:p14="http://schemas.microsoft.com/office/powerpoint/2010/main" val="3254158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7716" r="29807"/>
          <a:stretch/>
        </p:blipFill>
        <p:spPr>
          <a:xfrm>
            <a:off x="0" y="0"/>
            <a:ext cx="4363656" cy="6858000"/>
          </a:xfrm>
          <a:prstGeom prst="rect">
            <a:avLst/>
          </a:prstGeom>
          <a:noFill/>
          <a:ln>
            <a:noFill/>
          </a:ln>
        </p:spPr>
      </p:pic>
      <p:sp>
        <p:nvSpPr>
          <p:cNvPr id="194" name="Shape 194"/>
          <p:cNvSpPr txBox="1"/>
          <p:nvPr/>
        </p:nvSpPr>
        <p:spPr>
          <a:xfrm>
            <a:off x="4989741" y="1723101"/>
            <a:ext cx="6426881" cy="1879635"/>
          </a:xfrm>
          <a:prstGeom prst="rect">
            <a:avLst/>
          </a:prstGeom>
          <a:noFill/>
          <a:ln>
            <a:noFill/>
          </a:ln>
        </p:spPr>
        <p:txBody>
          <a:bodyPr lIns="91425" tIns="45700" rIns="91425" bIns="45700" anchor="t" anchorCtr="0">
            <a:noAutofit/>
          </a:bodyPr>
          <a:lstStyle/>
          <a:p>
            <a:r>
              <a:rPr lang="es-CO" sz="5200" b="1" dirty="0">
                <a:latin typeface="Gilroy ExtraBold" pitchFamily="2" charset="77"/>
              </a:rPr>
              <a:t>¿Por qué es difícil persuadir a alguien para que cambie?</a:t>
            </a:r>
            <a:endParaRPr lang="en-US" sz="5200" b="1" dirty="0">
              <a:latin typeface="Gilroy ExtraBold" pitchFamily="2" charset="77"/>
            </a:endParaRPr>
          </a:p>
        </p:txBody>
      </p:sp>
      <p:sp>
        <p:nvSpPr>
          <p:cNvPr id="195" name="Shape 195"/>
          <p:cNvSpPr txBox="1"/>
          <p:nvPr/>
        </p:nvSpPr>
        <p:spPr>
          <a:xfrm>
            <a:off x="4989741" y="4589012"/>
            <a:ext cx="6426881" cy="18721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2400">
              <a:solidFill>
                <a:schemeClr val="dk1"/>
              </a:solidFill>
              <a:latin typeface="Source Sans Pro"/>
              <a:ea typeface="Source Sans Pro"/>
              <a:cs typeface="Source Sans Pro"/>
              <a:sym typeface="Source Sans Pro"/>
            </a:endParaRPr>
          </a:p>
        </p:txBody>
      </p:sp>
      <p:sp>
        <p:nvSpPr>
          <p:cNvPr id="2" name="Rectangle 1"/>
          <p:cNvSpPr/>
          <p:nvPr/>
        </p:nvSpPr>
        <p:spPr>
          <a:xfrm>
            <a:off x="4989741" y="892818"/>
            <a:ext cx="5382168" cy="477054"/>
          </a:xfrm>
          <a:prstGeom prst="rect">
            <a:avLst/>
          </a:prstGeom>
        </p:spPr>
        <p:txBody>
          <a:bodyPr wrap="square">
            <a:spAutoFit/>
          </a:bodyPr>
          <a:lstStyle/>
          <a:p>
            <a:r>
              <a:rPr lang="en-US" sz="2500" b="1" spc="300" dirty="0">
                <a:solidFill>
                  <a:schemeClr val="dk2"/>
                </a:solidFill>
                <a:latin typeface="Gilroy ExtraBold" charset="0"/>
                <a:ea typeface="Gilroy ExtraBold" charset="0"/>
                <a:cs typeface="Gilroy ExtraBold" charset="0"/>
              </a:rPr>
              <a:t>COMPARTIR COMO GRUPO:</a:t>
            </a:r>
            <a:endParaRPr lang="en-US" sz="2500" spc="300" dirty="0"/>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a:solidFill>
            <a:schemeClr val="lt1"/>
          </a:solidFill>
        </p:spPr>
      </p:pic>
      <p:sp>
        <p:nvSpPr>
          <p:cNvPr id="7" name="Shape 195">
            <a:extLst>
              <a:ext uri="{FF2B5EF4-FFF2-40B4-BE49-F238E27FC236}">
                <a16:creationId xmlns:a16="http://schemas.microsoft.com/office/drawing/2014/main" id="{C34345B3-F9A4-F747-ABC0-0754DD424C8C}"/>
              </a:ext>
            </a:extLst>
          </p:cNvPr>
          <p:cNvSpPr txBox="1"/>
          <p:nvPr/>
        </p:nvSpPr>
        <p:spPr>
          <a:xfrm>
            <a:off x="5844209" y="4541382"/>
            <a:ext cx="5247386" cy="41098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err="1">
                <a:solidFill>
                  <a:schemeClr val="dk1"/>
                </a:solidFill>
                <a:latin typeface="Source Sans Pro"/>
                <a:ea typeface="Source Sans Pro"/>
                <a:cs typeface="Source Sans Pro"/>
                <a:sym typeface="Source Sans Pro"/>
              </a:rPr>
              <a:t>Escriba</a:t>
            </a:r>
            <a:r>
              <a:rPr lang="en-US" sz="2400" dirty="0">
                <a:solidFill>
                  <a:schemeClr val="dk1"/>
                </a:solidFill>
                <a:latin typeface="Source Sans Pro"/>
                <a:ea typeface="Source Sans Pro"/>
                <a:cs typeface="Source Sans Pro"/>
                <a:sym typeface="Source Sans Pro"/>
              </a:rPr>
              <a:t> </a:t>
            </a:r>
            <a:r>
              <a:rPr lang="en-US" sz="2400" dirty="0" err="1">
                <a:solidFill>
                  <a:schemeClr val="dk1"/>
                </a:solidFill>
                <a:latin typeface="Source Sans Pro"/>
                <a:ea typeface="Source Sans Pro"/>
                <a:cs typeface="Source Sans Pro"/>
                <a:sym typeface="Source Sans Pro"/>
              </a:rPr>
              <a:t>sus</a:t>
            </a:r>
            <a:r>
              <a:rPr lang="en-US" sz="2400" dirty="0">
                <a:solidFill>
                  <a:schemeClr val="dk1"/>
                </a:solidFill>
                <a:latin typeface="Source Sans Pro"/>
                <a:ea typeface="Source Sans Pro"/>
                <a:cs typeface="Source Sans Pro"/>
                <a:sym typeface="Source Sans Pro"/>
              </a:rPr>
              <a:t> </a:t>
            </a:r>
            <a:r>
              <a:rPr lang="en-US" sz="2400" dirty="0" err="1">
                <a:solidFill>
                  <a:schemeClr val="dk1"/>
                </a:solidFill>
                <a:latin typeface="Source Sans Pro"/>
                <a:ea typeface="Source Sans Pro"/>
                <a:cs typeface="Source Sans Pro"/>
                <a:sym typeface="Source Sans Pro"/>
              </a:rPr>
              <a:t>pensamientos</a:t>
            </a:r>
            <a:r>
              <a:rPr lang="en-US" sz="2400" dirty="0">
                <a:solidFill>
                  <a:schemeClr val="dk1"/>
                </a:solidFill>
                <a:latin typeface="Source Sans Pro"/>
                <a:ea typeface="Source Sans Pro"/>
                <a:cs typeface="Source Sans Pro"/>
                <a:sym typeface="Source Sans Pro"/>
              </a:rPr>
              <a:t> </a:t>
            </a:r>
            <a:r>
              <a:rPr lang="en-US" sz="2400" dirty="0" err="1">
                <a:solidFill>
                  <a:schemeClr val="dk1"/>
                </a:solidFill>
                <a:latin typeface="Source Sans Pro"/>
                <a:ea typeface="Source Sans Pro"/>
                <a:cs typeface="Source Sans Pro"/>
                <a:sym typeface="Source Sans Pro"/>
              </a:rPr>
              <a:t>en</a:t>
            </a:r>
            <a:r>
              <a:rPr lang="en-US" sz="2400" dirty="0">
                <a:solidFill>
                  <a:schemeClr val="dk1"/>
                </a:solidFill>
                <a:latin typeface="Source Sans Pro"/>
                <a:ea typeface="Source Sans Pro"/>
                <a:cs typeface="Source Sans Pro"/>
                <a:sym typeface="Source Sans Pro"/>
              </a:rPr>
              <a:t> el chat.</a:t>
            </a:r>
          </a:p>
        </p:txBody>
      </p:sp>
      <p:pic>
        <p:nvPicPr>
          <p:cNvPr id="8" name="Picture 7">
            <a:extLst>
              <a:ext uri="{FF2B5EF4-FFF2-40B4-BE49-F238E27FC236}">
                <a16:creationId xmlns:a16="http://schemas.microsoft.com/office/drawing/2014/main" id="{77370E44-CFED-954B-8EA3-E993A09B21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9741" y="4541382"/>
            <a:ext cx="740353" cy="4983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064" y="2386815"/>
            <a:ext cx="11707090" cy="2087238"/>
          </a:xfrm>
          <a:prstGeom prst="rect">
            <a:avLst/>
          </a:prstGeom>
          <a:noFill/>
        </p:spPr>
        <p:txBody>
          <a:bodyPr wrap="square" rtlCol="0">
            <a:spAutoFit/>
          </a:bodyPr>
          <a:lstStyle/>
          <a:p>
            <a:pPr algn="ctr">
              <a:lnSpc>
                <a:spcPct val="80000"/>
              </a:lnSpc>
            </a:pPr>
            <a:r>
              <a:rPr lang="en-US" sz="8000" b="1" dirty="0" err="1">
                <a:solidFill>
                  <a:srgbClr val="00B4DC"/>
                </a:solidFill>
                <a:latin typeface="Gilroy ExtraBold" charset="0"/>
                <a:ea typeface="Gilroy ExtraBold" charset="0"/>
                <a:cs typeface="Gilroy ExtraBold" charset="0"/>
              </a:rPr>
              <a:t>Entonces</a:t>
            </a:r>
            <a:r>
              <a:rPr lang="en-US" sz="8000" b="1" dirty="0">
                <a:solidFill>
                  <a:srgbClr val="00B4DC"/>
                </a:solidFill>
                <a:latin typeface="Gilroy ExtraBold" charset="0"/>
                <a:ea typeface="Gilroy ExtraBold" charset="0"/>
                <a:cs typeface="Gilroy ExtraBold" charset="0"/>
              </a:rPr>
              <a:t>, que </a:t>
            </a:r>
            <a:r>
              <a:rPr lang="en-US" sz="8000" b="1" dirty="0" err="1">
                <a:solidFill>
                  <a:srgbClr val="00B4DC"/>
                </a:solidFill>
                <a:latin typeface="Gilroy ExtraBold" charset="0"/>
                <a:ea typeface="Gilroy ExtraBold" charset="0"/>
                <a:cs typeface="Gilroy ExtraBold" charset="0"/>
              </a:rPr>
              <a:t>hacemos</a:t>
            </a:r>
            <a:r>
              <a:rPr lang="en-US" sz="8000" b="1" dirty="0">
                <a:solidFill>
                  <a:srgbClr val="00B4DC"/>
                </a:solidFill>
                <a:latin typeface="Gilroy ExtraBold" charset="0"/>
                <a:ea typeface="Gilroy ExtraBold" charset="0"/>
                <a:cs typeface="Gilroy ExtraBold" charset="0"/>
              </a:rPr>
              <a:t>?</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657610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86592" y="1943591"/>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a:solidFill>
                  <a:srgbClr val="00B4DC"/>
                </a:solidFill>
                <a:latin typeface="Gilroy ExtraBold" charset="0"/>
                <a:ea typeface="Gilroy ExtraBold" charset="0"/>
                <a:cs typeface="Gilroy ExtraBold" charset="0"/>
              </a:rPr>
              <a:t>Agenda</a:t>
            </a:r>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La </a:t>
            </a:r>
            <a:r>
              <a:rPr lang="en-US" sz="2400" dirty="0" err="1">
                <a:solidFill>
                  <a:schemeClr val="tx1"/>
                </a:solidFill>
                <a:latin typeface="Source Sans Pro" charset="0"/>
                <a:ea typeface="Source Sans Pro" charset="0"/>
                <a:cs typeface="Source Sans Pro" charset="0"/>
              </a:rPr>
              <a:t>increíble</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rareza</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cambiar</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su</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mente</a:t>
            </a:r>
            <a:endParaRPr lang="en-US" sz="2400" dirty="0">
              <a:solidFill>
                <a:schemeClr val="tx1"/>
              </a:solidFill>
              <a:latin typeface="Source Sans Pro" charset="0"/>
              <a:ea typeface="Source Sans Pro" charset="0"/>
              <a:cs typeface="Source Sans Pro" charset="0"/>
            </a:endParaRPr>
          </a:p>
          <a:p>
            <a:pPr fontAlgn="ctr"/>
            <a:endParaRPr lang="en-US" sz="2400" b="1" dirty="0">
              <a:solidFill>
                <a:schemeClr val="tx1"/>
              </a:solidFill>
              <a:latin typeface="Source Sans Pro" charset="0"/>
              <a:ea typeface="Source Sans Pro" charset="0"/>
              <a:cs typeface="Source Sans Pro" charset="0"/>
            </a:endParaRPr>
          </a:p>
          <a:p>
            <a:pPr fontAlgn="ctr"/>
            <a:r>
              <a:rPr lang="en-US" sz="2400" b="1" dirty="0" err="1">
                <a:solidFill>
                  <a:schemeClr val="bg1"/>
                </a:solidFill>
                <a:latin typeface="Source Sans Pro" charset="0"/>
                <a:ea typeface="Source Sans Pro" charset="0"/>
                <a:cs typeface="Source Sans Pro" charset="0"/>
              </a:rPr>
              <a:t>Construcción</a:t>
            </a:r>
            <a:r>
              <a:rPr lang="en-US" sz="2400" b="1" dirty="0">
                <a:solidFill>
                  <a:schemeClr val="bg1"/>
                </a:solidFill>
                <a:latin typeface="Source Sans Pro" charset="0"/>
                <a:ea typeface="Source Sans Pro" charset="0"/>
                <a:cs typeface="Source Sans Pro" charset="0"/>
              </a:rPr>
              <a:t> de </a:t>
            </a:r>
            <a:r>
              <a:rPr lang="en-US" sz="2400" b="1" dirty="0" err="1">
                <a:solidFill>
                  <a:schemeClr val="bg1"/>
                </a:solidFill>
                <a:latin typeface="Source Sans Pro" charset="0"/>
                <a:ea typeface="Source Sans Pro" charset="0"/>
                <a:cs typeface="Source Sans Pro" charset="0"/>
              </a:rPr>
              <a:t>teoría</a:t>
            </a:r>
            <a:r>
              <a:rPr lang="en-US" sz="2400" b="1" dirty="0">
                <a:solidFill>
                  <a:schemeClr val="bg1"/>
                </a:solidFill>
                <a:latin typeface="Source Sans Pro" charset="0"/>
                <a:ea typeface="Source Sans Pro" charset="0"/>
                <a:cs typeface="Source Sans Pro" charset="0"/>
              </a:rPr>
              <a:t> con Simón Sinek</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Incidentes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críticos</a:t>
            </a:r>
            <a:endParaRPr lang="en-US" sz="2400" dirty="0">
              <a:solidFill>
                <a:schemeClr val="tx1"/>
              </a:solidFill>
              <a:latin typeface="Source Sans Pro" charset="0"/>
              <a:ea typeface="Source Sans Pro" charset="0"/>
              <a:cs typeface="Source Sans Pro" charset="0"/>
            </a:endParaRP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Marco de </a:t>
            </a:r>
            <a:r>
              <a:rPr lang="en-US" sz="2400" dirty="0" err="1">
                <a:solidFill>
                  <a:schemeClr val="tx1"/>
                </a:solidFill>
                <a:latin typeface="Source Sans Pro" charset="0"/>
                <a:ea typeface="Source Sans Pro" charset="0"/>
                <a:cs typeface="Source Sans Pro" charset="0"/>
              </a:rPr>
              <a:t>historia</a:t>
            </a:r>
            <a:r>
              <a:rPr lang="en-US" sz="2400" dirty="0">
                <a:solidFill>
                  <a:schemeClr val="tx1"/>
                </a:solidFill>
                <a:latin typeface="Source Sans Pro" charset="0"/>
                <a:ea typeface="Source Sans Pro" charset="0"/>
                <a:cs typeface="Source Sans Pro" charset="0"/>
              </a:rPr>
              <a:t> personal</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Informe y </a:t>
            </a:r>
            <a:r>
              <a:rPr lang="en-US" sz="2400" dirty="0" err="1">
                <a:solidFill>
                  <a:schemeClr val="tx1"/>
                </a:solidFill>
                <a:latin typeface="Source Sans Pro" charset="0"/>
                <a:ea typeface="Source Sans Pro" charset="0"/>
                <a:cs typeface="Source Sans Pro" charset="0"/>
              </a:rPr>
              <a:t>cierre</a:t>
            </a:r>
            <a:endParaRPr lang="en-US" sz="2400" dirty="0">
              <a:solidFill>
                <a:schemeClr val="tx1"/>
              </a:solidFill>
              <a:latin typeface="Source Sans Pro" charset="0"/>
              <a:ea typeface="Source Sans Pro" charset="0"/>
              <a:cs typeface="Source Sans Pro" charset="0"/>
            </a:endParaRPr>
          </a:p>
        </p:txBody>
      </p:sp>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101420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40" y="510982"/>
            <a:ext cx="3115235" cy="48074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40" y="1422363"/>
            <a:ext cx="3115235" cy="4638844"/>
          </a:xfrm>
          <a:prstGeom prst="rect">
            <a:avLst/>
          </a:prstGeom>
        </p:spPr>
      </p:pic>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a:noFill/>
        </p:spPr>
      </p:pic>
      <p:pic>
        <p:nvPicPr>
          <p:cNvPr id="2" name="Online Media 1" descr="vlc-record-2019-06-21-15h24m47s-Simon Sinek_ How great leaders inspire action-.mp4">
            <a:hlinkClick r:id="" action="ppaction://media"/>
            <a:extLst>
              <a:ext uri="{FF2B5EF4-FFF2-40B4-BE49-F238E27FC236}">
                <a16:creationId xmlns:a16="http://schemas.microsoft.com/office/drawing/2014/main" id="{ADAD0C8B-236E-8142-9BC8-8B3C5F3FBB6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61053" y="751355"/>
            <a:ext cx="6925894" cy="5309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2"/>
        <p:cNvGrpSpPr/>
        <p:nvPr/>
      </p:nvGrpSpPr>
      <p:grpSpPr>
        <a:xfrm>
          <a:off x="0" y="0"/>
          <a:ext cx="0" cy="0"/>
          <a:chOff x="0" y="0"/>
          <a:chExt cx="0" cy="0"/>
        </a:xfrm>
      </p:grpSpPr>
      <p:pic>
        <p:nvPicPr>
          <p:cNvPr id="6" name="Picture 5">
            <a:extLst>
              <a:ext uri="{FF2B5EF4-FFF2-40B4-BE49-F238E27FC236}">
                <a16:creationId xmlns:a16="http://schemas.microsoft.com/office/drawing/2014/main" id="{FF9E357F-FE3C-7E43-9874-CD2D5D8B0879}"/>
              </a:ext>
            </a:extLst>
          </p:cNvPr>
          <p:cNvPicPr/>
          <p:nvPr/>
        </p:nvPicPr>
        <p:blipFill>
          <a:blip r:embed="rId3">
            <a:extLst>
              <a:ext uri="{28A0092B-C50C-407E-A947-70E740481C1C}">
                <a14:useLocalDpi xmlns:a14="http://schemas.microsoft.com/office/drawing/2010/main" val="0"/>
              </a:ext>
            </a:extLst>
          </a:blip>
          <a:stretch>
            <a:fillRect/>
          </a:stretch>
        </p:blipFill>
        <p:spPr>
          <a:xfrm>
            <a:off x="2628900" y="1"/>
            <a:ext cx="7017676" cy="6858000"/>
          </a:xfrm>
          <a:prstGeom prst="rect">
            <a:avLst/>
          </a:prstGeom>
        </p:spPr>
      </p:pic>
      <p:sp>
        <p:nvSpPr>
          <p:cNvPr id="219" name="Shape 219"/>
          <p:cNvSpPr txBox="1"/>
          <p:nvPr/>
        </p:nvSpPr>
        <p:spPr>
          <a:xfrm>
            <a:off x="3616135" y="3429000"/>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400" b="1">
              <a:solidFill>
                <a:schemeClr val="dk2"/>
              </a:solidFill>
              <a:latin typeface="Gilroy ExtraBold" charset="0"/>
              <a:ea typeface="Gilroy ExtraBold" charset="0"/>
              <a:cs typeface="Gilroy ExtraBold" charset="0"/>
              <a:sym typeface="Arial"/>
            </a:endParaRPr>
          </a:p>
        </p:txBody>
      </p:sp>
      <p:sp>
        <p:nvSpPr>
          <p:cNvPr id="221" name="Shape 221"/>
          <p:cNvSpPr txBox="1"/>
          <p:nvPr/>
        </p:nvSpPr>
        <p:spPr>
          <a:xfrm>
            <a:off x="6189001" y="3378958"/>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400" b="1">
              <a:solidFill>
                <a:schemeClr val="dk2"/>
              </a:solidFill>
              <a:latin typeface="Gilroy ExtraBold" charset="0"/>
              <a:ea typeface="Gilroy ExtraBold" charset="0"/>
              <a:cs typeface="Gilroy ExtraBold" charset="0"/>
              <a:sym typeface="Arial"/>
            </a:endParaRPr>
          </a:p>
        </p:txBody>
      </p:sp>
      <p:pic>
        <p:nvPicPr>
          <p:cNvPr id="5" name="Picture 4">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586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86592" y="2691737"/>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a:solidFill>
                  <a:srgbClr val="00B4DC"/>
                </a:solidFill>
                <a:latin typeface="Gilroy ExtraBold" charset="0"/>
                <a:ea typeface="Gilroy ExtraBold" charset="0"/>
                <a:cs typeface="Gilroy ExtraBold" charset="0"/>
              </a:rPr>
              <a:t>Agenda</a:t>
            </a:r>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La </a:t>
            </a:r>
            <a:r>
              <a:rPr lang="en-US" sz="2400" dirty="0" err="1">
                <a:solidFill>
                  <a:schemeClr val="tx1"/>
                </a:solidFill>
                <a:latin typeface="Source Sans Pro" charset="0"/>
                <a:ea typeface="Source Sans Pro" charset="0"/>
                <a:cs typeface="Source Sans Pro" charset="0"/>
              </a:rPr>
              <a:t>rareza</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increíble</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cambiar</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su</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mente</a:t>
            </a:r>
            <a:endParaRPr lang="en-US" sz="2400" dirty="0">
              <a:solidFill>
                <a:schemeClr val="tx1"/>
              </a:solidFill>
              <a:latin typeface="Source Sans Pro" charset="0"/>
              <a:ea typeface="Source Sans Pro" charset="0"/>
              <a:cs typeface="Source Sans Pro" charset="0"/>
            </a:endParaRPr>
          </a:p>
          <a:p>
            <a:pPr fontAlgn="ctr"/>
            <a:endParaRPr lang="en-US" sz="2400" b="1"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Construcción</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teoría</a:t>
            </a:r>
            <a:r>
              <a:rPr lang="en-US" sz="2400" dirty="0">
                <a:solidFill>
                  <a:schemeClr val="tx1"/>
                </a:solidFill>
                <a:latin typeface="Source Sans Pro" charset="0"/>
                <a:ea typeface="Source Sans Pro" charset="0"/>
                <a:cs typeface="Source Sans Pro" charset="0"/>
              </a:rPr>
              <a:t> con Simón Sinek</a:t>
            </a:r>
          </a:p>
          <a:p>
            <a:pPr fontAlgn="ctr"/>
            <a:endParaRPr lang="en-US" sz="2400" dirty="0">
              <a:solidFill>
                <a:schemeClr val="tx1"/>
              </a:solidFill>
              <a:latin typeface="Source Sans Pro" charset="0"/>
              <a:ea typeface="Source Sans Pro" charset="0"/>
              <a:cs typeface="Source Sans Pro" charset="0"/>
            </a:endParaRPr>
          </a:p>
          <a:p>
            <a:pPr fontAlgn="ctr"/>
            <a:r>
              <a:rPr lang="en-US" sz="2400" b="1" dirty="0" err="1">
                <a:solidFill>
                  <a:schemeClr val="bg1"/>
                </a:solidFill>
                <a:latin typeface="Source Sans Pro" charset="0"/>
                <a:ea typeface="Source Sans Pro" charset="0"/>
                <a:cs typeface="Source Sans Pro" charset="0"/>
              </a:rPr>
              <a:t>Incidentes</a:t>
            </a:r>
            <a:r>
              <a:rPr lang="en-US" sz="2400" b="1" dirty="0">
                <a:solidFill>
                  <a:schemeClr val="bg1"/>
                </a:solidFill>
                <a:latin typeface="Source Sans Pro" charset="0"/>
                <a:ea typeface="Source Sans Pro" charset="0"/>
                <a:cs typeface="Source Sans Pro" charset="0"/>
              </a:rPr>
              <a:t> </a:t>
            </a:r>
            <a:r>
              <a:rPr lang="en-US" sz="2400" b="1" dirty="0" err="1">
                <a:solidFill>
                  <a:schemeClr val="bg1"/>
                </a:solidFill>
                <a:latin typeface="Source Sans Pro" charset="0"/>
                <a:ea typeface="Source Sans Pro" charset="0"/>
                <a:cs typeface="Source Sans Pro" charset="0"/>
              </a:rPr>
              <a:t>críticos</a:t>
            </a:r>
            <a:endParaRPr lang="en-US" sz="2400" b="1" dirty="0">
              <a:solidFill>
                <a:schemeClr val="bg1"/>
              </a:solidFill>
              <a:latin typeface="Source Sans Pro" charset="0"/>
              <a:ea typeface="Source Sans Pro" charset="0"/>
              <a:cs typeface="Source Sans Pro" charset="0"/>
            </a:endParaRP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Marco de </a:t>
            </a:r>
            <a:r>
              <a:rPr lang="en-US" sz="2400" dirty="0" err="1">
                <a:solidFill>
                  <a:schemeClr val="tx1"/>
                </a:solidFill>
                <a:latin typeface="Source Sans Pro" charset="0"/>
                <a:ea typeface="Source Sans Pro" charset="0"/>
                <a:cs typeface="Source Sans Pro" charset="0"/>
              </a:rPr>
              <a:t>historia</a:t>
            </a:r>
            <a:r>
              <a:rPr lang="en-US" sz="2400" dirty="0">
                <a:solidFill>
                  <a:schemeClr val="tx1"/>
                </a:solidFill>
                <a:latin typeface="Source Sans Pro" charset="0"/>
                <a:ea typeface="Source Sans Pro" charset="0"/>
                <a:cs typeface="Source Sans Pro" charset="0"/>
              </a:rPr>
              <a:t> personal</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Informe y </a:t>
            </a:r>
            <a:r>
              <a:rPr lang="en-US" sz="2400" dirty="0" err="1">
                <a:solidFill>
                  <a:schemeClr val="tx1"/>
                </a:solidFill>
                <a:latin typeface="Source Sans Pro" charset="0"/>
                <a:ea typeface="Source Sans Pro" charset="0"/>
                <a:cs typeface="Source Sans Pro" charset="0"/>
              </a:rPr>
              <a:t>cierre</a:t>
            </a:r>
            <a:endParaRPr lang="en-US" sz="2400" dirty="0">
              <a:solidFill>
                <a:schemeClr val="tx1"/>
              </a:solidFill>
              <a:latin typeface="Source Sans Pro" charset="0"/>
              <a:ea typeface="Source Sans Pro" charset="0"/>
              <a:cs typeface="Source Sans Pro" charset="0"/>
            </a:endParaRPr>
          </a:p>
        </p:txBody>
      </p:sp>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173174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414528" y="2023087"/>
            <a:ext cx="11362943" cy="237082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6000" b="1" dirty="0" err="1">
                <a:solidFill>
                  <a:schemeClr val="lt1"/>
                </a:solidFill>
                <a:latin typeface="Gilroy ExtraBold" charset="0"/>
                <a:ea typeface="Gilroy ExtraBold" charset="0"/>
                <a:cs typeface="Gilroy ExtraBold" charset="0"/>
              </a:rPr>
              <a:t>Enfocándonos</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en</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nuestros</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valores</a:t>
            </a:r>
            <a:r>
              <a:rPr lang="en-US" sz="6000" b="1" dirty="0">
                <a:solidFill>
                  <a:schemeClr val="lt1"/>
                </a:solidFill>
                <a:latin typeface="Gilroy ExtraBold" charset="0"/>
                <a:ea typeface="Gilroy ExtraBold" charset="0"/>
                <a:cs typeface="Gilroy ExtraBold" charset="0"/>
              </a:rPr>
              <a:t> y </a:t>
            </a:r>
            <a:r>
              <a:rPr lang="en-US" sz="6000" b="1" dirty="0" err="1">
                <a:solidFill>
                  <a:schemeClr val="lt1"/>
                </a:solidFill>
                <a:latin typeface="Gilroy ExtraBold" charset="0"/>
                <a:ea typeface="Gilroy ExtraBold" charset="0"/>
                <a:cs typeface="Gilroy ExtraBold" charset="0"/>
              </a:rPr>
              <a:t>nuestras</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creencias</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nos</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ayudan</a:t>
            </a:r>
            <a:r>
              <a:rPr lang="en-US" sz="6000" b="1" dirty="0">
                <a:solidFill>
                  <a:schemeClr val="lt1"/>
                </a:solidFill>
                <a:latin typeface="Gilroy ExtraBold" charset="0"/>
                <a:ea typeface="Gilroy ExtraBold" charset="0"/>
                <a:cs typeface="Gilroy ExtraBold" charset="0"/>
              </a:rPr>
              <a:t> a </a:t>
            </a:r>
            <a:r>
              <a:rPr lang="en-US" sz="6000" b="1" dirty="0" err="1">
                <a:solidFill>
                  <a:schemeClr val="lt1"/>
                </a:solidFill>
                <a:latin typeface="Gilroy ExtraBold" charset="0"/>
                <a:ea typeface="Gilroy ExtraBold" charset="0"/>
                <a:cs typeface="Gilroy ExtraBold" charset="0"/>
              </a:rPr>
              <a:t>entender</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nuestro</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por</a:t>
            </a:r>
            <a:r>
              <a:rPr lang="en-US" sz="6000" b="1" dirty="0">
                <a:solidFill>
                  <a:schemeClr val="lt1"/>
                </a:solidFill>
                <a:latin typeface="Gilroy ExtraBold" charset="0"/>
                <a:ea typeface="Gilroy ExtraBold" charset="0"/>
                <a:cs typeface="Gilroy ExtraBold" charset="0"/>
              </a:rPr>
              <a:t> </a:t>
            </a:r>
            <a:r>
              <a:rPr lang="en-US" sz="6000" b="1" dirty="0" err="1">
                <a:solidFill>
                  <a:schemeClr val="lt1"/>
                </a:solidFill>
                <a:latin typeface="Gilroy ExtraBold" charset="0"/>
                <a:ea typeface="Gilroy ExtraBold" charset="0"/>
                <a:cs typeface="Gilroy ExtraBold" charset="0"/>
              </a:rPr>
              <a:t>qué</a:t>
            </a:r>
            <a:r>
              <a:rPr lang="en-US" sz="6000" b="1" dirty="0">
                <a:solidFill>
                  <a:schemeClr val="lt1"/>
                </a:solidFill>
                <a:latin typeface="Gilroy ExtraBold" charset="0"/>
                <a:ea typeface="Gilroy ExtraBold" charset="0"/>
                <a:cs typeface="Gilroy ExtraBold" charset="0"/>
              </a:rPr>
              <a:t>’ </a:t>
            </a:r>
            <a:endParaRPr lang="en-US" sz="6000" b="1" dirty="0">
              <a:solidFill>
                <a:schemeClr val="lt1"/>
              </a:solidFill>
              <a:latin typeface="Gilroy ExtraBold" charset="0"/>
              <a:ea typeface="Gilroy ExtraBold" charset="0"/>
              <a:cs typeface="Gilroy ExtraBold" charset="0"/>
              <a:sym typeface="Arial"/>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0515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20000"/>
            <a:extLst>
              <a:ext uri="{28A0092B-C50C-407E-A947-70E740481C1C}">
                <a14:useLocalDpi xmlns:a14="http://schemas.microsoft.com/office/drawing/2010/main" val="0"/>
              </a:ext>
            </a:extLst>
          </a:blip>
          <a:srcRect t="11020" r="12294" b="10369"/>
          <a:stretch/>
        </p:blipFill>
        <p:spPr>
          <a:xfrm>
            <a:off x="-1" y="0"/>
            <a:ext cx="12192001" cy="6858000"/>
          </a:xfrm>
          <a:prstGeom prst="rect">
            <a:avLst/>
          </a:prstGeom>
          <a:solidFill>
            <a:schemeClr val="tx1"/>
          </a:solidFill>
          <a:ln>
            <a:noFill/>
          </a:ln>
        </p:spPr>
      </p:pic>
      <p:sp>
        <p:nvSpPr>
          <p:cNvPr id="6" name="Shape 133"/>
          <p:cNvSpPr txBox="1"/>
          <p:nvPr/>
        </p:nvSpPr>
        <p:spPr>
          <a:xfrm>
            <a:off x="0" y="2296312"/>
            <a:ext cx="12192000" cy="912188"/>
          </a:xfrm>
          <a:prstGeom prst="rect">
            <a:avLst/>
          </a:prstGeom>
          <a:noFill/>
          <a:ln>
            <a:noFill/>
          </a:ln>
        </p:spPr>
        <p:txBody>
          <a:bodyPr lIns="91425" tIns="45700" rIns="91425" bIns="45700" anchor="t" anchorCtr="0">
            <a:noAutofit/>
          </a:bodyPr>
          <a:lstStyle/>
          <a:p>
            <a:pPr algn="ctr">
              <a:lnSpc>
                <a:spcPct val="90000"/>
              </a:lnSpc>
              <a:buSzPct val="25000"/>
            </a:pPr>
            <a:r>
              <a:rPr lang="en-US" sz="2400" b="1" spc="300" dirty="0">
                <a:solidFill>
                  <a:srgbClr val="00B3DC"/>
                </a:solidFill>
                <a:latin typeface="Gilroy ExtraBold" charset="0"/>
                <a:ea typeface="Gilroy ExtraBold" charset="0"/>
                <a:cs typeface="Gilroy ExtraBold" charset="0"/>
              </a:rPr>
              <a:t>ENTRENAMIENTO DE ORGANIZACIÓN DE CAMPAÑAS</a:t>
            </a:r>
          </a:p>
          <a:p>
            <a:pPr algn="ctr">
              <a:lnSpc>
                <a:spcPct val="90000"/>
              </a:lnSpc>
              <a:buSzPct val="25000"/>
            </a:pPr>
            <a:r>
              <a:rPr lang="en-US" sz="6000" b="1" dirty="0" err="1">
                <a:solidFill>
                  <a:srgbClr val="FFFFFF"/>
                </a:solidFill>
                <a:latin typeface="Gilroy ExtraBold" charset="0"/>
                <a:ea typeface="Gilroy ExtraBold" charset="0"/>
                <a:cs typeface="Gilroy ExtraBold" charset="0"/>
              </a:rPr>
              <a:t>Conozca</a:t>
            </a:r>
            <a:r>
              <a:rPr lang="en-US" sz="6000" b="1" dirty="0">
                <a:solidFill>
                  <a:srgbClr val="FFFFFF"/>
                </a:solidFill>
                <a:latin typeface="Gilroy ExtraBold" charset="0"/>
                <a:ea typeface="Gilroy ExtraBold" charset="0"/>
                <a:cs typeface="Gilroy ExtraBold" charset="0"/>
              </a:rPr>
              <a:t> </a:t>
            </a:r>
            <a:r>
              <a:rPr lang="en-US" sz="6000" b="1" dirty="0" err="1">
                <a:solidFill>
                  <a:srgbClr val="FFFFFF"/>
                </a:solidFill>
                <a:latin typeface="Gilroy ExtraBold" charset="0"/>
                <a:ea typeface="Gilroy ExtraBold" charset="0"/>
                <a:cs typeface="Gilroy ExtraBold" charset="0"/>
              </a:rPr>
              <a:t>su</a:t>
            </a:r>
            <a:r>
              <a:rPr lang="en-US" sz="6000" b="1" dirty="0">
                <a:solidFill>
                  <a:srgbClr val="FFFFFF"/>
                </a:solidFill>
                <a:latin typeface="Gilroy ExtraBold" charset="0"/>
                <a:ea typeface="Gilroy ExtraBold" charset="0"/>
                <a:cs typeface="Gilroy ExtraBold" charset="0"/>
              </a:rPr>
              <a:t> </a:t>
            </a:r>
            <a:r>
              <a:rPr lang="en-US" sz="6000" b="1" dirty="0" err="1">
                <a:solidFill>
                  <a:srgbClr val="FFFFFF"/>
                </a:solidFill>
                <a:latin typeface="Gilroy ExtraBold" charset="0"/>
                <a:ea typeface="Gilroy ExtraBold" charset="0"/>
                <a:cs typeface="Gilroy ExtraBold" charset="0"/>
              </a:rPr>
              <a:t>por</a:t>
            </a:r>
            <a:r>
              <a:rPr lang="en-US" sz="6000" b="1" dirty="0">
                <a:solidFill>
                  <a:srgbClr val="FFFFFF"/>
                </a:solidFill>
                <a:latin typeface="Gilroy ExtraBold" charset="0"/>
                <a:ea typeface="Gilroy ExtraBold" charset="0"/>
                <a:cs typeface="Gilroy ExtraBold" charset="0"/>
              </a:rPr>
              <a:t> </a:t>
            </a:r>
            <a:r>
              <a:rPr lang="en-US" sz="6000" b="1" dirty="0" err="1">
                <a:solidFill>
                  <a:srgbClr val="FFFFFF"/>
                </a:solidFill>
                <a:latin typeface="Gilroy ExtraBold" charset="0"/>
                <a:ea typeface="Gilroy ExtraBold" charset="0"/>
                <a:cs typeface="Gilroy ExtraBold" charset="0"/>
              </a:rPr>
              <a:t>qué</a:t>
            </a:r>
            <a:r>
              <a:rPr lang="en-US" sz="6000" b="1" dirty="0">
                <a:solidFill>
                  <a:srgbClr val="FFFFFF"/>
                </a:solidFill>
                <a:latin typeface="Gilroy ExtraBold" charset="0"/>
                <a:ea typeface="Gilroy ExtraBold" charset="0"/>
                <a:cs typeface="Gilroy ExtraBold" charset="0"/>
              </a:rPr>
              <a:t>: </a:t>
            </a:r>
          </a:p>
          <a:p>
            <a:pPr algn="ctr">
              <a:lnSpc>
                <a:spcPct val="90000"/>
              </a:lnSpc>
              <a:buSzPct val="25000"/>
            </a:pPr>
            <a:r>
              <a:rPr lang="en-US" sz="6000" b="1" dirty="0">
                <a:solidFill>
                  <a:srgbClr val="FFFFFF"/>
                </a:solidFill>
                <a:latin typeface="Gilroy ExtraBold" charset="0"/>
                <a:ea typeface="Gilroy ExtraBold" charset="0"/>
                <a:cs typeface="Gilroy ExtraBold" charset="0"/>
              </a:rPr>
              <a:t>Historia Personal</a:t>
            </a:r>
          </a:p>
        </p:txBody>
      </p:sp>
      <p:sp>
        <p:nvSpPr>
          <p:cNvPr id="7" name="Shape 133"/>
          <p:cNvSpPr txBox="1"/>
          <p:nvPr/>
        </p:nvSpPr>
        <p:spPr>
          <a:xfrm>
            <a:off x="526249" y="4396299"/>
            <a:ext cx="11163300" cy="832901"/>
          </a:xfrm>
          <a:prstGeom prst="rect">
            <a:avLst/>
          </a:prstGeom>
          <a:noFill/>
          <a:ln>
            <a:noFill/>
          </a:ln>
        </p:spPr>
        <p:txBody>
          <a:bodyPr lIns="91425" tIns="45700" rIns="91425" bIns="45700" anchor="t" anchorCtr="0">
            <a:noAutofit/>
          </a:bodyPr>
          <a:lstStyle/>
          <a:p>
            <a:pPr algn="ctr">
              <a:buSzPct val="25000"/>
            </a:pPr>
            <a:r>
              <a:rPr lang="en-US" sz="2400" b="1">
                <a:solidFill>
                  <a:srgbClr val="FFFFFF"/>
                </a:solidFill>
                <a:latin typeface="Source Sans Pro" charset="0"/>
                <a:ea typeface="Source Sans Pro" charset="0"/>
                <a:cs typeface="Source Sans Pro" charset="0"/>
              </a:rPr>
              <a:t>Alex </a:t>
            </a:r>
            <a:r>
              <a:rPr lang="en-US" sz="2400" b="1" err="1">
                <a:solidFill>
                  <a:srgbClr val="FFFFFF"/>
                </a:solidFill>
                <a:latin typeface="Source Sans Pro" charset="0"/>
                <a:ea typeface="Source Sans Pro" charset="0"/>
                <a:cs typeface="Source Sans Pro" charset="0"/>
              </a:rPr>
              <a:t>Tornato</a:t>
            </a:r>
            <a:r>
              <a:rPr lang="en-US" sz="2400">
                <a:solidFill>
                  <a:srgbClr val="00C4FF"/>
                </a:solidFill>
                <a:latin typeface="Source Sans Pro" charset="0"/>
                <a:ea typeface="Source Sans Pro" charset="0"/>
                <a:cs typeface="Source Sans Pro" charset="0"/>
              </a:rPr>
              <a:t>/ OFA Training Manager / @</a:t>
            </a:r>
            <a:r>
              <a:rPr lang="en-US" sz="2400" err="1">
                <a:solidFill>
                  <a:srgbClr val="00C4FF"/>
                </a:solidFill>
                <a:latin typeface="Source Sans Pro" charset="0"/>
                <a:ea typeface="Source Sans Pro" charset="0"/>
                <a:cs typeface="Source Sans Pro" charset="0"/>
              </a:rPr>
              <a:t>atornato</a:t>
            </a:r>
            <a:endParaRPr lang="en-US" sz="2400">
              <a:solidFill>
                <a:srgbClr val="00C4FF"/>
              </a:solidFill>
              <a:latin typeface="Source Sans Pro" charset="0"/>
              <a:ea typeface="Source Sans Pro" charset="0"/>
              <a:cs typeface="Source Sans Pro" charset="0"/>
            </a:endParaRPr>
          </a:p>
        </p:txBody>
      </p:sp>
      <p:pic>
        <p:nvPicPr>
          <p:cNvPr id="10" name="Picture 9"/>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6153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71255" y="1153294"/>
            <a:ext cx="48327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Un </a:t>
            </a:r>
            <a:r>
              <a:rPr lang="en-US" sz="4500" b="1" dirty="0" err="1">
                <a:solidFill>
                  <a:schemeClr val="bg2"/>
                </a:solidFill>
                <a:latin typeface="Gilroy ExtraBold" charset="0"/>
                <a:ea typeface="Gilroy ExtraBold" charset="0"/>
                <a:cs typeface="Gilroy ExtraBold" charset="0"/>
              </a:rPr>
              <a:t>método</a:t>
            </a:r>
            <a:r>
              <a:rPr lang="en-US" sz="4500" b="1" dirty="0">
                <a:solidFill>
                  <a:schemeClr val="bg2"/>
                </a:solidFill>
                <a:latin typeface="Gilroy ExtraBold" charset="0"/>
                <a:ea typeface="Gilroy ExtraBold" charset="0"/>
                <a:cs typeface="Gilroy ExtraBold" charset="0"/>
              </a:rPr>
              <a:t> para </a:t>
            </a:r>
            <a:r>
              <a:rPr lang="en-US" sz="4500" b="1" dirty="0" err="1">
                <a:solidFill>
                  <a:schemeClr val="bg2"/>
                </a:solidFill>
                <a:latin typeface="Gilroy ExtraBold" charset="0"/>
                <a:ea typeface="Gilroy ExtraBold" charset="0"/>
                <a:cs typeface="Gilroy ExtraBold" charset="0"/>
              </a:rPr>
              <a:t>identificar</a:t>
            </a:r>
            <a:r>
              <a:rPr lang="en-US" sz="4500" b="1" dirty="0">
                <a:solidFill>
                  <a:schemeClr val="bg2"/>
                </a:solidFill>
                <a:latin typeface="Gilroy ExtraBold" charset="0"/>
                <a:ea typeface="Gilroy ExtraBold" charset="0"/>
                <a:cs typeface="Gilroy ExtraBold" charset="0"/>
              </a:rPr>
              <a:t> </a:t>
            </a:r>
            <a:r>
              <a:rPr lang="en-US" sz="4500" b="1" dirty="0" err="1">
                <a:solidFill>
                  <a:schemeClr val="bg2"/>
                </a:solidFill>
                <a:latin typeface="Gilroy ExtraBold" charset="0"/>
                <a:ea typeface="Gilroy ExtraBold" charset="0"/>
                <a:cs typeface="Gilroy ExtraBold" charset="0"/>
              </a:rPr>
              <a:t>su</a:t>
            </a:r>
            <a:r>
              <a:rPr lang="en-US" sz="4500" b="1" dirty="0">
                <a:solidFill>
                  <a:schemeClr val="bg2"/>
                </a:solidFill>
                <a:latin typeface="Gilroy ExtraBold" charset="0"/>
                <a:ea typeface="Gilroy ExtraBold" charset="0"/>
                <a:cs typeface="Gilroy ExtraBold" charset="0"/>
              </a:rPr>
              <a:t> ‘</a:t>
            </a:r>
            <a:r>
              <a:rPr lang="en-US" sz="4500" b="1" dirty="0" err="1">
                <a:solidFill>
                  <a:schemeClr val="bg2"/>
                </a:solidFill>
                <a:latin typeface="Gilroy ExtraBold" charset="0"/>
                <a:ea typeface="Gilroy ExtraBold" charset="0"/>
                <a:cs typeface="Gilroy ExtraBold" charset="0"/>
              </a:rPr>
              <a:t>por</a:t>
            </a:r>
            <a:r>
              <a:rPr lang="en-US" sz="4500" b="1" dirty="0">
                <a:solidFill>
                  <a:schemeClr val="bg2"/>
                </a:solidFill>
                <a:latin typeface="Gilroy ExtraBold" charset="0"/>
                <a:ea typeface="Gilroy ExtraBold" charset="0"/>
                <a:cs typeface="Gilroy ExtraBold" charset="0"/>
              </a:rPr>
              <a:t> </a:t>
            </a:r>
            <a:r>
              <a:rPr lang="en-US" sz="4500" b="1" dirty="0" err="1">
                <a:solidFill>
                  <a:schemeClr val="bg2"/>
                </a:solidFill>
                <a:latin typeface="Gilroy ExtraBold" charset="0"/>
                <a:ea typeface="Gilroy ExtraBold" charset="0"/>
                <a:cs typeface="Gilroy ExtraBold" charset="0"/>
              </a:rPr>
              <a:t>qué</a:t>
            </a:r>
            <a:r>
              <a:rPr lang="en-US" sz="4500" b="1" dirty="0">
                <a:solidFill>
                  <a:schemeClr val="bg2"/>
                </a:solidFill>
                <a:latin typeface="Gilroy ExtraBold" charset="0"/>
                <a:ea typeface="Gilroy ExtraBold" charset="0"/>
                <a:cs typeface="Gilroy ExtraBold" charset="0"/>
              </a:rPr>
              <a:t>’</a:t>
            </a:r>
          </a:p>
        </p:txBody>
      </p:sp>
      <p:sp>
        <p:nvSpPr>
          <p:cNvPr id="3" name="TextBox 2"/>
          <p:cNvSpPr txBox="1"/>
          <p:nvPr/>
        </p:nvSpPr>
        <p:spPr>
          <a:xfrm>
            <a:off x="6432883" y="1151078"/>
            <a:ext cx="4844717" cy="3046988"/>
          </a:xfrm>
          <a:prstGeom prst="rect">
            <a:avLst/>
          </a:prstGeom>
          <a:noFill/>
        </p:spPr>
        <p:txBody>
          <a:bodyPr wrap="square" rtlCol="0">
            <a:spAutoFit/>
          </a:bodyPr>
          <a:lstStyle/>
          <a:p>
            <a:r>
              <a:rPr lang="en-US" sz="2400" b="1" dirty="0" err="1">
                <a:solidFill>
                  <a:schemeClr val="accent3"/>
                </a:solidFill>
                <a:latin typeface="Source Sans Pro" charset="0"/>
                <a:ea typeface="Source Sans Pro" charset="0"/>
                <a:cs typeface="Source Sans Pro" charset="0"/>
              </a:rPr>
              <a:t>Incidentes</a:t>
            </a:r>
            <a:r>
              <a:rPr lang="en-US" sz="2400" b="1" dirty="0">
                <a:solidFill>
                  <a:schemeClr val="accent3"/>
                </a:solidFill>
                <a:latin typeface="Source Sans Pro" charset="0"/>
                <a:ea typeface="Source Sans Pro" charset="0"/>
                <a:cs typeface="Source Sans Pro" charset="0"/>
              </a:rPr>
              <a:t> </a:t>
            </a:r>
            <a:r>
              <a:rPr lang="en-US" sz="2400" b="1" dirty="0" err="1">
                <a:solidFill>
                  <a:schemeClr val="accent3"/>
                </a:solidFill>
                <a:latin typeface="Source Sans Pro" charset="0"/>
                <a:ea typeface="Source Sans Pro" charset="0"/>
                <a:cs typeface="Source Sans Pro" charset="0"/>
              </a:rPr>
              <a:t>críticos</a:t>
            </a:r>
            <a:r>
              <a:rPr lang="en-US" sz="2400" b="1" dirty="0">
                <a:solidFill>
                  <a:schemeClr val="accent3"/>
                </a:solidFill>
                <a:latin typeface="Source Sans Pro" charset="0"/>
                <a:ea typeface="Source Sans Pro" charset="0"/>
                <a:cs typeface="Source Sans Pro" charset="0"/>
              </a:rPr>
              <a:t>: </a:t>
            </a:r>
          </a:p>
          <a:p>
            <a:endParaRPr lang="en-US" sz="2400" dirty="0">
              <a:solidFill>
                <a:schemeClr val="accent3"/>
              </a:solidFill>
              <a:latin typeface="Source Sans Pro" charset="0"/>
              <a:ea typeface="Source Sans Pro" charset="0"/>
              <a:cs typeface="Source Sans Pro" charset="0"/>
            </a:endParaRPr>
          </a:p>
          <a:p>
            <a:r>
              <a:rPr lang="en-US" sz="2400" dirty="0">
                <a:solidFill>
                  <a:schemeClr val="accent3"/>
                </a:solidFill>
                <a:latin typeface="Source Sans Pro" charset="0"/>
                <a:ea typeface="Source Sans Pro" charset="0"/>
                <a:cs typeface="Source Sans Pro" charset="0"/>
              </a:rPr>
              <a:t>“</a:t>
            </a:r>
            <a:r>
              <a:rPr lang="en-US" sz="2400" dirty="0" err="1">
                <a:solidFill>
                  <a:schemeClr val="accent3"/>
                </a:solidFill>
                <a:latin typeface="Source Sans Pro" charset="0"/>
                <a:ea typeface="Source Sans Pro" charset="0"/>
                <a:cs typeface="Source Sans Pro" charset="0"/>
              </a:rPr>
              <a:t>Incidentes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críticos</a:t>
            </a:r>
            <a:r>
              <a:rPr lang="en-US" sz="2400" dirty="0">
                <a:solidFill>
                  <a:schemeClr val="accent3"/>
                </a:solidFill>
                <a:latin typeface="Source Sans Pro" charset="0"/>
                <a:ea typeface="Source Sans Pro" charset="0"/>
                <a:cs typeface="Source Sans Pro" charset="0"/>
              </a:rPr>
              <a:t> son </a:t>
            </a:r>
            <a:r>
              <a:rPr lang="en-US" sz="2400" dirty="0" err="1">
                <a:solidFill>
                  <a:schemeClr val="accent3"/>
                </a:solidFill>
                <a:latin typeface="Source Sans Pro" charset="0"/>
                <a:ea typeface="Source Sans Pro" charset="0"/>
                <a:cs typeface="Source Sans Pro" charset="0"/>
              </a:rPr>
              <a:t>eventos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en</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su</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vida</a:t>
            </a:r>
            <a:r>
              <a:rPr lang="en-US" sz="2400" dirty="0">
                <a:solidFill>
                  <a:schemeClr val="accent3"/>
                </a:solidFill>
                <a:latin typeface="Source Sans Pro" charset="0"/>
                <a:ea typeface="Source Sans Pro" charset="0"/>
                <a:cs typeface="Source Sans Pro" charset="0"/>
              </a:rPr>
              <a:t> que </a:t>
            </a:r>
            <a:r>
              <a:rPr lang="en-US" sz="2400" dirty="0" err="1">
                <a:solidFill>
                  <a:schemeClr val="accent3"/>
                </a:solidFill>
                <a:latin typeface="Source Sans Pro" charset="0"/>
                <a:ea typeface="Source Sans Pro" charset="0"/>
                <a:cs typeface="Source Sans Pro" charset="0"/>
              </a:rPr>
              <a:t>usted</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recuerde</a:t>
            </a:r>
            <a:r>
              <a:rPr lang="en-US" sz="2400" dirty="0">
                <a:solidFill>
                  <a:schemeClr val="accent3"/>
                </a:solidFill>
                <a:latin typeface="Source Sans Pro" charset="0"/>
                <a:ea typeface="Source Sans Pro" charset="0"/>
                <a:cs typeface="Source Sans Pro" charset="0"/>
              </a:rPr>
              <a:t> que </a:t>
            </a:r>
            <a:r>
              <a:rPr lang="en-US" sz="2400" dirty="0" err="1">
                <a:solidFill>
                  <a:schemeClr val="accent3"/>
                </a:solidFill>
                <a:latin typeface="Source Sans Pro" charset="0"/>
                <a:ea typeface="Source Sans Pro" charset="0"/>
                <a:cs typeface="Source Sans Pro" charset="0"/>
              </a:rPr>
              <a:t>hayan</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sido</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importantes</a:t>
            </a:r>
            <a:r>
              <a:rPr lang="en-US" sz="2400" dirty="0">
                <a:solidFill>
                  <a:schemeClr val="accent3"/>
                </a:solidFill>
                <a:latin typeface="Source Sans Pro" charset="0"/>
                <a:ea typeface="Source Sans Pro" charset="0"/>
                <a:cs typeface="Source Sans Pro" charset="0"/>
              </a:rPr>
              <a:t> al </a:t>
            </a:r>
            <a:r>
              <a:rPr lang="en-US" sz="2400" dirty="0" err="1">
                <a:solidFill>
                  <a:schemeClr val="accent3"/>
                </a:solidFill>
                <a:latin typeface="Source Sans Pro" charset="0"/>
                <a:ea typeface="Source Sans Pro" charset="0"/>
                <a:cs typeface="Source Sans Pro" charset="0"/>
              </a:rPr>
              <a:t>aclarar</a:t>
            </a:r>
            <a:r>
              <a:rPr lang="en-US" sz="2400" dirty="0">
                <a:solidFill>
                  <a:schemeClr val="accent3"/>
                </a:solidFill>
                <a:latin typeface="Source Sans Pro" charset="0"/>
                <a:ea typeface="Source Sans Pro" charset="0"/>
                <a:cs typeface="Source Sans Pro" charset="0"/>
              </a:rPr>
              <a:t> lo que </a:t>
            </a:r>
            <a:r>
              <a:rPr lang="en-US" sz="2400" dirty="0" err="1">
                <a:solidFill>
                  <a:schemeClr val="accent3"/>
                </a:solidFill>
                <a:latin typeface="Source Sans Pro" charset="0"/>
                <a:ea typeface="Source Sans Pro" charset="0"/>
                <a:cs typeface="Source Sans Pro" charset="0"/>
              </a:rPr>
              <a:t>usted</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cree</a:t>
            </a:r>
            <a:r>
              <a:rPr lang="en-US" sz="2400" dirty="0">
                <a:solidFill>
                  <a:schemeClr val="accent3"/>
                </a:solidFill>
                <a:latin typeface="Source Sans Pro" charset="0"/>
                <a:ea typeface="Source Sans Pro" charset="0"/>
                <a:cs typeface="Source Sans Pro" charset="0"/>
              </a:rPr>
              <a:t>.”</a:t>
            </a:r>
          </a:p>
          <a:p>
            <a:endParaRPr lang="en-US" sz="2400" dirty="0">
              <a:solidFill>
                <a:schemeClr val="accent3"/>
              </a:solidFill>
              <a:latin typeface="Source Sans Pro" charset="0"/>
              <a:ea typeface="Source Sans Pro" charset="0"/>
              <a:cs typeface="Source Sans Pro" charset="0"/>
            </a:endParaRPr>
          </a:p>
          <a:p>
            <a:r>
              <a:rPr lang="en-US" sz="2400" dirty="0">
                <a:solidFill>
                  <a:schemeClr val="accent3"/>
                </a:solidFill>
                <a:latin typeface="Source Sans Pro" charset="0"/>
                <a:ea typeface="Source Sans Pro" charset="0"/>
                <a:cs typeface="Source Sans Pro" charset="0"/>
              </a:rPr>
              <a:t>-Stephen Brookfield </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31903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7387" y="1153294"/>
            <a:ext cx="5512161" cy="4524315"/>
          </a:xfrm>
          <a:prstGeom prst="rect">
            <a:avLst/>
          </a:prstGeom>
          <a:noFill/>
        </p:spPr>
        <p:txBody>
          <a:bodyPr wrap="square" rtlCol="0">
            <a:spAutoFit/>
          </a:bodyPr>
          <a:lstStyle/>
          <a:p>
            <a:r>
              <a:rPr lang="en-US" sz="2400" b="1" dirty="0" err="1">
                <a:solidFill>
                  <a:schemeClr val="tx1"/>
                </a:solidFill>
                <a:latin typeface="Source Sans Pro" charset="0"/>
                <a:ea typeface="Source Sans Pro" charset="0"/>
                <a:cs typeface="Source Sans Pro" charset="0"/>
              </a:rPr>
              <a:t>Pregunta</a:t>
            </a:r>
            <a:r>
              <a:rPr lang="en-US" sz="2400" b="1" dirty="0">
                <a:solidFill>
                  <a:schemeClr val="tx1"/>
                </a:solidFill>
                <a:latin typeface="Source Sans Pro" charset="0"/>
                <a:ea typeface="Source Sans Pro" charset="0"/>
                <a:cs typeface="Source Sans Pro" charset="0"/>
              </a:rPr>
              <a:t> de </a:t>
            </a:r>
            <a:r>
              <a:rPr lang="en-US" sz="2400" b="1" dirty="0" err="1">
                <a:solidFill>
                  <a:schemeClr val="tx1"/>
                </a:solidFill>
                <a:latin typeface="Source Sans Pro" charset="0"/>
                <a:ea typeface="Source Sans Pro" charset="0"/>
                <a:cs typeface="Source Sans Pro" charset="0"/>
              </a:rPr>
              <a:t>incidente</a:t>
            </a:r>
            <a:r>
              <a:rPr lang="en-US" sz="2400" b="1" dirty="0">
                <a:solidFill>
                  <a:schemeClr val="tx1"/>
                </a:solidFill>
                <a:latin typeface="Source Sans Pro" charset="0"/>
                <a:ea typeface="Source Sans Pro" charset="0"/>
                <a:cs typeface="Source Sans Pro" charset="0"/>
              </a:rPr>
              <a:t> </a:t>
            </a:r>
            <a:r>
              <a:rPr lang="en-US" sz="2400" b="1" dirty="0" err="1">
                <a:solidFill>
                  <a:schemeClr val="tx1"/>
                </a:solidFill>
                <a:latin typeface="Source Sans Pro" charset="0"/>
                <a:ea typeface="Source Sans Pro" charset="0"/>
                <a:cs typeface="Source Sans Pro" charset="0"/>
              </a:rPr>
              <a:t>crítico</a:t>
            </a:r>
            <a:r>
              <a:rPr lang="en-US" sz="2400" b="1" dirty="0">
                <a:solidFill>
                  <a:schemeClr val="tx1"/>
                </a:solidFill>
                <a:latin typeface="Source Sans Pro" charset="0"/>
                <a:ea typeface="Source Sans Pro" charset="0"/>
                <a:cs typeface="Source Sans Pro" charset="0"/>
              </a:rPr>
              <a:t>:</a:t>
            </a:r>
          </a:p>
          <a:p>
            <a:endParaRPr lang="en-US" sz="2400" dirty="0">
              <a:solidFill>
                <a:schemeClr val="tx1"/>
              </a:solidFill>
              <a:latin typeface="Source Sans Pro" charset="0"/>
              <a:ea typeface="Source Sans Pro" charset="0"/>
              <a:cs typeface="Source Sans Pro" charset="0"/>
            </a:endParaRPr>
          </a:p>
          <a:p>
            <a:r>
              <a:rPr lang="es-CO" sz="2400" dirty="0">
                <a:latin typeface="Source Sans Pro" panose="020B0503030403020204" pitchFamily="34" charset="77"/>
              </a:rPr>
              <a:t>¿Cuándo fue la primera vez que recuerda haber defendido algo en lo que cree?</a:t>
            </a:r>
            <a:endParaRPr lang="en-US" sz="2400" dirty="0">
              <a:latin typeface="Source Sans Pro" panose="020B0503030403020204" pitchFamily="34" charset="77"/>
            </a:endParaRPr>
          </a:p>
          <a:p>
            <a:endParaRPr lang="en-US" sz="2400" dirty="0">
              <a:solidFill>
                <a:schemeClr val="tx1"/>
              </a:solidFill>
              <a:latin typeface="Source Sans Pro" charset="0"/>
              <a:ea typeface="Source Sans Pro" charset="0"/>
              <a:cs typeface="Source Sans Pro" charset="0"/>
            </a:endParaRPr>
          </a:p>
          <a:p>
            <a:r>
              <a:rPr lang="en-US" sz="2400" b="1" dirty="0" err="1">
                <a:solidFill>
                  <a:schemeClr val="tx1"/>
                </a:solidFill>
                <a:latin typeface="Source Sans Pro" charset="0"/>
                <a:ea typeface="Source Sans Pro" charset="0"/>
                <a:cs typeface="Source Sans Pro" charset="0"/>
              </a:rPr>
              <a:t>Escriba</a:t>
            </a:r>
            <a:r>
              <a:rPr lang="en-US" sz="2400" b="1" dirty="0">
                <a:solidFill>
                  <a:schemeClr val="tx1"/>
                </a:solidFill>
                <a:latin typeface="Source Sans Pro" charset="0"/>
                <a:ea typeface="Source Sans Pro" charset="0"/>
                <a:cs typeface="Source Sans Pro" charset="0"/>
              </a:rPr>
              <a:t>:</a:t>
            </a:r>
          </a:p>
          <a:p>
            <a:br>
              <a:rPr lang="en-US" sz="2400" dirty="0">
                <a:solidFill>
                  <a:schemeClr val="tx1"/>
                </a:solidFill>
                <a:latin typeface="Source Sans Pro" charset="0"/>
                <a:ea typeface="Source Sans Pro" charset="0"/>
                <a:cs typeface="Source Sans Pro" charset="0"/>
              </a:rPr>
            </a:br>
            <a:r>
              <a:rPr lang="en-US" sz="2400" dirty="0" err="1">
                <a:solidFill>
                  <a:schemeClr val="tx1"/>
                </a:solidFill>
                <a:latin typeface="Source Sans Pro" charset="0"/>
                <a:ea typeface="Source Sans Pro" charset="0"/>
                <a:cs typeface="Source Sans Pro" charset="0"/>
              </a:rPr>
              <a:t>Escriba</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su</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historia</a:t>
            </a:r>
            <a:r>
              <a:rPr lang="en-US" sz="2400" dirty="0">
                <a:solidFill>
                  <a:schemeClr val="tx1"/>
                </a:solidFill>
                <a:latin typeface="Source Sans Pro" charset="0"/>
                <a:ea typeface="Source Sans Pro" charset="0"/>
                <a:cs typeface="Source Sans Pro" charset="0"/>
              </a:rPr>
              <a:t> – </a:t>
            </a:r>
            <a:r>
              <a:rPr lang="en-US" sz="2400" dirty="0" err="1">
                <a:solidFill>
                  <a:schemeClr val="tx1"/>
                </a:solidFill>
                <a:latin typeface="Source Sans Pro" charset="0"/>
                <a:ea typeface="Source Sans Pro" charset="0"/>
                <a:cs typeface="Source Sans Pro" charset="0"/>
              </a:rPr>
              <a:t>cuéntenos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todos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los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detalles</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cuándo</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paso</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dónde</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paso</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quienes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fueron</a:t>
            </a:r>
            <a:r>
              <a:rPr lang="en-US" sz="2400" dirty="0">
                <a:solidFill>
                  <a:schemeClr val="tx1"/>
                </a:solidFill>
                <a:latin typeface="Source Sans Pro" charset="0"/>
                <a:ea typeface="Source Sans Pro" charset="0"/>
                <a:cs typeface="Source Sans Pro" charset="0"/>
              </a:rPr>
              <a:t> las personas </a:t>
            </a:r>
            <a:r>
              <a:rPr lang="en-US" sz="2400" dirty="0" err="1">
                <a:solidFill>
                  <a:schemeClr val="tx1"/>
                </a:solidFill>
                <a:latin typeface="Source Sans Pro" charset="0"/>
                <a:ea typeface="Source Sans Pro" charset="0"/>
                <a:cs typeface="Source Sans Pro" charset="0"/>
              </a:rPr>
              <a:t>involucradas</a:t>
            </a:r>
            <a:r>
              <a:rPr lang="en-US" sz="2400" dirty="0">
                <a:solidFill>
                  <a:schemeClr val="tx1"/>
                </a:solidFill>
                <a:latin typeface="Source Sans Pro" charset="0"/>
                <a:ea typeface="Source Sans Pro" charset="0"/>
                <a:cs typeface="Source Sans Pro" charset="0"/>
              </a:rPr>
              <a:t> y </a:t>
            </a:r>
            <a:r>
              <a:rPr lang="en-US" sz="2400" dirty="0" err="1">
                <a:solidFill>
                  <a:schemeClr val="tx1"/>
                </a:solidFill>
                <a:latin typeface="Source Sans Pro" charset="0"/>
                <a:ea typeface="Source Sans Pro" charset="0"/>
                <a:cs typeface="Source Sans Pro" charset="0"/>
              </a:rPr>
              <a:t>cuál</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fue</a:t>
            </a:r>
            <a:r>
              <a:rPr lang="en-US" sz="2400" dirty="0">
                <a:solidFill>
                  <a:schemeClr val="tx1"/>
                </a:solidFill>
                <a:latin typeface="Source Sans Pro" charset="0"/>
                <a:ea typeface="Source Sans Pro" charset="0"/>
                <a:cs typeface="Source Sans Pro" charset="0"/>
              </a:rPr>
              <a:t> el </a:t>
            </a:r>
            <a:r>
              <a:rPr lang="en-US" sz="2400" dirty="0" err="1">
                <a:solidFill>
                  <a:schemeClr val="tx1"/>
                </a:solidFill>
                <a:latin typeface="Source Sans Pro" charset="0"/>
                <a:ea typeface="Source Sans Pro" charset="0"/>
                <a:cs typeface="Source Sans Pro" charset="0"/>
              </a:rPr>
              <a:t>resultado</a:t>
            </a:r>
            <a:endParaRPr lang="en-US" sz="2400" dirty="0">
              <a:solidFill>
                <a:schemeClr val="tx1"/>
              </a:solidFill>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5" name="TextBox 4"/>
          <p:cNvSpPr txBox="1">
            <a:spLocks noChangeArrowheads="1"/>
          </p:cNvSpPr>
          <p:nvPr/>
        </p:nvSpPr>
        <p:spPr bwMode="auto">
          <a:xfrm>
            <a:off x="771256" y="1153294"/>
            <a:ext cx="4754334" cy="1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Un </a:t>
            </a:r>
            <a:r>
              <a:rPr lang="en-US" sz="4500" b="1" dirty="0" err="1">
                <a:solidFill>
                  <a:schemeClr val="bg2"/>
                </a:solidFill>
                <a:latin typeface="Gilroy ExtraBold" charset="0"/>
                <a:ea typeface="Gilroy ExtraBold" charset="0"/>
                <a:cs typeface="Gilroy ExtraBold" charset="0"/>
              </a:rPr>
              <a:t>método</a:t>
            </a:r>
            <a:r>
              <a:rPr lang="en-US" sz="4500" b="1" dirty="0">
                <a:solidFill>
                  <a:schemeClr val="bg2"/>
                </a:solidFill>
                <a:latin typeface="Gilroy ExtraBold" charset="0"/>
                <a:ea typeface="Gilroy ExtraBold" charset="0"/>
                <a:cs typeface="Gilroy ExtraBold" charset="0"/>
              </a:rPr>
              <a:t> para </a:t>
            </a:r>
            <a:r>
              <a:rPr lang="en-US" sz="4500" b="1" dirty="0" err="1">
                <a:solidFill>
                  <a:schemeClr val="bg2"/>
                </a:solidFill>
                <a:latin typeface="Gilroy ExtraBold" charset="0"/>
                <a:ea typeface="Gilroy ExtraBold" charset="0"/>
                <a:cs typeface="Gilroy ExtraBold" charset="0"/>
              </a:rPr>
              <a:t>identificar</a:t>
            </a:r>
            <a:r>
              <a:rPr lang="en-US" sz="4500" b="1" dirty="0">
                <a:solidFill>
                  <a:schemeClr val="bg2"/>
                </a:solidFill>
                <a:latin typeface="Gilroy ExtraBold" charset="0"/>
                <a:ea typeface="Gilroy ExtraBold" charset="0"/>
                <a:cs typeface="Gilroy ExtraBold" charset="0"/>
              </a:rPr>
              <a:t> </a:t>
            </a:r>
            <a:r>
              <a:rPr lang="en-US" sz="4500" b="1" dirty="0" err="1">
                <a:solidFill>
                  <a:schemeClr val="bg2"/>
                </a:solidFill>
                <a:latin typeface="Gilroy ExtraBold" charset="0"/>
                <a:ea typeface="Gilroy ExtraBold" charset="0"/>
                <a:cs typeface="Gilroy ExtraBold" charset="0"/>
              </a:rPr>
              <a:t>su</a:t>
            </a:r>
            <a:r>
              <a:rPr lang="en-US" sz="4500" b="1" dirty="0">
                <a:solidFill>
                  <a:schemeClr val="bg2"/>
                </a:solidFill>
                <a:latin typeface="Gilroy ExtraBold" charset="0"/>
                <a:ea typeface="Gilroy ExtraBold" charset="0"/>
                <a:cs typeface="Gilroy ExtraBold" charset="0"/>
              </a:rPr>
              <a:t> ‘</a:t>
            </a:r>
            <a:r>
              <a:rPr lang="en-US" sz="4500" b="1" dirty="0" err="1">
                <a:solidFill>
                  <a:schemeClr val="bg2"/>
                </a:solidFill>
                <a:latin typeface="Gilroy ExtraBold" charset="0"/>
                <a:ea typeface="Gilroy ExtraBold" charset="0"/>
                <a:cs typeface="Gilroy ExtraBold" charset="0"/>
              </a:rPr>
              <a:t>por</a:t>
            </a:r>
            <a:r>
              <a:rPr lang="en-US" sz="4500" b="1" dirty="0">
                <a:solidFill>
                  <a:schemeClr val="bg2"/>
                </a:solidFill>
                <a:latin typeface="Gilroy ExtraBold" charset="0"/>
                <a:ea typeface="Gilroy ExtraBold" charset="0"/>
                <a:cs typeface="Gilroy ExtraBold" charset="0"/>
              </a:rPr>
              <a:t> </a:t>
            </a:r>
            <a:r>
              <a:rPr lang="en-US" sz="4500" b="1" dirty="0" err="1">
                <a:solidFill>
                  <a:schemeClr val="bg2"/>
                </a:solidFill>
                <a:latin typeface="Gilroy ExtraBold" charset="0"/>
                <a:ea typeface="Gilroy ExtraBold" charset="0"/>
                <a:cs typeface="Gilroy ExtraBold" charset="0"/>
              </a:rPr>
              <a:t>qué</a:t>
            </a:r>
            <a:r>
              <a:rPr lang="en-US" sz="4500" b="1" dirty="0">
                <a:solidFill>
                  <a:schemeClr val="bg2"/>
                </a:solidFill>
                <a:latin typeface="Gilroy ExtraBold" charset="0"/>
                <a:ea typeface="Gilroy ExtraBold" charset="0"/>
                <a:cs typeface="Gilroy ExtraBold" charset="0"/>
              </a:rPr>
              <a:t>’</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40226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AA595-DDBB-604E-8195-331696C707B1}"/>
              </a:ext>
            </a:extLst>
          </p:cNvPr>
          <p:cNvSpPr txBox="1"/>
          <p:nvPr/>
        </p:nvSpPr>
        <p:spPr>
          <a:xfrm>
            <a:off x="3329056" y="2843852"/>
            <a:ext cx="5533887" cy="1246495"/>
          </a:xfrm>
          <a:prstGeom prst="rect">
            <a:avLst/>
          </a:prstGeom>
          <a:noFill/>
        </p:spPr>
        <p:txBody>
          <a:bodyPr wrap="none" rtlCol="0">
            <a:spAutoFit/>
          </a:bodyPr>
          <a:lstStyle/>
          <a:p>
            <a:r>
              <a:rPr lang="en-US" sz="7500" b="1" dirty="0">
                <a:solidFill>
                  <a:schemeClr val="bg1"/>
                </a:solidFill>
                <a:latin typeface="Gilroy ExtraBold" pitchFamily="2" charset="77"/>
              </a:rPr>
              <a:t>Por </a:t>
            </a:r>
            <a:r>
              <a:rPr lang="en-US" sz="7500" b="1" dirty="0" err="1">
                <a:solidFill>
                  <a:schemeClr val="bg1"/>
                </a:solidFill>
                <a:latin typeface="Gilroy ExtraBold" pitchFamily="2" charset="77"/>
              </a:rPr>
              <a:t>ejemplo</a:t>
            </a:r>
            <a:endParaRPr lang="en-US" sz="7500" b="1" dirty="0">
              <a:solidFill>
                <a:schemeClr val="bg1"/>
              </a:solidFill>
              <a:latin typeface="Gilroy ExtraBold" pitchFamily="2" charset="77"/>
            </a:endParaRPr>
          </a:p>
        </p:txBody>
      </p:sp>
      <p:pic>
        <p:nvPicPr>
          <p:cNvPr id="6" name="Picture 5">
            <a:extLst>
              <a:ext uri="{FF2B5EF4-FFF2-40B4-BE49-F238E27FC236}">
                <a16:creationId xmlns:a16="http://schemas.microsoft.com/office/drawing/2014/main" id="{B187DDBE-8ED3-0349-821F-3DB2F1B20CC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812521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56"/>
        <p:cNvGrpSpPr/>
        <p:nvPr/>
      </p:nvGrpSpPr>
      <p:grpSpPr>
        <a:xfrm>
          <a:off x="0" y="0"/>
          <a:ext cx="0" cy="0"/>
          <a:chOff x="0" y="0"/>
          <a:chExt cx="0" cy="0"/>
        </a:xfrm>
      </p:grpSpPr>
      <p:sp>
        <p:nvSpPr>
          <p:cNvPr id="6" name="Rounded Rectangle 5">
            <a:extLst>
              <a:ext uri="{FF2B5EF4-FFF2-40B4-BE49-F238E27FC236}">
                <a16:creationId xmlns:a16="http://schemas.microsoft.com/office/drawing/2014/main" id="{35C5B154-BA3E-A045-8256-64A9B53847FB}"/>
              </a:ext>
            </a:extLst>
          </p:cNvPr>
          <p:cNvSpPr/>
          <p:nvPr/>
        </p:nvSpPr>
        <p:spPr>
          <a:xfrm>
            <a:off x="3159171" y="1338376"/>
            <a:ext cx="1020418" cy="7023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2F8E90-5D5D-1B43-819D-01A240ECD4DA}"/>
              </a:ext>
            </a:extLst>
          </p:cNvPr>
          <p:cNvSpPr txBox="1"/>
          <p:nvPr/>
        </p:nvSpPr>
        <p:spPr>
          <a:xfrm>
            <a:off x="988900" y="2142738"/>
            <a:ext cx="10374043" cy="2862322"/>
          </a:xfrm>
          <a:prstGeom prst="rect">
            <a:avLst/>
          </a:prstGeom>
          <a:noFill/>
        </p:spPr>
        <p:txBody>
          <a:bodyPr wrap="square" rtlCol="0">
            <a:spAutoFit/>
          </a:bodyPr>
          <a:lstStyle/>
          <a:p>
            <a:pPr algn="ctr"/>
            <a:r>
              <a:rPr lang="es-ES" sz="6000" b="1" dirty="0">
                <a:solidFill>
                  <a:schemeClr val="bg1"/>
                </a:solidFill>
                <a:latin typeface="Gilroy ExtraBold" pitchFamily="2" charset="77"/>
              </a:rPr>
              <a:t>De la historia del incidente crítico que escucho, ¿qué valores escucho?</a:t>
            </a:r>
            <a:endParaRPr lang="en-US" sz="6000" b="1" dirty="0">
              <a:solidFill>
                <a:schemeClr val="bg1"/>
              </a:solidFill>
              <a:latin typeface="Gilroy ExtraBold" pitchFamily="2" charset="77"/>
            </a:endParaRPr>
          </a:p>
        </p:txBody>
      </p:sp>
      <p:pic>
        <p:nvPicPr>
          <p:cNvPr id="5" name="Picture 4">
            <a:extLst>
              <a:ext uri="{FF2B5EF4-FFF2-40B4-BE49-F238E27FC236}">
                <a16:creationId xmlns:a16="http://schemas.microsoft.com/office/drawing/2014/main" id="{AD0AAB64-B3E0-5F4F-BE84-E4756C341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203" y="1440373"/>
            <a:ext cx="740353" cy="498370"/>
          </a:xfrm>
          <a:prstGeom prst="rect">
            <a:avLst/>
          </a:prstGeom>
        </p:spPr>
      </p:pic>
      <p:sp>
        <p:nvSpPr>
          <p:cNvPr id="3" name="TextBox 2">
            <a:extLst>
              <a:ext uri="{FF2B5EF4-FFF2-40B4-BE49-F238E27FC236}">
                <a16:creationId xmlns:a16="http://schemas.microsoft.com/office/drawing/2014/main" id="{65421D10-075F-504E-B4FD-15695BDF4032}"/>
              </a:ext>
            </a:extLst>
          </p:cNvPr>
          <p:cNvSpPr txBox="1"/>
          <p:nvPr/>
        </p:nvSpPr>
        <p:spPr>
          <a:xfrm>
            <a:off x="4200939" y="1513802"/>
            <a:ext cx="3790122" cy="461665"/>
          </a:xfrm>
          <a:prstGeom prst="rect">
            <a:avLst/>
          </a:prstGeom>
          <a:noFill/>
        </p:spPr>
        <p:txBody>
          <a:bodyPr wrap="square" rtlCol="0">
            <a:spAutoFit/>
          </a:bodyPr>
          <a:lstStyle/>
          <a:p>
            <a:r>
              <a:rPr lang="en-US" sz="2400" b="1" dirty="0">
                <a:latin typeface="Gilroy ExtraBold" pitchFamily="2" charset="77"/>
              </a:rPr>
              <a:t>COMPARTA EN EL CHAT:</a:t>
            </a:r>
          </a:p>
        </p:txBody>
      </p:sp>
      <p:pic>
        <p:nvPicPr>
          <p:cNvPr id="7" name="Picture 6">
            <a:extLst>
              <a:ext uri="{FF2B5EF4-FFF2-40B4-BE49-F238E27FC236}">
                <a16:creationId xmlns:a16="http://schemas.microsoft.com/office/drawing/2014/main" id="{2548AD5B-A440-424E-872C-6E793673165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98124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7" name="Rectangle 6"/>
          <p:cNvSpPr/>
          <p:nvPr/>
        </p:nvSpPr>
        <p:spPr>
          <a:xfrm>
            <a:off x="0" y="-12379"/>
            <a:ext cx="12192000" cy="34413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360185" y="780525"/>
            <a:ext cx="6329363" cy="2308324"/>
          </a:xfrm>
          <a:prstGeom prst="rect">
            <a:avLst/>
          </a:prstGeom>
          <a:noFill/>
        </p:spPr>
        <p:txBody>
          <a:bodyPr wrap="square" rtlCol="0">
            <a:spAutoFit/>
          </a:bodyPr>
          <a:lstStyle/>
          <a:p>
            <a:pPr marL="171450" lvl="0" indent="-171450">
              <a:buClr>
                <a:schemeClr val="dk1"/>
              </a:buClr>
              <a:buSzPct val="25000"/>
            </a:pPr>
            <a:r>
              <a:rPr lang="en-US" sz="2400" dirty="0" err="1">
                <a:solidFill>
                  <a:schemeClr val="bg1"/>
                </a:solidFill>
                <a:latin typeface="Source Sans Pro" panose="020B0503030403020204" pitchFamily="34" charset="77"/>
              </a:rPr>
              <a:t>Recuerde</a:t>
            </a:r>
            <a:r>
              <a:rPr lang="en-US" sz="2400" dirty="0">
                <a:solidFill>
                  <a:schemeClr val="bg1"/>
                </a:solidFill>
                <a:latin typeface="Source Sans Pro" panose="020B0503030403020204" pitchFamily="34" charset="77"/>
              </a:rPr>
              <a:t>: Tener un ‘</a:t>
            </a:r>
            <a:r>
              <a:rPr lang="en-US" sz="2400" dirty="0" err="1">
                <a:solidFill>
                  <a:schemeClr val="bg1"/>
                </a:solidFill>
                <a:latin typeface="Source Sans Pro" panose="020B0503030403020204" pitchFamily="34" charset="77"/>
              </a:rPr>
              <a:t>por</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qué</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claro</a:t>
            </a:r>
            <a:r>
              <a:rPr lang="en-US" sz="2400" dirty="0">
                <a:solidFill>
                  <a:schemeClr val="bg1"/>
                </a:solidFill>
                <a:latin typeface="Source Sans Pro" panose="020B0503030403020204" pitchFamily="34" charset="77"/>
              </a:rPr>
              <a:t> y </a:t>
            </a:r>
            <a:r>
              <a:rPr lang="en-US" sz="2400" dirty="0" err="1">
                <a:solidFill>
                  <a:schemeClr val="bg1"/>
                </a:solidFill>
                <a:latin typeface="Source Sans Pro" panose="020B0503030403020204" pitchFamily="34" charset="77"/>
              </a:rPr>
              <a:t>conciso</a:t>
            </a:r>
            <a:endParaRPr lang="en-US" sz="2400" dirty="0">
              <a:solidFill>
                <a:schemeClr val="bg1"/>
              </a:solidFill>
              <a:latin typeface="Source Sans Pro" panose="020B0503030403020204" pitchFamily="34" charset="77"/>
            </a:endParaRPr>
          </a:p>
          <a:p>
            <a:pPr marL="171450" lvl="0" indent="-171450">
              <a:buClr>
                <a:schemeClr val="dk1"/>
              </a:buClr>
              <a:buSzPct val="25000"/>
            </a:pPr>
            <a:r>
              <a:rPr lang="en-US" sz="2400" dirty="0" err="1">
                <a:solidFill>
                  <a:schemeClr val="bg1"/>
                </a:solidFill>
                <a:latin typeface="Source Sans Pro" panose="020B0503030403020204" pitchFamily="34" charset="77"/>
              </a:rPr>
              <a:t>nos</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mantiene</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conectados</a:t>
            </a:r>
            <a:r>
              <a:rPr lang="en-US" sz="2400" dirty="0">
                <a:solidFill>
                  <a:schemeClr val="bg1"/>
                </a:solidFill>
                <a:latin typeface="Source Sans Pro" panose="020B0503030403020204" pitchFamily="34" charset="77"/>
              </a:rPr>
              <a:t> con el </a:t>
            </a:r>
            <a:r>
              <a:rPr lang="en-US" sz="2400" dirty="0" err="1">
                <a:solidFill>
                  <a:schemeClr val="bg1"/>
                </a:solidFill>
                <a:latin typeface="Source Sans Pro" panose="020B0503030403020204" pitchFamily="34" charset="77"/>
              </a:rPr>
              <a:t>motivo</a:t>
            </a:r>
            <a:endParaRPr lang="en-US" sz="2400" dirty="0">
              <a:solidFill>
                <a:schemeClr val="bg1"/>
              </a:solidFill>
              <a:latin typeface="Source Sans Pro" panose="020B0503030403020204" pitchFamily="34" charset="77"/>
            </a:endParaRPr>
          </a:p>
          <a:p>
            <a:pPr marL="171450" lvl="0" indent="-171450">
              <a:buClr>
                <a:schemeClr val="dk1"/>
              </a:buClr>
              <a:buSzPct val="25000"/>
            </a:pPr>
            <a:r>
              <a:rPr lang="en-US" sz="2400" dirty="0" err="1">
                <a:solidFill>
                  <a:schemeClr val="bg1"/>
                </a:solidFill>
                <a:latin typeface="Source Sans Pro" panose="020B0503030403020204" pitchFamily="34" charset="77"/>
              </a:rPr>
              <a:t>por</a:t>
            </a:r>
            <a:r>
              <a:rPr lang="en-US" sz="2400" dirty="0">
                <a:solidFill>
                  <a:schemeClr val="bg1"/>
                </a:solidFill>
                <a:latin typeface="Source Sans Pro" panose="020B0503030403020204" pitchFamily="34" charset="77"/>
              </a:rPr>
              <a:t> el que </a:t>
            </a:r>
            <a:r>
              <a:rPr lang="en-US" sz="2400" dirty="0" err="1">
                <a:solidFill>
                  <a:schemeClr val="bg1"/>
                </a:solidFill>
                <a:latin typeface="Source Sans Pro" panose="020B0503030403020204" pitchFamily="34" charset="77"/>
              </a:rPr>
              <a:t>hacemos</a:t>
            </a:r>
            <a:r>
              <a:rPr lang="en-US" sz="2400" dirty="0">
                <a:solidFill>
                  <a:schemeClr val="bg1"/>
                </a:solidFill>
                <a:latin typeface="Source Sans Pro" panose="020B0503030403020204" pitchFamily="34" charset="77"/>
              </a:rPr>
              <a:t> lo que </a:t>
            </a:r>
            <a:r>
              <a:rPr lang="en-US" sz="2400" dirty="0" err="1">
                <a:solidFill>
                  <a:schemeClr val="bg1"/>
                </a:solidFill>
                <a:latin typeface="Source Sans Pro" panose="020B0503030403020204" pitchFamily="34" charset="77"/>
              </a:rPr>
              <a:t>hacemos</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nos</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ayuda</a:t>
            </a:r>
            <a:endParaRPr lang="en-US" sz="2400" dirty="0">
              <a:solidFill>
                <a:schemeClr val="bg1"/>
              </a:solidFill>
              <a:latin typeface="Source Sans Pro" panose="020B0503030403020204" pitchFamily="34" charset="77"/>
            </a:endParaRPr>
          </a:p>
          <a:p>
            <a:pPr marL="171450" lvl="0" indent="-171450">
              <a:buClr>
                <a:schemeClr val="dk1"/>
              </a:buClr>
              <a:buSzPct val="25000"/>
            </a:pPr>
            <a:r>
              <a:rPr lang="en-US" sz="2400" dirty="0">
                <a:solidFill>
                  <a:schemeClr val="bg1"/>
                </a:solidFill>
                <a:latin typeface="Source Sans Pro" panose="020B0503030403020204" pitchFamily="34" charset="77"/>
              </a:rPr>
              <a:t>a </a:t>
            </a:r>
            <a:r>
              <a:rPr lang="en-US" sz="2400" dirty="0" err="1">
                <a:solidFill>
                  <a:schemeClr val="bg1"/>
                </a:solidFill>
                <a:latin typeface="Source Sans Pro" panose="020B0503030403020204" pitchFamily="34" charset="77"/>
              </a:rPr>
              <a:t>conectarnos</a:t>
            </a:r>
            <a:r>
              <a:rPr lang="en-US" sz="2400" dirty="0">
                <a:solidFill>
                  <a:schemeClr val="bg1"/>
                </a:solidFill>
                <a:latin typeface="Source Sans Pro" panose="020B0503030403020204" pitchFamily="34" charset="77"/>
              </a:rPr>
              <a:t> con </a:t>
            </a:r>
            <a:r>
              <a:rPr lang="en-US" sz="2400" dirty="0" err="1">
                <a:solidFill>
                  <a:schemeClr val="bg1"/>
                </a:solidFill>
                <a:latin typeface="Source Sans Pro" panose="020B0503030403020204" pitchFamily="34" charset="77"/>
              </a:rPr>
              <a:t>los</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demás</a:t>
            </a:r>
            <a:r>
              <a:rPr lang="en-US" sz="2400" dirty="0">
                <a:solidFill>
                  <a:schemeClr val="bg1"/>
                </a:solidFill>
                <a:latin typeface="Source Sans Pro" panose="020B0503030403020204" pitchFamily="34" charset="77"/>
              </a:rPr>
              <a:t> y </a:t>
            </a:r>
            <a:r>
              <a:rPr lang="en-US" sz="2400" dirty="0" err="1">
                <a:solidFill>
                  <a:schemeClr val="bg1"/>
                </a:solidFill>
                <a:latin typeface="Source Sans Pro" panose="020B0503030403020204" pitchFamily="34" charset="77"/>
              </a:rPr>
              <a:t>cuando</a:t>
            </a:r>
            <a:r>
              <a:rPr lang="en-US" sz="2400" dirty="0">
                <a:solidFill>
                  <a:schemeClr val="bg1"/>
                </a:solidFill>
                <a:latin typeface="Source Sans Pro" panose="020B0503030403020204" pitchFamily="34" charset="77"/>
              </a:rPr>
              <a:t> lo</a:t>
            </a:r>
          </a:p>
          <a:p>
            <a:pPr marL="171450" lvl="0" indent="-171450">
              <a:buClr>
                <a:schemeClr val="dk1"/>
              </a:buClr>
              <a:buSzPct val="25000"/>
            </a:pPr>
            <a:r>
              <a:rPr lang="en-US" sz="2400" dirty="0" err="1">
                <a:solidFill>
                  <a:schemeClr val="bg1"/>
                </a:solidFill>
                <a:latin typeface="Source Sans Pro" panose="020B0503030403020204" pitchFamily="34" charset="77"/>
              </a:rPr>
              <a:t>compartimos</a:t>
            </a:r>
            <a:r>
              <a:rPr lang="en-US" sz="2400" dirty="0">
                <a:solidFill>
                  <a:schemeClr val="bg1"/>
                </a:solidFill>
                <a:latin typeface="Source Sans Pro" panose="020B0503030403020204" pitchFamily="34" charset="77"/>
              </a:rPr>
              <a:t>, </a:t>
            </a:r>
            <a:r>
              <a:rPr lang="en-US" sz="2400" dirty="0" err="1">
                <a:solidFill>
                  <a:schemeClr val="bg1"/>
                </a:solidFill>
                <a:latin typeface="Source Sans Pro" panose="020B0503030403020204" pitchFamily="34" charset="77"/>
              </a:rPr>
              <a:t>tienen</a:t>
            </a:r>
            <a:r>
              <a:rPr lang="en-US" sz="2400" dirty="0">
                <a:solidFill>
                  <a:schemeClr val="bg1"/>
                </a:solidFill>
                <a:latin typeface="Source Sans Pro" panose="020B0503030403020204" pitchFamily="34" charset="77"/>
              </a:rPr>
              <a:t> la </a:t>
            </a:r>
            <a:r>
              <a:rPr lang="en-US" sz="2400" dirty="0" err="1">
                <a:solidFill>
                  <a:schemeClr val="bg1"/>
                </a:solidFill>
                <a:latin typeface="Source Sans Pro" panose="020B0503030403020204" pitchFamily="34" charset="77"/>
              </a:rPr>
              <a:t>oportunidad</a:t>
            </a:r>
            <a:r>
              <a:rPr lang="en-US" sz="2400" dirty="0">
                <a:solidFill>
                  <a:schemeClr val="bg1"/>
                </a:solidFill>
                <a:latin typeface="Source Sans Pro" panose="020B0503030403020204" pitchFamily="34" charset="77"/>
              </a:rPr>
              <a:t> de </a:t>
            </a:r>
            <a:r>
              <a:rPr lang="en-US" sz="2400" dirty="0" err="1">
                <a:solidFill>
                  <a:schemeClr val="bg1"/>
                </a:solidFill>
                <a:latin typeface="Source Sans Pro" panose="020B0503030403020204" pitchFamily="34" charset="77"/>
              </a:rPr>
              <a:t>generar</a:t>
            </a:r>
            <a:endParaRPr lang="en-US" sz="2400" dirty="0">
              <a:solidFill>
                <a:schemeClr val="bg1"/>
              </a:solidFill>
              <a:latin typeface="Source Sans Pro" panose="020B0503030403020204" pitchFamily="34" charset="77"/>
            </a:endParaRPr>
          </a:p>
          <a:p>
            <a:pPr marL="171450" lvl="0" indent="-171450">
              <a:buClr>
                <a:schemeClr val="dk1"/>
              </a:buClr>
              <a:buSzPct val="25000"/>
            </a:pPr>
            <a:r>
              <a:rPr lang="en-US" sz="2400" dirty="0" err="1">
                <a:solidFill>
                  <a:schemeClr val="bg1"/>
                </a:solidFill>
                <a:latin typeface="Source Sans Pro" panose="020B0503030403020204" pitchFamily="34" charset="77"/>
              </a:rPr>
              <a:t>confianza</a:t>
            </a:r>
            <a:r>
              <a:rPr lang="en-US" sz="2400" dirty="0">
                <a:solidFill>
                  <a:schemeClr val="bg1"/>
                </a:solidFill>
                <a:latin typeface="Source Sans Pro" panose="020B0503030403020204" pitchFamily="34" charset="77"/>
              </a:rPr>
              <a:t> y </a:t>
            </a:r>
            <a:r>
              <a:rPr lang="en-US" sz="2400" dirty="0" err="1">
                <a:solidFill>
                  <a:schemeClr val="bg1"/>
                </a:solidFill>
                <a:latin typeface="Source Sans Pro" panose="020B0503030403020204" pitchFamily="34" charset="77"/>
              </a:rPr>
              <a:t>comunidad</a:t>
            </a:r>
            <a:endParaRPr lang="en-US" sz="2400" dirty="0">
              <a:solidFill>
                <a:schemeClr val="bg1"/>
              </a:solidFill>
              <a:latin typeface="Source Sans Pro" panose="020B0503030403020204" pitchFamily="34" charset="77"/>
              <a:ea typeface="Source Sans Pro Regular" charset="0"/>
              <a:cs typeface="Source Sans Pro Regular" charset="0"/>
            </a:endParaRPr>
          </a:p>
        </p:txBody>
      </p:sp>
      <p:sp>
        <p:nvSpPr>
          <p:cNvPr id="9" name="TextBox 8">
            <a:hlinkClick r:id="rId3"/>
          </p:cNvPr>
          <p:cNvSpPr txBox="1"/>
          <p:nvPr/>
        </p:nvSpPr>
        <p:spPr>
          <a:xfrm>
            <a:off x="2495247" y="5071191"/>
            <a:ext cx="7286670" cy="418861"/>
          </a:xfrm>
          <a:prstGeom prst="rect">
            <a:avLst/>
          </a:prstGeom>
          <a:noFill/>
        </p:spPr>
        <p:txBody>
          <a:bodyPr wrap="square" lIns="64290" tIns="32145" rIns="64290" bIns="32145" rtlCol="0">
            <a:spAutoFit/>
          </a:bodyPr>
          <a:lstStyle/>
          <a:p>
            <a:pPr algn="ctr"/>
            <a:r>
              <a:rPr lang="en-US" sz="2300" dirty="0" err="1">
                <a:solidFill>
                  <a:srgbClr val="050000"/>
                </a:solidFill>
                <a:latin typeface="Source Sans Pro" charset="0"/>
                <a:ea typeface="Source Sans Pro" charset="0"/>
                <a:cs typeface="Source Sans Pro" charset="0"/>
              </a:rPr>
              <a:t>Escriba</a:t>
            </a:r>
            <a:r>
              <a:rPr lang="en-US" sz="2300" dirty="0">
                <a:solidFill>
                  <a:srgbClr val="050000"/>
                </a:solidFill>
                <a:latin typeface="Source Sans Pro" charset="0"/>
                <a:ea typeface="Source Sans Pro" charset="0"/>
                <a:cs typeface="Source Sans Pro" charset="0"/>
              </a:rPr>
              <a:t> </a:t>
            </a:r>
            <a:r>
              <a:rPr lang="en-US" sz="2300" dirty="0" err="1">
                <a:solidFill>
                  <a:srgbClr val="050000"/>
                </a:solidFill>
                <a:latin typeface="Source Sans Pro" charset="0"/>
                <a:ea typeface="Source Sans Pro" charset="0"/>
                <a:cs typeface="Source Sans Pro" charset="0"/>
              </a:rPr>
              <a:t>en</a:t>
            </a:r>
            <a:r>
              <a:rPr lang="en-US" sz="2300" dirty="0">
                <a:solidFill>
                  <a:srgbClr val="050000"/>
                </a:solidFill>
                <a:latin typeface="Source Sans Pro" charset="0"/>
                <a:ea typeface="Source Sans Pro" charset="0"/>
                <a:cs typeface="Source Sans Pro" charset="0"/>
              </a:rPr>
              <a:t> el chat para </a:t>
            </a:r>
            <a:r>
              <a:rPr lang="en-US" sz="2300" dirty="0" err="1">
                <a:solidFill>
                  <a:srgbClr val="050000"/>
                </a:solidFill>
                <a:latin typeface="Source Sans Pro" charset="0"/>
                <a:ea typeface="Source Sans Pro" charset="0"/>
                <a:cs typeface="Source Sans Pro" charset="0"/>
              </a:rPr>
              <a:t>compartir</a:t>
            </a:r>
            <a:r>
              <a:rPr lang="en-US" sz="2300" dirty="0">
                <a:solidFill>
                  <a:srgbClr val="050000"/>
                </a:solidFill>
                <a:latin typeface="Source Sans Pro" charset="0"/>
                <a:ea typeface="Source Sans Pro" charset="0"/>
                <a:cs typeface="Source Sans Pro" charset="0"/>
              </a:rPr>
              <a:t> </a:t>
            </a:r>
            <a:r>
              <a:rPr lang="en-US" sz="2300" dirty="0" err="1">
                <a:solidFill>
                  <a:srgbClr val="050000"/>
                </a:solidFill>
                <a:latin typeface="Source Sans Pro" charset="0"/>
                <a:ea typeface="Source Sans Pro" charset="0"/>
                <a:cs typeface="Source Sans Pro" charset="0"/>
              </a:rPr>
              <a:t>su</a:t>
            </a:r>
            <a:r>
              <a:rPr lang="en-US" sz="2300" dirty="0">
                <a:solidFill>
                  <a:srgbClr val="050000"/>
                </a:solidFill>
                <a:latin typeface="Source Sans Pro" charset="0"/>
                <a:ea typeface="Source Sans Pro" charset="0"/>
                <a:cs typeface="Source Sans Pro" charset="0"/>
              </a:rPr>
              <a:t> </a:t>
            </a:r>
            <a:r>
              <a:rPr lang="en-US" sz="2300" dirty="0" err="1">
                <a:solidFill>
                  <a:srgbClr val="050000"/>
                </a:solidFill>
                <a:latin typeface="Source Sans Pro" charset="0"/>
                <a:ea typeface="Source Sans Pro" charset="0"/>
                <a:cs typeface="Source Sans Pro" charset="0"/>
              </a:rPr>
              <a:t>incidente</a:t>
            </a:r>
            <a:r>
              <a:rPr lang="en-US" sz="2300" dirty="0">
                <a:solidFill>
                  <a:srgbClr val="050000"/>
                </a:solidFill>
                <a:latin typeface="Source Sans Pro" charset="0"/>
                <a:ea typeface="Source Sans Pro" charset="0"/>
                <a:cs typeface="Source Sans Pro" charset="0"/>
              </a:rPr>
              <a:t> </a:t>
            </a:r>
            <a:r>
              <a:rPr lang="en-US" sz="2300" dirty="0" err="1">
                <a:solidFill>
                  <a:srgbClr val="050000"/>
                </a:solidFill>
                <a:latin typeface="Source Sans Pro" charset="0"/>
                <a:ea typeface="Source Sans Pro" charset="0"/>
                <a:cs typeface="Source Sans Pro" charset="0"/>
              </a:rPr>
              <a:t>crítico</a:t>
            </a:r>
            <a:endParaRPr lang="en-US" sz="2300" dirty="0">
              <a:solidFill>
                <a:srgbClr val="050000"/>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485436"/>
            <a:ext cx="870168" cy="585755"/>
          </a:xfrm>
          <a:prstGeom prst="rect">
            <a:avLst/>
          </a:prstGeom>
        </p:spPr>
      </p:pic>
      <p:cxnSp>
        <p:nvCxnSpPr>
          <p:cNvPr id="16" name="Straight Connector 15"/>
          <p:cNvCxnSpPr/>
          <p:nvPr/>
        </p:nvCxnSpPr>
        <p:spPr>
          <a:xfrm>
            <a:off x="-215153" y="3429000"/>
            <a:ext cx="127074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757402" y="786253"/>
            <a:ext cx="3218854"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err="1">
                <a:solidFill>
                  <a:schemeClr val="bg1"/>
                </a:solidFill>
                <a:latin typeface="Gilroy ExtraBold" charset="0"/>
                <a:ea typeface="Gilroy ExtraBold" charset="0"/>
                <a:cs typeface="Gilroy ExtraBold" charset="0"/>
              </a:rPr>
              <a:t>Ahora</a:t>
            </a:r>
            <a:r>
              <a:rPr lang="en-US" sz="4500" b="1" dirty="0">
                <a:solidFill>
                  <a:schemeClr val="bg1"/>
                </a:solidFill>
                <a:latin typeface="Gilroy ExtraBold" charset="0"/>
                <a:ea typeface="Gilroy ExtraBold" charset="0"/>
                <a:cs typeface="Gilroy ExtraBold" charset="0"/>
              </a:rPr>
              <a:t> </a:t>
            </a:r>
            <a:r>
              <a:rPr lang="en-US" sz="4500" b="1" dirty="0" err="1">
                <a:solidFill>
                  <a:schemeClr val="bg1"/>
                </a:solidFill>
                <a:latin typeface="Gilroy ExtraBold" charset="0"/>
                <a:ea typeface="Gilroy ExtraBold" charset="0"/>
                <a:cs typeface="Gilroy ExtraBold" charset="0"/>
              </a:rPr>
              <a:t>es</a:t>
            </a:r>
            <a:r>
              <a:rPr lang="en-US" sz="4500" b="1" dirty="0">
                <a:solidFill>
                  <a:schemeClr val="bg1"/>
                </a:solidFill>
                <a:latin typeface="Gilroy ExtraBold" charset="0"/>
                <a:ea typeface="Gilroy ExtraBold" charset="0"/>
                <a:cs typeface="Gilroy ExtraBold" charset="0"/>
              </a:rPr>
              <a:t> </a:t>
            </a:r>
            <a:r>
              <a:rPr lang="en-US" sz="4500" b="1" dirty="0" err="1">
                <a:solidFill>
                  <a:schemeClr val="bg1"/>
                </a:solidFill>
                <a:latin typeface="Gilroy ExtraBold" charset="0"/>
                <a:ea typeface="Gilroy ExtraBold" charset="0"/>
                <a:cs typeface="Gilroy ExtraBold" charset="0"/>
              </a:rPr>
              <a:t>su</a:t>
            </a:r>
            <a:r>
              <a:rPr lang="en-US" sz="4500" b="1" dirty="0">
                <a:solidFill>
                  <a:schemeClr val="bg1"/>
                </a:solidFill>
                <a:latin typeface="Gilroy ExtraBold" charset="0"/>
                <a:ea typeface="Gilroy ExtraBold" charset="0"/>
                <a:cs typeface="Gilroy ExtraBold" charset="0"/>
              </a:rPr>
              <a:t> </a:t>
            </a:r>
            <a:r>
              <a:rPr lang="en-US" sz="4500" b="1" dirty="0" err="1">
                <a:solidFill>
                  <a:schemeClr val="bg1"/>
                </a:solidFill>
                <a:latin typeface="Gilroy ExtraBold" charset="0"/>
                <a:ea typeface="Gilroy ExtraBold" charset="0"/>
                <a:cs typeface="Gilroy ExtraBold" charset="0"/>
              </a:rPr>
              <a:t>turno</a:t>
            </a:r>
            <a:r>
              <a:rPr lang="en-US" sz="4500" b="1" dirty="0">
                <a:solidFill>
                  <a:schemeClr val="bg1"/>
                </a:solidFill>
                <a:latin typeface="Gilroy ExtraBold" charset="0"/>
                <a:ea typeface="Gilroy ExtraBold" charset="0"/>
                <a:cs typeface="Gilroy ExtraBold" charset="0"/>
              </a:rPr>
              <a:t>!</a:t>
            </a:r>
          </a:p>
        </p:txBody>
      </p:sp>
      <p:pic>
        <p:nvPicPr>
          <p:cNvPr id="10" name="Picture 9"/>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0517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56"/>
        <p:cNvGrpSpPr/>
        <p:nvPr/>
      </p:nvGrpSpPr>
      <p:grpSpPr>
        <a:xfrm>
          <a:off x="0" y="0"/>
          <a:ext cx="0" cy="0"/>
          <a:chOff x="0" y="0"/>
          <a:chExt cx="0" cy="0"/>
        </a:xfrm>
      </p:grpSpPr>
      <p:sp>
        <p:nvSpPr>
          <p:cNvPr id="6" name="Rounded Rectangle 5">
            <a:extLst>
              <a:ext uri="{FF2B5EF4-FFF2-40B4-BE49-F238E27FC236}">
                <a16:creationId xmlns:a16="http://schemas.microsoft.com/office/drawing/2014/main" id="{35C5B154-BA3E-A045-8256-64A9B53847FB}"/>
              </a:ext>
            </a:extLst>
          </p:cNvPr>
          <p:cNvSpPr/>
          <p:nvPr/>
        </p:nvSpPr>
        <p:spPr>
          <a:xfrm>
            <a:off x="3159171" y="1338376"/>
            <a:ext cx="1020418" cy="7023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2F8E90-5D5D-1B43-819D-01A240ECD4DA}"/>
              </a:ext>
            </a:extLst>
          </p:cNvPr>
          <p:cNvSpPr txBox="1"/>
          <p:nvPr/>
        </p:nvSpPr>
        <p:spPr>
          <a:xfrm>
            <a:off x="1305339" y="2248757"/>
            <a:ext cx="9581322" cy="3785652"/>
          </a:xfrm>
          <a:prstGeom prst="rect">
            <a:avLst/>
          </a:prstGeom>
          <a:noFill/>
        </p:spPr>
        <p:txBody>
          <a:bodyPr wrap="square" rtlCol="0">
            <a:spAutoFit/>
          </a:bodyPr>
          <a:lstStyle/>
          <a:p>
            <a:pPr algn="ctr"/>
            <a:r>
              <a:rPr lang="en-US" sz="6000" b="1" dirty="0" err="1">
                <a:solidFill>
                  <a:schemeClr val="bg1"/>
                </a:solidFill>
                <a:latin typeface="Gilroy ExtraBold" pitchFamily="2" charset="77"/>
              </a:rPr>
              <a:t>En</a:t>
            </a:r>
            <a:r>
              <a:rPr lang="en-US" sz="6000" b="1" dirty="0">
                <a:solidFill>
                  <a:schemeClr val="bg1"/>
                </a:solidFill>
                <a:latin typeface="Gilroy ExtraBold" pitchFamily="2" charset="77"/>
              </a:rPr>
              <a:t> </a:t>
            </a:r>
            <a:r>
              <a:rPr lang="en-US" sz="6000" b="1" dirty="0" err="1">
                <a:solidFill>
                  <a:schemeClr val="bg1"/>
                </a:solidFill>
                <a:latin typeface="Gilroy ExtraBold" pitchFamily="2" charset="77"/>
              </a:rPr>
              <a:t>cuanto</a:t>
            </a:r>
            <a:r>
              <a:rPr lang="en-US" sz="6000" b="1" dirty="0">
                <a:solidFill>
                  <a:schemeClr val="bg1"/>
                </a:solidFill>
                <a:latin typeface="Gilroy ExtraBold" pitchFamily="2" charset="77"/>
              </a:rPr>
              <a:t> a </a:t>
            </a:r>
            <a:r>
              <a:rPr lang="en-US" sz="6000" b="1" dirty="0" err="1">
                <a:solidFill>
                  <a:schemeClr val="bg1"/>
                </a:solidFill>
                <a:latin typeface="Gilroy ExtraBold" pitchFamily="2" charset="77"/>
              </a:rPr>
              <a:t>su</a:t>
            </a:r>
            <a:r>
              <a:rPr lang="en-US" sz="6000" b="1" dirty="0">
                <a:solidFill>
                  <a:schemeClr val="bg1"/>
                </a:solidFill>
                <a:latin typeface="Gilroy ExtraBold" pitchFamily="2" charset="77"/>
              </a:rPr>
              <a:t> </a:t>
            </a:r>
            <a:r>
              <a:rPr lang="en-US" sz="6000" b="1" dirty="0" err="1">
                <a:solidFill>
                  <a:schemeClr val="bg1"/>
                </a:solidFill>
                <a:latin typeface="Gilroy ExtraBold" pitchFamily="2" charset="77"/>
              </a:rPr>
              <a:t>incidente</a:t>
            </a:r>
            <a:r>
              <a:rPr lang="en-US" sz="6000" b="1" dirty="0">
                <a:solidFill>
                  <a:schemeClr val="bg1"/>
                </a:solidFill>
                <a:latin typeface="Gilroy ExtraBold" pitchFamily="2" charset="77"/>
              </a:rPr>
              <a:t> </a:t>
            </a:r>
            <a:r>
              <a:rPr lang="en-US" sz="6000" b="1" dirty="0" err="1">
                <a:solidFill>
                  <a:schemeClr val="bg1"/>
                </a:solidFill>
                <a:latin typeface="Gilroy ExtraBold" pitchFamily="2" charset="77"/>
              </a:rPr>
              <a:t>crítico</a:t>
            </a:r>
            <a:r>
              <a:rPr lang="en-US" sz="6000" b="1" dirty="0">
                <a:solidFill>
                  <a:schemeClr val="bg1"/>
                </a:solidFill>
                <a:latin typeface="Gilroy ExtraBold" pitchFamily="2" charset="77"/>
              </a:rPr>
              <a:t>, </a:t>
            </a:r>
            <a:r>
              <a:rPr lang="es-CO" sz="6000" b="1" dirty="0">
                <a:solidFill>
                  <a:schemeClr val="bg1"/>
                </a:solidFill>
                <a:latin typeface="Gilroy ExtraBold" pitchFamily="2" charset="77"/>
              </a:rPr>
              <a:t>¿cuáles son los valores arraigados en los que usted cree?</a:t>
            </a:r>
            <a:endParaRPr lang="en-US" sz="6000" b="1" dirty="0">
              <a:solidFill>
                <a:schemeClr val="bg1"/>
              </a:solidFill>
              <a:latin typeface="Gilroy ExtraBold" pitchFamily="2" charset="77"/>
            </a:endParaRPr>
          </a:p>
        </p:txBody>
      </p:sp>
      <p:pic>
        <p:nvPicPr>
          <p:cNvPr id="5" name="Picture 4">
            <a:extLst>
              <a:ext uri="{FF2B5EF4-FFF2-40B4-BE49-F238E27FC236}">
                <a16:creationId xmlns:a16="http://schemas.microsoft.com/office/drawing/2014/main" id="{AD0AAB64-B3E0-5F4F-BE84-E4756C341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203" y="1440373"/>
            <a:ext cx="740353" cy="498370"/>
          </a:xfrm>
          <a:prstGeom prst="rect">
            <a:avLst/>
          </a:prstGeom>
        </p:spPr>
      </p:pic>
      <p:pic>
        <p:nvPicPr>
          <p:cNvPr id="7" name="Picture 6">
            <a:extLst>
              <a:ext uri="{FF2B5EF4-FFF2-40B4-BE49-F238E27FC236}">
                <a16:creationId xmlns:a16="http://schemas.microsoft.com/office/drawing/2014/main" id="{5ACC5E3E-A098-E24D-A1E0-0A46DFE592B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8" name="TextBox 7">
            <a:extLst>
              <a:ext uri="{FF2B5EF4-FFF2-40B4-BE49-F238E27FC236}">
                <a16:creationId xmlns:a16="http://schemas.microsoft.com/office/drawing/2014/main" id="{C7F4D663-905E-CC4B-8607-AF91B36D24E1}"/>
              </a:ext>
            </a:extLst>
          </p:cNvPr>
          <p:cNvSpPr txBox="1"/>
          <p:nvPr/>
        </p:nvSpPr>
        <p:spPr>
          <a:xfrm>
            <a:off x="4200939" y="1513802"/>
            <a:ext cx="3790122" cy="461665"/>
          </a:xfrm>
          <a:prstGeom prst="rect">
            <a:avLst/>
          </a:prstGeom>
          <a:noFill/>
        </p:spPr>
        <p:txBody>
          <a:bodyPr wrap="square" rtlCol="0">
            <a:spAutoFit/>
          </a:bodyPr>
          <a:lstStyle/>
          <a:p>
            <a:r>
              <a:rPr lang="en-US" sz="2400" b="1" dirty="0">
                <a:latin typeface="Gilroy ExtraBold" pitchFamily="2" charset="77"/>
              </a:rPr>
              <a:t>COMPARTA EN EL CHAT:</a:t>
            </a:r>
          </a:p>
        </p:txBody>
      </p:sp>
    </p:spTree>
    <p:extLst>
      <p:ext uri="{BB962C8B-B14F-4D97-AF65-F5344CB8AC3E}">
        <p14:creationId xmlns:p14="http://schemas.microsoft.com/office/powerpoint/2010/main" val="678044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7923" y="2523219"/>
            <a:ext cx="12016154" cy="188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7200" b="1" dirty="0">
                <a:solidFill>
                  <a:schemeClr val="bg2"/>
                </a:solidFill>
                <a:latin typeface="Gilroy ExtraBold" charset="0"/>
                <a:ea typeface="Gilroy ExtraBold" charset="0"/>
                <a:cs typeface="Gilroy ExtraBold" charset="0"/>
              </a:rPr>
              <a:t>¿</a:t>
            </a:r>
            <a:r>
              <a:rPr lang="en-US" sz="7200" b="1" dirty="0" err="1">
                <a:solidFill>
                  <a:schemeClr val="bg2"/>
                </a:solidFill>
                <a:latin typeface="Gilroy ExtraBold" charset="0"/>
                <a:ea typeface="Gilroy ExtraBold" charset="0"/>
                <a:cs typeface="Gilroy ExtraBold" charset="0"/>
              </a:rPr>
              <a:t>Cómo</a:t>
            </a:r>
            <a:r>
              <a:rPr lang="en-US" sz="7200" b="1" dirty="0">
                <a:solidFill>
                  <a:schemeClr val="bg2"/>
                </a:solidFill>
                <a:latin typeface="Gilroy ExtraBold" charset="0"/>
                <a:ea typeface="Gilroy ExtraBold" charset="0"/>
                <a:cs typeface="Gilroy ExtraBold" charset="0"/>
              </a:rPr>
              <a:t> se </a:t>
            </a:r>
            <a:r>
              <a:rPr lang="en-US" sz="7200" b="1" dirty="0" err="1">
                <a:solidFill>
                  <a:schemeClr val="bg2"/>
                </a:solidFill>
                <a:latin typeface="Gilroy ExtraBold" charset="0"/>
                <a:ea typeface="Gilroy ExtraBold" charset="0"/>
                <a:cs typeface="Gilroy ExtraBold" charset="0"/>
              </a:rPr>
              <a:t>aplica</a:t>
            </a:r>
            <a:r>
              <a:rPr lang="en-US" sz="7200" b="1" dirty="0">
                <a:solidFill>
                  <a:schemeClr val="bg2"/>
                </a:solidFill>
                <a:latin typeface="Gilroy ExtraBold" charset="0"/>
                <a:ea typeface="Gilroy ExtraBold" charset="0"/>
                <a:cs typeface="Gilroy ExtraBold" charset="0"/>
              </a:rPr>
              <a:t> </a:t>
            </a:r>
            <a:r>
              <a:rPr lang="en-US" sz="7200" b="1" dirty="0" err="1">
                <a:solidFill>
                  <a:schemeClr val="bg2"/>
                </a:solidFill>
                <a:latin typeface="Gilroy ExtraBold" charset="0"/>
                <a:ea typeface="Gilroy ExtraBold" charset="0"/>
                <a:cs typeface="Gilroy ExtraBold" charset="0"/>
              </a:rPr>
              <a:t>esto</a:t>
            </a:r>
            <a:r>
              <a:rPr lang="en-US" sz="7200" b="1" dirty="0">
                <a:solidFill>
                  <a:schemeClr val="bg2"/>
                </a:solidFill>
                <a:latin typeface="Gilroy ExtraBold" charset="0"/>
                <a:ea typeface="Gilroy ExtraBold" charset="0"/>
                <a:cs typeface="Gilroy ExtraBold" charset="0"/>
              </a:rPr>
              <a:t> </a:t>
            </a:r>
            <a:r>
              <a:rPr lang="en-US" sz="7200" b="1" dirty="0" err="1">
                <a:solidFill>
                  <a:schemeClr val="bg2"/>
                </a:solidFill>
                <a:latin typeface="Gilroy ExtraBold" charset="0"/>
                <a:ea typeface="Gilroy ExtraBold" charset="0"/>
                <a:cs typeface="Gilroy ExtraBold" charset="0"/>
              </a:rPr>
              <a:t>en</a:t>
            </a:r>
            <a:r>
              <a:rPr lang="en-US" sz="7200" b="1" dirty="0">
                <a:solidFill>
                  <a:schemeClr val="bg2"/>
                </a:solidFill>
                <a:latin typeface="Gilroy ExtraBold" charset="0"/>
                <a:ea typeface="Gilroy ExtraBold" charset="0"/>
                <a:cs typeface="Gilroy ExtraBold" charset="0"/>
              </a:rPr>
              <a:t> </a:t>
            </a:r>
            <a:r>
              <a:rPr lang="en-US" sz="7200" b="1" dirty="0" err="1">
                <a:solidFill>
                  <a:schemeClr val="bg2"/>
                </a:solidFill>
                <a:latin typeface="Gilroy ExtraBold" charset="0"/>
                <a:ea typeface="Gilroy ExtraBold" charset="0"/>
                <a:cs typeface="Gilroy ExtraBold" charset="0"/>
              </a:rPr>
              <a:t>su</a:t>
            </a:r>
            <a:r>
              <a:rPr lang="en-US" sz="7200" b="1" dirty="0">
                <a:solidFill>
                  <a:schemeClr val="bg2"/>
                </a:solidFill>
                <a:latin typeface="Gilroy ExtraBold" charset="0"/>
                <a:ea typeface="Gilroy ExtraBold" charset="0"/>
                <a:cs typeface="Gilroy ExtraBold" charset="0"/>
              </a:rPr>
              <a:t> </a:t>
            </a:r>
            <a:r>
              <a:rPr lang="en-US" sz="7200" b="1" dirty="0" err="1">
                <a:solidFill>
                  <a:schemeClr val="bg2"/>
                </a:solidFill>
                <a:latin typeface="Gilroy ExtraBold" charset="0"/>
                <a:ea typeface="Gilroy ExtraBold" charset="0"/>
                <a:cs typeface="Gilroy ExtraBold" charset="0"/>
              </a:rPr>
              <a:t>trabajo</a:t>
            </a:r>
            <a:r>
              <a:rPr lang="en-US" sz="7200" b="1" dirty="0">
                <a:solidFill>
                  <a:schemeClr val="bg2"/>
                </a:solidFill>
                <a:latin typeface="Gilroy ExtraBold" charset="0"/>
                <a:ea typeface="Gilroy ExtraBold" charset="0"/>
                <a:cs typeface="Gilroy ExtraBold" charset="0"/>
              </a:rPr>
              <a:t> de </a:t>
            </a:r>
            <a:r>
              <a:rPr lang="en-US" sz="7200" b="1" dirty="0" err="1">
                <a:solidFill>
                  <a:schemeClr val="bg2"/>
                </a:solidFill>
                <a:latin typeface="Gilroy ExtraBold" charset="0"/>
                <a:ea typeface="Gilroy ExtraBold" charset="0"/>
                <a:cs typeface="Gilroy ExtraBold" charset="0"/>
              </a:rPr>
              <a:t>organización</a:t>
            </a:r>
            <a:r>
              <a:rPr lang="en-US" sz="7200" b="1" dirty="0">
                <a:solidFill>
                  <a:schemeClr val="bg2"/>
                </a:solidFill>
                <a:latin typeface="Gilroy ExtraBold" charset="0"/>
                <a:ea typeface="Gilroy ExtraBold" charset="0"/>
                <a:cs typeface="Gilroy ExtraBold" charset="0"/>
              </a:rPr>
              <a:t>?</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402882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86592" y="3426026"/>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a:solidFill>
                  <a:srgbClr val="00B4DC"/>
                </a:solidFill>
                <a:latin typeface="Gilroy ExtraBold" charset="0"/>
                <a:ea typeface="Gilroy ExtraBold" charset="0"/>
                <a:cs typeface="Gilroy ExtraBold" charset="0"/>
              </a:rPr>
              <a:t>Agenda</a:t>
            </a:r>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La </a:t>
            </a:r>
            <a:r>
              <a:rPr lang="en-US" sz="2400" dirty="0" err="1">
                <a:solidFill>
                  <a:schemeClr val="tx1"/>
                </a:solidFill>
                <a:latin typeface="Source Sans Pro" charset="0"/>
                <a:ea typeface="Source Sans Pro" charset="0"/>
                <a:cs typeface="Source Sans Pro" charset="0"/>
              </a:rPr>
              <a:t>rareza</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increíble</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cambiar</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su</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mente</a:t>
            </a:r>
            <a:endParaRPr lang="en-US" sz="2400" dirty="0">
              <a:solidFill>
                <a:schemeClr val="tx1"/>
              </a:solidFill>
              <a:latin typeface="Source Sans Pro" charset="0"/>
              <a:ea typeface="Source Sans Pro" charset="0"/>
              <a:cs typeface="Source Sans Pro" charset="0"/>
            </a:endParaRPr>
          </a:p>
          <a:p>
            <a:pPr fontAlgn="ctr"/>
            <a:endParaRPr lang="en-US" sz="2400" b="1"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Construcción</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teoría</a:t>
            </a:r>
            <a:r>
              <a:rPr lang="en-US" sz="2400" dirty="0">
                <a:solidFill>
                  <a:schemeClr val="tx1"/>
                </a:solidFill>
                <a:latin typeface="Source Sans Pro" charset="0"/>
                <a:ea typeface="Source Sans Pro" charset="0"/>
                <a:cs typeface="Source Sans Pro" charset="0"/>
              </a:rPr>
              <a:t> con Simón Sinek</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Incidentes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críticos</a:t>
            </a:r>
            <a:endParaRPr lang="en-US" sz="2400" dirty="0">
              <a:solidFill>
                <a:schemeClr val="tx1"/>
              </a:solidFill>
              <a:latin typeface="Source Sans Pro" charset="0"/>
              <a:ea typeface="Source Sans Pro" charset="0"/>
              <a:cs typeface="Source Sans Pro" charset="0"/>
            </a:endParaRPr>
          </a:p>
          <a:p>
            <a:pPr fontAlgn="ctr"/>
            <a:endParaRPr lang="en-US" sz="2400" dirty="0">
              <a:solidFill>
                <a:schemeClr val="tx1"/>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Marco de </a:t>
            </a:r>
            <a:r>
              <a:rPr lang="en-US" sz="2400" b="1" dirty="0" err="1">
                <a:solidFill>
                  <a:schemeClr val="bg1"/>
                </a:solidFill>
                <a:latin typeface="Source Sans Pro" charset="0"/>
                <a:ea typeface="Source Sans Pro" charset="0"/>
                <a:cs typeface="Source Sans Pro" charset="0"/>
              </a:rPr>
              <a:t>historia</a:t>
            </a:r>
            <a:r>
              <a:rPr lang="en-US" sz="2400" b="1" dirty="0">
                <a:solidFill>
                  <a:schemeClr val="bg1"/>
                </a:solidFill>
                <a:latin typeface="Source Sans Pro" charset="0"/>
                <a:ea typeface="Source Sans Pro" charset="0"/>
                <a:cs typeface="Source Sans Pro" charset="0"/>
              </a:rPr>
              <a:t> personal</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Informe y </a:t>
            </a:r>
            <a:r>
              <a:rPr lang="en-US" sz="2400" dirty="0" err="1">
                <a:solidFill>
                  <a:schemeClr val="tx1"/>
                </a:solidFill>
                <a:latin typeface="Source Sans Pro" charset="0"/>
                <a:ea typeface="Source Sans Pro" charset="0"/>
                <a:cs typeface="Source Sans Pro" charset="0"/>
              </a:rPr>
              <a:t>cierre</a:t>
            </a:r>
            <a:endParaRPr lang="en-US" sz="2400" dirty="0">
              <a:solidFill>
                <a:schemeClr val="tx1"/>
              </a:solidFill>
              <a:latin typeface="Source Sans Pro" charset="0"/>
              <a:ea typeface="Source Sans Pro" charset="0"/>
              <a:cs typeface="Source Sans Pro" charset="0"/>
            </a:endParaRPr>
          </a:p>
        </p:txBody>
      </p:sp>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17952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0218" y="2312938"/>
            <a:ext cx="11471564" cy="2308324"/>
          </a:xfrm>
          <a:prstGeom prst="rect">
            <a:avLst/>
          </a:prstGeom>
          <a:noFill/>
        </p:spPr>
        <p:txBody>
          <a:bodyPr wrap="square" rtlCol="0">
            <a:spAutoFit/>
          </a:bodyPr>
          <a:lstStyle/>
          <a:p>
            <a:pPr algn="ctr"/>
            <a:r>
              <a:rPr lang="en-US" sz="7200" b="1" dirty="0">
                <a:solidFill>
                  <a:schemeClr val="bg1"/>
                </a:solidFill>
                <a:latin typeface="Gilroy ExtraBold" charset="0"/>
                <a:ea typeface="Gilroy ExtraBold" charset="0"/>
                <a:cs typeface="Gilroy ExtraBold" charset="0"/>
              </a:rPr>
              <a:t>Las </a:t>
            </a:r>
            <a:r>
              <a:rPr lang="en-US" sz="7200" b="1" dirty="0" err="1">
                <a:solidFill>
                  <a:schemeClr val="bg1"/>
                </a:solidFill>
                <a:latin typeface="Gilroy ExtraBold" charset="0"/>
                <a:ea typeface="Gilroy ExtraBold" charset="0"/>
                <a:cs typeface="Gilroy ExtraBold" charset="0"/>
              </a:rPr>
              <a:t>historias</a:t>
            </a:r>
            <a:r>
              <a:rPr lang="en-US" sz="7200" b="1" dirty="0">
                <a:solidFill>
                  <a:schemeClr val="bg1"/>
                </a:solidFill>
                <a:latin typeface="Gilroy ExtraBold" charset="0"/>
                <a:ea typeface="Gilroy ExtraBold" charset="0"/>
                <a:cs typeface="Gilroy ExtraBold" charset="0"/>
              </a:rPr>
              <a:t> son </a:t>
            </a:r>
            <a:r>
              <a:rPr lang="en-US" sz="7200" b="1" dirty="0" err="1">
                <a:solidFill>
                  <a:schemeClr val="bg1"/>
                </a:solidFill>
                <a:latin typeface="Gilroy ExtraBold" charset="0"/>
                <a:ea typeface="Gilroy ExtraBold" charset="0"/>
                <a:cs typeface="Gilroy ExtraBold" charset="0"/>
              </a:rPr>
              <a:t>poderosas</a:t>
            </a:r>
            <a:endParaRPr lang="en-US" sz="7200" b="1" dirty="0">
              <a:solidFill>
                <a:schemeClr val="bg1"/>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75172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3"/>
          <p:cNvGrpSpPr/>
          <p:nvPr/>
        </p:nvGrpSpPr>
        <p:grpSpPr>
          <a:xfrm>
            <a:off x="0" y="-13855"/>
            <a:ext cx="12192000" cy="6858000"/>
            <a:chOff x="0" y="-13855"/>
            <a:chExt cx="12192000" cy="6858000"/>
          </a:xfrm>
        </p:grpSpPr>
        <p:pic>
          <p:nvPicPr>
            <p:cNvPr id="210" name="Google Shape;210;p33"/>
            <p:cNvPicPr preferRelativeResize="0"/>
            <p:nvPr/>
          </p:nvPicPr>
          <p:blipFill rotWithShape="1">
            <a:blip r:embed="rId3">
              <a:alphaModFix amt="20000"/>
            </a:blip>
            <a:srcRect/>
            <a:stretch/>
          </p:blipFill>
          <p:spPr>
            <a:xfrm>
              <a:off x="11362943" y="6417000"/>
              <a:ext cx="653211" cy="253431"/>
            </a:xfrm>
            <a:prstGeom prst="rect">
              <a:avLst/>
            </a:prstGeom>
            <a:noFill/>
            <a:ln>
              <a:noFill/>
            </a:ln>
          </p:spPr>
        </p:pic>
        <p:sp>
          <p:nvSpPr>
            <p:cNvPr id="211" name="Google Shape;211;p33"/>
            <p:cNvSpPr/>
            <p:nvPr/>
          </p:nvSpPr>
          <p:spPr>
            <a:xfrm>
              <a:off x="0" y="-13855"/>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33"/>
            <p:cNvSpPr txBox="1"/>
            <p:nvPr/>
          </p:nvSpPr>
          <p:spPr>
            <a:xfrm>
              <a:off x="0" y="714606"/>
              <a:ext cx="12192000" cy="66043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4500" b="1" dirty="0">
                  <a:solidFill>
                    <a:schemeClr val="lt1"/>
                  </a:solidFill>
                  <a:latin typeface="Gilroy ExtraBold" pitchFamily="2" charset="77"/>
                  <a:sym typeface="Arial"/>
                </a:rPr>
                <a:t>Marco de </a:t>
              </a:r>
              <a:r>
                <a:rPr lang="en-US" sz="4500" b="1" dirty="0" err="1">
                  <a:solidFill>
                    <a:schemeClr val="lt1"/>
                  </a:solidFill>
                  <a:latin typeface="Gilroy ExtraBold" pitchFamily="2" charset="77"/>
                  <a:sym typeface="Arial"/>
                </a:rPr>
                <a:t>historia</a:t>
              </a:r>
              <a:r>
                <a:rPr lang="en-US" sz="4500" b="1" dirty="0">
                  <a:solidFill>
                    <a:schemeClr val="lt1"/>
                  </a:solidFill>
                  <a:latin typeface="Gilroy ExtraBold" pitchFamily="2" charset="77"/>
                  <a:sym typeface="Arial"/>
                </a:rPr>
                <a:t> personal</a:t>
              </a:r>
              <a:endParaRPr b="1" dirty="0">
                <a:latin typeface="Gilroy ExtraBold" pitchFamily="2" charset="77"/>
              </a:endParaRPr>
            </a:p>
          </p:txBody>
        </p:sp>
        <p:sp>
          <p:nvSpPr>
            <p:cNvPr id="213" name="Google Shape;213;p33"/>
            <p:cNvSpPr/>
            <p:nvPr/>
          </p:nvSpPr>
          <p:spPr>
            <a:xfrm>
              <a:off x="104326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3"/>
            <p:cNvSpPr txBox="1"/>
            <p:nvPr/>
          </p:nvSpPr>
          <p:spPr>
            <a:xfrm>
              <a:off x="104326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Desafío</a:t>
              </a:r>
              <a:endParaRPr b="1" dirty="0">
                <a:solidFill>
                  <a:srgbClr val="FFFFFF"/>
                </a:solidFill>
                <a:latin typeface="Gilroy ExtraBold" pitchFamily="2" charset="77"/>
              </a:endParaRPr>
            </a:p>
          </p:txBody>
        </p:sp>
        <p:sp>
          <p:nvSpPr>
            <p:cNvPr id="215" name="Google Shape;215;p33"/>
            <p:cNvSpPr/>
            <p:nvPr/>
          </p:nvSpPr>
          <p:spPr>
            <a:xfrm>
              <a:off x="361613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3"/>
            <p:cNvSpPr txBox="1"/>
            <p:nvPr/>
          </p:nvSpPr>
          <p:spPr>
            <a:xfrm>
              <a:off x="361613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Elección</a:t>
              </a:r>
              <a:endParaRPr b="1" dirty="0">
                <a:solidFill>
                  <a:srgbClr val="FFFFFF"/>
                </a:solidFill>
                <a:latin typeface="Gilroy ExtraBold" pitchFamily="2" charset="77"/>
              </a:endParaRPr>
            </a:p>
          </p:txBody>
        </p:sp>
        <p:sp>
          <p:nvSpPr>
            <p:cNvPr id="217" name="Google Shape;217;p33"/>
            <p:cNvSpPr/>
            <p:nvPr/>
          </p:nvSpPr>
          <p:spPr>
            <a:xfrm>
              <a:off x="618900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3"/>
            <p:cNvSpPr txBox="1"/>
            <p:nvPr/>
          </p:nvSpPr>
          <p:spPr>
            <a:xfrm>
              <a:off x="618900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Resultado</a:t>
              </a:r>
              <a:endParaRPr b="1" dirty="0">
                <a:solidFill>
                  <a:srgbClr val="FFFFFF"/>
                </a:solidFill>
                <a:latin typeface="Gilroy ExtraBold" pitchFamily="2" charset="77"/>
              </a:endParaRPr>
            </a:p>
          </p:txBody>
        </p:sp>
        <p:sp>
          <p:nvSpPr>
            <p:cNvPr id="219" name="Google Shape;219;p33"/>
            <p:cNvSpPr/>
            <p:nvPr/>
          </p:nvSpPr>
          <p:spPr>
            <a:xfrm>
              <a:off x="8761875" y="2738392"/>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33"/>
            <p:cNvSpPr txBox="1"/>
            <p:nvPr/>
          </p:nvSpPr>
          <p:spPr>
            <a:xfrm>
              <a:off x="8761874" y="3668605"/>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Pedir</a:t>
              </a:r>
              <a:endParaRPr b="1" dirty="0">
                <a:solidFill>
                  <a:srgbClr val="FFFFFF"/>
                </a:solidFill>
                <a:latin typeface="Gilroy ExtraBold" pitchFamily="2" charset="77"/>
              </a:endParaRPr>
            </a:p>
          </p:txBody>
        </p:sp>
      </p:grpSp>
      <p:pic>
        <p:nvPicPr>
          <p:cNvPr id="14" name="Picture 1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4496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25ED6-DDC4-7246-8771-61ACD8E9B580}"/>
              </a:ext>
            </a:extLst>
          </p:cNvPr>
          <p:cNvPicPr>
            <a:picLocks noChangeAspect="1"/>
          </p:cNvPicPr>
          <p:nvPr/>
        </p:nvPicPr>
        <p:blipFill rotWithShape="1">
          <a:blip r:embed="rId3">
            <a:extLst>
              <a:ext uri="{28A0092B-C50C-407E-A947-70E740481C1C}">
                <a14:useLocalDpi xmlns:a14="http://schemas.microsoft.com/office/drawing/2010/main" val="0"/>
              </a:ext>
            </a:extLst>
          </a:blip>
          <a:srcRect l="19888" t="21769" r="15101" b="29471"/>
          <a:stretch/>
        </p:blipFill>
        <p:spPr>
          <a:xfrm>
            <a:off x="0" y="0"/>
            <a:ext cx="12192000" cy="6858001"/>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Alex </a:t>
            </a:r>
            <a:r>
              <a:rPr lang="en-US" sz="3000" b="1" dirty="0" err="1">
                <a:solidFill>
                  <a:schemeClr val="bg1"/>
                </a:solidFill>
                <a:latin typeface="Gilroy ExtraBold" charset="0"/>
                <a:ea typeface="Gilroy ExtraBold" charset="0"/>
                <a:cs typeface="Gilroy ExtraBold" charset="0"/>
              </a:rPr>
              <a:t>Tornato</a:t>
            </a:r>
            <a:r>
              <a:rPr lang="en-US" sz="3000" b="1" dirty="0">
                <a:solidFill>
                  <a:schemeClr val="bg1"/>
                </a:solidFill>
                <a:latin typeface="Gilroy ExtraBold" charset="0"/>
                <a:ea typeface="Gilroy ExtraBold" charset="0"/>
                <a:cs typeface="Gilroy ExtraBold" charset="0"/>
              </a:rPr>
              <a:t> </a:t>
            </a: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Training Manager </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atornato</a:t>
            </a:r>
            <a:endParaRPr lang="en-US" sz="1800" dirty="0">
              <a:solidFill>
                <a:schemeClr val="bg2"/>
              </a:solidFill>
              <a:latin typeface="Source Sans Pro" charset="0"/>
              <a:ea typeface="Source Sans Pro" charset="0"/>
              <a:cs typeface="Source Sans Pro"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84689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p:nvPr/>
        </p:nvSpPr>
        <p:spPr>
          <a:xfrm>
            <a:off x="249381" y="389761"/>
            <a:ext cx="3117274" cy="175432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Gilroy ExtraBold" pitchFamily="2" charset="77"/>
                <a:sym typeface="Arial"/>
              </a:rPr>
              <a:t>Muestra</a:t>
            </a:r>
            <a:r>
              <a:rPr lang="en-US" sz="4500" b="1" dirty="0">
                <a:solidFill>
                  <a:schemeClr val="dk2"/>
                </a:solidFill>
                <a:latin typeface="Gilroy ExtraBold" pitchFamily="2" charset="77"/>
                <a:sym typeface="Arial"/>
              </a:rPr>
              <a:t> de </a:t>
            </a:r>
            <a:r>
              <a:rPr lang="en-US" sz="4500" b="1" dirty="0" err="1">
                <a:solidFill>
                  <a:schemeClr val="dk2"/>
                </a:solidFill>
                <a:latin typeface="Gilroy ExtraBold" pitchFamily="2" charset="77"/>
                <a:sym typeface="Arial"/>
              </a:rPr>
              <a:t>historia</a:t>
            </a:r>
            <a:r>
              <a:rPr lang="en-US" sz="4500" b="1" dirty="0">
                <a:solidFill>
                  <a:schemeClr val="dk2"/>
                </a:solidFill>
                <a:latin typeface="Gilroy ExtraBold" pitchFamily="2" charset="77"/>
                <a:sym typeface="Arial"/>
              </a:rPr>
              <a:t> personal</a:t>
            </a:r>
            <a:endParaRPr b="1" dirty="0">
              <a:latin typeface="Gilroy ExtraBold" pitchFamily="2" charset="77"/>
            </a:endParaRPr>
          </a:p>
        </p:txBody>
      </p:sp>
      <p:sp>
        <p:nvSpPr>
          <p:cNvPr id="227" name="Google Shape;227;p34"/>
          <p:cNvSpPr/>
          <p:nvPr/>
        </p:nvSpPr>
        <p:spPr>
          <a:xfrm>
            <a:off x="5351930" y="876300"/>
            <a:ext cx="5583763" cy="555998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7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3AB6108-1BDE-A346-BE4C-41974100AD50}"/>
              </a:ext>
            </a:extLst>
          </p:cNvPr>
          <p:cNvSpPr txBox="1"/>
          <p:nvPr/>
        </p:nvSpPr>
        <p:spPr>
          <a:xfrm>
            <a:off x="3486634" y="389761"/>
            <a:ext cx="7876309" cy="6370975"/>
          </a:xfrm>
          <a:prstGeom prst="rect">
            <a:avLst/>
          </a:prstGeom>
          <a:noFill/>
        </p:spPr>
        <p:txBody>
          <a:bodyPr wrap="square" rtlCol="0">
            <a:spAutoFit/>
          </a:bodyPr>
          <a:lstStyle/>
          <a:p>
            <a:r>
              <a:rPr lang="es-CO" sz="1700" dirty="0">
                <a:latin typeface="Source Sans Pro" panose="020B0503030403020204" pitchFamily="34" charset="77"/>
              </a:rPr>
              <a:t>Al haber crecido en el centro de California, he visto de primera mano la importancia del agua en nuestra comunidad. Mientras hablamos ahora, los bomberos arriesgan sus vidas para contener los incendios mortales que están asolando las Sierras Nevadas y las comunidades aledañas, y estoy realmente aterrorizado ante la idea de que mi familia - mis padres, hermanos, sobrinas y sobrinos, tengan que evacuar porque el aire que respiran es tóxico. El acceso a la cantidad de agua que necesitamos nos ayuda a contener estos incendios, y ayuda a que nuestra economía local prospere con la agricultura, los trabajos para los agricultores y el agua potable de la mesa baja".</a:t>
            </a:r>
          </a:p>
          <a:p>
            <a:endParaRPr lang="en-US" sz="1700" dirty="0">
              <a:latin typeface="Source Sans Pro" panose="020B0503030403020204" pitchFamily="34" charset="77"/>
            </a:endParaRPr>
          </a:p>
          <a:p>
            <a:r>
              <a:rPr lang="es-CO" sz="1700" dirty="0">
                <a:latin typeface="Source Sans Pro" panose="020B0503030403020204" pitchFamily="34" charset="77"/>
              </a:rPr>
              <a:t>En 2016, voté por los funcionarios públicos que representarían mis creencias sobre el acceso al agua ante el gobierno. Quiero que se garantice el acceso futuro de nuestra comunidad al agua. Si continuamos en nuestro camino actual, sabemos que el futuro de nuestra comunidad es inestable".</a:t>
            </a:r>
          </a:p>
          <a:p>
            <a:endParaRPr lang="en-US" sz="1700" dirty="0">
              <a:latin typeface="Source Sans Pro" panose="020B0503030403020204" pitchFamily="34" charset="77"/>
            </a:endParaRPr>
          </a:p>
          <a:p>
            <a:r>
              <a:rPr lang="es-CO" sz="1700" dirty="0">
                <a:latin typeface="Source Sans Pro" panose="020B0503030403020204" pitchFamily="34" charset="77"/>
              </a:rPr>
              <a:t>Desafortunadamente, nuestras peticiones de soluciones creativas sobre el futuro del agua en Fresno no han sido escuchadas en Washington, por lo que estoy organizando con OFA y con voluntarios en nuestra comunidad para pensar en cómo podemos abordar este problema crítico.</a:t>
            </a:r>
          </a:p>
          <a:p>
            <a:endParaRPr lang="en-US" sz="1700" dirty="0">
              <a:latin typeface="Source Sans Pro" panose="020B0503030403020204" pitchFamily="34" charset="77"/>
            </a:endParaRPr>
          </a:p>
          <a:p>
            <a:r>
              <a:rPr lang="es-CO" sz="1700" dirty="0">
                <a:latin typeface="Source Sans Pro" panose="020B0503030403020204" pitchFamily="34" charset="77"/>
              </a:rPr>
              <a:t>¿Te unirías a mí para una reunión en la casa con otros voluntarios para intercambiar ideas sobre cómo podemos asegurarnos de que nuestro miembro del Congreso proteja a las familias del miedo a no tener seguridad hídrica en el futuro?</a:t>
            </a:r>
            <a:endParaRPr lang="en-US" sz="1700" dirty="0">
              <a:latin typeface="Source Sans Pro" panose="020B0503030403020204" pitchFamily="34" charset="77"/>
            </a:endParaRPr>
          </a:p>
          <a:p>
            <a:endParaRPr lang="en-US" sz="1700" dirty="0">
              <a:latin typeface="Source Sans Pro" panose="020B0503030403020204" pitchFamily="34" charset="77"/>
            </a:endParaRPr>
          </a:p>
        </p:txBody>
      </p:sp>
      <p:pic>
        <p:nvPicPr>
          <p:cNvPr id="5" name="Picture 4">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68802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3"/>
          <p:cNvGrpSpPr/>
          <p:nvPr/>
        </p:nvGrpSpPr>
        <p:grpSpPr>
          <a:xfrm>
            <a:off x="0" y="-13855"/>
            <a:ext cx="12192000" cy="6858000"/>
            <a:chOff x="0" y="-13855"/>
            <a:chExt cx="12192000" cy="6858000"/>
          </a:xfrm>
        </p:grpSpPr>
        <p:pic>
          <p:nvPicPr>
            <p:cNvPr id="210" name="Google Shape;210;p33"/>
            <p:cNvPicPr preferRelativeResize="0"/>
            <p:nvPr/>
          </p:nvPicPr>
          <p:blipFill rotWithShape="1">
            <a:blip r:embed="rId3">
              <a:alphaModFix amt="20000"/>
            </a:blip>
            <a:srcRect/>
            <a:stretch/>
          </p:blipFill>
          <p:spPr>
            <a:xfrm>
              <a:off x="11362943" y="6417000"/>
              <a:ext cx="653211" cy="253431"/>
            </a:xfrm>
            <a:prstGeom prst="rect">
              <a:avLst/>
            </a:prstGeom>
            <a:noFill/>
            <a:ln>
              <a:noFill/>
            </a:ln>
          </p:spPr>
        </p:pic>
        <p:sp>
          <p:nvSpPr>
            <p:cNvPr id="211" name="Google Shape;211;p33"/>
            <p:cNvSpPr/>
            <p:nvPr/>
          </p:nvSpPr>
          <p:spPr>
            <a:xfrm>
              <a:off x="0" y="-13855"/>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33"/>
            <p:cNvSpPr txBox="1"/>
            <p:nvPr/>
          </p:nvSpPr>
          <p:spPr>
            <a:xfrm>
              <a:off x="0" y="714606"/>
              <a:ext cx="12192000" cy="66043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4500" b="1" dirty="0">
                  <a:solidFill>
                    <a:schemeClr val="lt1"/>
                  </a:solidFill>
                  <a:latin typeface="Gilroy ExtraBold" pitchFamily="2" charset="77"/>
                  <a:sym typeface="Arial"/>
                </a:rPr>
                <a:t>Marco de </a:t>
              </a:r>
              <a:r>
                <a:rPr lang="en-US" sz="4500" b="1" dirty="0" err="1">
                  <a:solidFill>
                    <a:schemeClr val="lt1"/>
                  </a:solidFill>
                  <a:latin typeface="Gilroy ExtraBold" pitchFamily="2" charset="77"/>
                  <a:sym typeface="Arial"/>
                </a:rPr>
                <a:t>historia</a:t>
              </a:r>
              <a:r>
                <a:rPr lang="en-US" sz="4500" b="1" dirty="0">
                  <a:solidFill>
                    <a:schemeClr val="lt1"/>
                  </a:solidFill>
                  <a:latin typeface="Gilroy ExtraBold" pitchFamily="2" charset="77"/>
                  <a:sym typeface="Arial"/>
                </a:rPr>
                <a:t> personal</a:t>
              </a:r>
              <a:endParaRPr b="1" dirty="0">
                <a:latin typeface="Gilroy ExtraBold" pitchFamily="2" charset="77"/>
              </a:endParaRPr>
            </a:p>
          </p:txBody>
        </p:sp>
        <p:sp>
          <p:nvSpPr>
            <p:cNvPr id="213" name="Google Shape;213;p33"/>
            <p:cNvSpPr/>
            <p:nvPr/>
          </p:nvSpPr>
          <p:spPr>
            <a:xfrm>
              <a:off x="1043265" y="2704537"/>
              <a:ext cx="2281404" cy="2281404"/>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3"/>
            <p:cNvSpPr txBox="1"/>
            <p:nvPr/>
          </p:nvSpPr>
          <p:spPr>
            <a:xfrm>
              <a:off x="104326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chemeClr val="bg2"/>
                  </a:solidFill>
                  <a:latin typeface="Gilroy ExtraBold" pitchFamily="2" charset="77"/>
                  <a:sym typeface="Arial"/>
                </a:rPr>
                <a:t>Desafío</a:t>
              </a:r>
              <a:endParaRPr b="1" dirty="0">
                <a:solidFill>
                  <a:schemeClr val="bg2"/>
                </a:solidFill>
                <a:latin typeface="Gilroy ExtraBold" pitchFamily="2" charset="77"/>
              </a:endParaRPr>
            </a:p>
          </p:txBody>
        </p:sp>
        <p:sp>
          <p:nvSpPr>
            <p:cNvPr id="215" name="Google Shape;215;p33"/>
            <p:cNvSpPr/>
            <p:nvPr/>
          </p:nvSpPr>
          <p:spPr>
            <a:xfrm>
              <a:off x="361613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3"/>
            <p:cNvSpPr txBox="1"/>
            <p:nvPr/>
          </p:nvSpPr>
          <p:spPr>
            <a:xfrm>
              <a:off x="361613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Elección</a:t>
              </a:r>
              <a:endParaRPr b="1" dirty="0">
                <a:solidFill>
                  <a:srgbClr val="FFFFFF"/>
                </a:solidFill>
                <a:latin typeface="Gilroy ExtraBold" pitchFamily="2" charset="77"/>
              </a:endParaRPr>
            </a:p>
          </p:txBody>
        </p:sp>
        <p:sp>
          <p:nvSpPr>
            <p:cNvPr id="217" name="Google Shape;217;p33"/>
            <p:cNvSpPr/>
            <p:nvPr/>
          </p:nvSpPr>
          <p:spPr>
            <a:xfrm>
              <a:off x="618900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3"/>
            <p:cNvSpPr txBox="1"/>
            <p:nvPr/>
          </p:nvSpPr>
          <p:spPr>
            <a:xfrm>
              <a:off x="618900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Resultado</a:t>
              </a:r>
              <a:endParaRPr b="1" dirty="0">
                <a:solidFill>
                  <a:srgbClr val="FFFFFF"/>
                </a:solidFill>
                <a:latin typeface="Gilroy ExtraBold" pitchFamily="2" charset="77"/>
              </a:endParaRPr>
            </a:p>
          </p:txBody>
        </p:sp>
        <p:sp>
          <p:nvSpPr>
            <p:cNvPr id="219" name="Google Shape;219;p33"/>
            <p:cNvSpPr/>
            <p:nvPr/>
          </p:nvSpPr>
          <p:spPr>
            <a:xfrm>
              <a:off x="8761875" y="2738392"/>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33"/>
            <p:cNvSpPr txBox="1"/>
            <p:nvPr/>
          </p:nvSpPr>
          <p:spPr>
            <a:xfrm>
              <a:off x="8761874" y="3668605"/>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Pedir</a:t>
              </a:r>
              <a:endParaRPr b="1" dirty="0">
                <a:solidFill>
                  <a:srgbClr val="FFFFFF"/>
                </a:solidFill>
                <a:latin typeface="Gilroy ExtraBold" pitchFamily="2" charset="77"/>
              </a:endParaRPr>
            </a:p>
          </p:txBody>
        </p:sp>
      </p:grpSp>
      <p:pic>
        <p:nvPicPr>
          <p:cNvPr id="14" name="Picture 1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28752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p:nvPr/>
        </p:nvSpPr>
        <p:spPr>
          <a:xfrm>
            <a:off x="882177" y="1435047"/>
            <a:ext cx="10480766" cy="2862322"/>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s-ES_tradnl" sz="5400" b="1" dirty="0">
                <a:solidFill>
                  <a:schemeClr val="dk2"/>
                </a:solidFill>
                <a:latin typeface="Gilroy ExtraBold" pitchFamily="2" charset="77"/>
                <a:sym typeface="Arial"/>
              </a:rPr>
              <a:t>El desafío </a:t>
            </a:r>
            <a:r>
              <a:rPr lang="es-ES_tradnl" sz="5400" b="1" dirty="0">
                <a:solidFill>
                  <a:schemeClr val="tx1"/>
                </a:solidFill>
                <a:latin typeface="Gilroy ExtraBold" pitchFamily="2" charset="77"/>
                <a:sym typeface="Arial"/>
              </a:rPr>
              <a:t>es la razón central por la cual se toma acción. Sin desafíos, no hubiera necesidad de organizar. Todos </a:t>
            </a:r>
            <a:r>
              <a:rPr lang="es-ES_tradnl" sz="5400" b="1" dirty="0" err="1">
                <a:solidFill>
                  <a:schemeClr val="tx1"/>
                </a:solidFill>
                <a:latin typeface="Gilroy ExtraBold" pitchFamily="2" charset="77"/>
                <a:sym typeface="Arial"/>
              </a:rPr>
              <a:t>estuvieramos</a:t>
            </a:r>
            <a:r>
              <a:rPr lang="es-ES_tradnl" sz="5400" b="1" dirty="0">
                <a:solidFill>
                  <a:schemeClr val="tx1"/>
                </a:solidFill>
                <a:latin typeface="Gilroy ExtraBold" pitchFamily="2" charset="77"/>
                <a:sym typeface="Arial"/>
              </a:rPr>
              <a:t> felices con el status quo </a:t>
            </a:r>
            <a:endParaRPr lang="es-ES_tradnl" sz="5400" b="1" dirty="0">
              <a:solidFill>
                <a:schemeClr val="tx1"/>
              </a:solidFill>
              <a:latin typeface="Gilroy ExtraBold" pitchFamily="2" charset="77"/>
            </a:endParaRP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521535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p:nvPr/>
        </p:nvSpPr>
        <p:spPr>
          <a:xfrm>
            <a:off x="369360" y="389761"/>
            <a:ext cx="3117274" cy="175432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Gilroy ExtraBold" pitchFamily="2" charset="77"/>
                <a:sym typeface="Arial"/>
              </a:rPr>
              <a:t>Muestra</a:t>
            </a:r>
            <a:r>
              <a:rPr lang="en-US" sz="4500" b="1" dirty="0">
                <a:solidFill>
                  <a:schemeClr val="dk2"/>
                </a:solidFill>
                <a:latin typeface="Gilroy ExtraBold" pitchFamily="2" charset="77"/>
                <a:sym typeface="Arial"/>
              </a:rPr>
              <a:t> de </a:t>
            </a:r>
            <a:r>
              <a:rPr lang="en-US" sz="4500" b="1" dirty="0" err="1">
                <a:solidFill>
                  <a:schemeClr val="dk2"/>
                </a:solidFill>
                <a:latin typeface="Gilroy ExtraBold" pitchFamily="2" charset="77"/>
                <a:sym typeface="Arial"/>
              </a:rPr>
              <a:t>historia</a:t>
            </a:r>
            <a:r>
              <a:rPr lang="en-US" sz="4500" b="1" dirty="0">
                <a:solidFill>
                  <a:schemeClr val="dk2"/>
                </a:solidFill>
                <a:latin typeface="Gilroy ExtraBold" pitchFamily="2" charset="77"/>
                <a:sym typeface="Arial"/>
              </a:rPr>
              <a:t> personal</a:t>
            </a:r>
          </a:p>
          <a:p>
            <a:pPr marL="0" marR="0" lvl="0" indent="0" algn="l" rtl="0">
              <a:lnSpc>
                <a:spcPct val="80000"/>
              </a:lnSpc>
              <a:spcBef>
                <a:spcPts val="0"/>
              </a:spcBef>
              <a:spcAft>
                <a:spcPts val="0"/>
              </a:spcAft>
              <a:buNone/>
            </a:pPr>
            <a:endParaRPr lang="en-US" sz="4500" b="1" dirty="0">
              <a:solidFill>
                <a:schemeClr val="dk2"/>
              </a:solidFill>
              <a:latin typeface="Gilroy ExtraBold" pitchFamily="2" charset="77"/>
            </a:endParaRPr>
          </a:p>
          <a:p>
            <a:pPr marL="0" marR="0" lvl="0" indent="0" algn="l" rtl="0">
              <a:lnSpc>
                <a:spcPct val="80000"/>
              </a:lnSpc>
              <a:spcBef>
                <a:spcPts val="0"/>
              </a:spcBef>
              <a:spcAft>
                <a:spcPts val="0"/>
              </a:spcAft>
              <a:buNone/>
            </a:pPr>
            <a:r>
              <a:rPr lang="en-US" sz="4500" b="1" dirty="0" err="1">
                <a:solidFill>
                  <a:schemeClr val="accent2"/>
                </a:solidFill>
                <a:latin typeface="Gilroy ExtraBold" pitchFamily="2" charset="77"/>
                <a:sym typeface="Arial"/>
              </a:rPr>
              <a:t>Desafío</a:t>
            </a:r>
            <a:endParaRPr lang="en-US" sz="4500" b="1" dirty="0">
              <a:solidFill>
                <a:schemeClr val="accent2"/>
              </a:solidFill>
              <a:latin typeface="Gilroy ExtraBold" pitchFamily="2" charset="77"/>
              <a:sym typeface="Arial"/>
            </a:endParaRPr>
          </a:p>
          <a:p>
            <a:pPr marL="0" marR="0" lvl="0" indent="0" algn="l" rtl="0">
              <a:lnSpc>
                <a:spcPct val="80000"/>
              </a:lnSpc>
              <a:spcBef>
                <a:spcPts val="0"/>
              </a:spcBef>
              <a:spcAft>
                <a:spcPts val="0"/>
              </a:spcAft>
              <a:buNone/>
            </a:pPr>
            <a:endParaRPr lang="en-US" sz="4500" b="1" dirty="0">
              <a:solidFill>
                <a:schemeClr val="dk2"/>
              </a:solidFill>
            </a:endParaRPr>
          </a:p>
          <a:p>
            <a:pPr marL="0" marR="0" lvl="0" indent="0" algn="l" rtl="0">
              <a:lnSpc>
                <a:spcPct val="80000"/>
              </a:lnSpc>
              <a:spcBef>
                <a:spcPts val="0"/>
              </a:spcBef>
              <a:spcAft>
                <a:spcPts val="0"/>
              </a:spcAft>
              <a:buNone/>
            </a:pPr>
            <a:endParaRPr dirty="0"/>
          </a:p>
        </p:txBody>
      </p:sp>
      <p:sp>
        <p:nvSpPr>
          <p:cNvPr id="227" name="Google Shape;227;p34"/>
          <p:cNvSpPr/>
          <p:nvPr/>
        </p:nvSpPr>
        <p:spPr>
          <a:xfrm>
            <a:off x="5351930" y="876300"/>
            <a:ext cx="5583763" cy="555998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7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3AB6108-1BDE-A346-BE4C-41974100AD50}"/>
              </a:ext>
            </a:extLst>
          </p:cNvPr>
          <p:cNvSpPr txBox="1"/>
          <p:nvPr/>
        </p:nvSpPr>
        <p:spPr>
          <a:xfrm>
            <a:off x="3486634" y="389761"/>
            <a:ext cx="7876309" cy="6370975"/>
          </a:xfrm>
          <a:prstGeom prst="rect">
            <a:avLst/>
          </a:prstGeom>
          <a:noFill/>
        </p:spPr>
        <p:txBody>
          <a:bodyPr wrap="square" rtlCol="0">
            <a:spAutoFit/>
          </a:bodyPr>
          <a:lstStyle/>
          <a:p>
            <a:r>
              <a:rPr lang="es-CO" sz="1700" dirty="0">
                <a:latin typeface="Source Sans Pro" panose="020B0503030403020204" pitchFamily="34" charset="77"/>
              </a:rPr>
              <a:t>Al haber crecido en el centro de California, he visto de primera mano la importancia del agua en nuestra comunidad. </a:t>
            </a:r>
            <a:r>
              <a:rPr lang="es-CO" sz="1700" dirty="0">
                <a:highlight>
                  <a:srgbClr val="FFFF00"/>
                </a:highlight>
                <a:latin typeface="Source Sans Pro" panose="020B0503030403020204" pitchFamily="34" charset="77"/>
              </a:rPr>
              <a:t>Mientras hablamos ahora, los bomberos arriesgan sus vidas para contener los incendios mortales que están asolando las Sierras Nevadas y las comunidades aledañas, y estoy realmente aterrorizado ante la idea de que mi familia - mis padres, hermanos, sobrinas y sobrinos, tengan que evacuar porque el aire que respiran es tóxico. El acceso a la cantidad de agua que necesitamos nos ayuda a contener estos incendios, y ayuda a que nuestra economía local prospere con la agricultura, los trabajos para los agricultores y el agua potable de la mesa baja".</a:t>
            </a:r>
          </a:p>
          <a:p>
            <a:endParaRPr lang="en-US" sz="1700" dirty="0">
              <a:latin typeface="Source Sans Pro" panose="020B0503030403020204" pitchFamily="34" charset="77"/>
            </a:endParaRPr>
          </a:p>
          <a:p>
            <a:r>
              <a:rPr lang="es-CO" sz="1700" dirty="0">
                <a:latin typeface="Source Sans Pro" panose="020B0503030403020204" pitchFamily="34" charset="77"/>
              </a:rPr>
              <a:t>En 2016, voté por los funcionarios públicos que representarían mis creencias sobre el acceso al agua ante el gobierno. Quiero que se garantice el acceso futuro de nuestra comunidad al agua. Si continuamos en nuestro camino actual, sabemos que el futuro de nuestra comunidad es inestable".</a:t>
            </a:r>
          </a:p>
          <a:p>
            <a:endParaRPr lang="en-US" sz="1700" dirty="0">
              <a:latin typeface="Source Sans Pro" panose="020B0503030403020204" pitchFamily="34" charset="77"/>
            </a:endParaRPr>
          </a:p>
          <a:p>
            <a:r>
              <a:rPr lang="es-CO" sz="1700" dirty="0">
                <a:latin typeface="Source Sans Pro" panose="020B0503030403020204" pitchFamily="34" charset="77"/>
              </a:rPr>
              <a:t>Desafortunadamente, nuestras peticiones de soluciones creativas sobre el futuro del agua en Fresno no han sido escuchadas en Washington, por lo que estoy organizando con OFA y con voluntarios en nuestra comunidad para pensar en cómo podemos abordar este problema crítico.</a:t>
            </a:r>
          </a:p>
          <a:p>
            <a:endParaRPr lang="en-US" sz="1700" dirty="0">
              <a:latin typeface="Source Sans Pro" panose="020B0503030403020204" pitchFamily="34" charset="77"/>
            </a:endParaRPr>
          </a:p>
          <a:p>
            <a:r>
              <a:rPr lang="es-CO" sz="1700" dirty="0">
                <a:latin typeface="Source Sans Pro" panose="020B0503030403020204" pitchFamily="34" charset="77"/>
              </a:rPr>
              <a:t>¿Te unirías a mí para una reunión en la casa con otros voluntarios para intercambiar ideas sobre cómo podemos asegurarnos de que nuestro miembro del Congreso proteja a las familias del miedo a no tener seguridad hídrica en el futuro?</a:t>
            </a:r>
            <a:endParaRPr lang="en-US" sz="1700" dirty="0">
              <a:latin typeface="Source Sans Pro" panose="020B0503030403020204" pitchFamily="34" charset="77"/>
            </a:endParaRPr>
          </a:p>
          <a:p>
            <a:endParaRPr lang="en-US" sz="1700" dirty="0">
              <a:latin typeface="Source Sans Pro" panose="020B0503030403020204" pitchFamily="34" charset="77"/>
            </a:endParaRPr>
          </a:p>
        </p:txBody>
      </p:sp>
      <p:pic>
        <p:nvPicPr>
          <p:cNvPr id="5" name="Picture 4">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850943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3"/>
          <p:cNvGrpSpPr/>
          <p:nvPr/>
        </p:nvGrpSpPr>
        <p:grpSpPr>
          <a:xfrm>
            <a:off x="0" y="-13855"/>
            <a:ext cx="12192000" cy="6858000"/>
            <a:chOff x="0" y="-13855"/>
            <a:chExt cx="12192000" cy="6858000"/>
          </a:xfrm>
        </p:grpSpPr>
        <p:pic>
          <p:nvPicPr>
            <p:cNvPr id="210" name="Google Shape;210;p33"/>
            <p:cNvPicPr preferRelativeResize="0"/>
            <p:nvPr/>
          </p:nvPicPr>
          <p:blipFill rotWithShape="1">
            <a:blip r:embed="rId3">
              <a:alphaModFix amt="20000"/>
            </a:blip>
            <a:srcRect/>
            <a:stretch/>
          </p:blipFill>
          <p:spPr>
            <a:xfrm>
              <a:off x="11362943" y="6417000"/>
              <a:ext cx="653211" cy="253431"/>
            </a:xfrm>
            <a:prstGeom prst="rect">
              <a:avLst/>
            </a:prstGeom>
            <a:noFill/>
            <a:ln>
              <a:noFill/>
            </a:ln>
          </p:spPr>
        </p:pic>
        <p:sp>
          <p:nvSpPr>
            <p:cNvPr id="211" name="Google Shape;211;p33"/>
            <p:cNvSpPr/>
            <p:nvPr/>
          </p:nvSpPr>
          <p:spPr>
            <a:xfrm>
              <a:off x="0" y="-13855"/>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33"/>
            <p:cNvSpPr txBox="1"/>
            <p:nvPr/>
          </p:nvSpPr>
          <p:spPr>
            <a:xfrm>
              <a:off x="0" y="714606"/>
              <a:ext cx="12192000" cy="66043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4500" b="1" dirty="0">
                  <a:solidFill>
                    <a:schemeClr val="lt1"/>
                  </a:solidFill>
                  <a:latin typeface="Gilroy ExtraBold" pitchFamily="2" charset="77"/>
                  <a:sym typeface="Arial"/>
                </a:rPr>
                <a:t>Marco de </a:t>
              </a:r>
              <a:r>
                <a:rPr lang="en-US" sz="4500" b="1" dirty="0" err="1">
                  <a:solidFill>
                    <a:schemeClr val="lt1"/>
                  </a:solidFill>
                  <a:latin typeface="Gilroy ExtraBold" pitchFamily="2" charset="77"/>
                  <a:sym typeface="Arial"/>
                </a:rPr>
                <a:t>historia</a:t>
              </a:r>
              <a:r>
                <a:rPr lang="en-US" sz="4500" b="1" dirty="0">
                  <a:solidFill>
                    <a:schemeClr val="lt1"/>
                  </a:solidFill>
                  <a:latin typeface="Gilroy ExtraBold" pitchFamily="2" charset="77"/>
                  <a:sym typeface="Arial"/>
                </a:rPr>
                <a:t> personal</a:t>
              </a:r>
              <a:endParaRPr b="1" dirty="0">
                <a:latin typeface="Gilroy ExtraBold" pitchFamily="2" charset="77"/>
              </a:endParaRPr>
            </a:p>
          </p:txBody>
        </p:sp>
        <p:sp>
          <p:nvSpPr>
            <p:cNvPr id="213" name="Google Shape;213;p33"/>
            <p:cNvSpPr/>
            <p:nvPr/>
          </p:nvSpPr>
          <p:spPr>
            <a:xfrm>
              <a:off x="104326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3"/>
            <p:cNvSpPr txBox="1"/>
            <p:nvPr/>
          </p:nvSpPr>
          <p:spPr>
            <a:xfrm>
              <a:off x="104326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Desafío</a:t>
              </a:r>
              <a:endParaRPr b="1" dirty="0">
                <a:solidFill>
                  <a:srgbClr val="FFFFFF"/>
                </a:solidFill>
                <a:latin typeface="Gilroy ExtraBold" pitchFamily="2" charset="77"/>
              </a:endParaRPr>
            </a:p>
          </p:txBody>
        </p:sp>
        <p:sp>
          <p:nvSpPr>
            <p:cNvPr id="215" name="Google Shape;215;p33"/>
            <p:cNvSpPr/>
            <p:nvPr/>
          </p:nvSpPr>
          <p:spPr>
            <a:xfrm>
              <a:off x="3616135" y="2704537"/>
              <a:ext cx="2281404" cy="2281404"/>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3"/>
            <p:cNvSpPr txBox="1"/>
            <p:nvPr/>
          </p:nvSpPr>
          <p:spPr>
            <a:xfrm>
              <a:off x="361613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chemeClr val="bg2"/>
                  </a:solidFill>
                  <a:latin typeface="Gilroy ExtraBold" pitchFamily="2" charset="77"/>
                  <a:sym typeface="Arial"/>
                </a:rPr>
                <a:t>Elección</a:t>
              </a:r>
              <a:endParaRPr b="1" dirty="0">
                <a:solidFill>
                  <a:schemeClr val="bg2"/>
                </a:solidFill>
                <a:latin typeface="Gilroy ExtraBold" pitchFamily="2" charset="77"/>
              </a:endParaRPr>
            </a:p>
          </p:txBody>
        </p:sp>
        <p:sp>
          <p:nvSpPr>
            <p:cNvPr id="217" name="Google Shape;217;p33"/>
            <p:cNvSpPr/>
            <p:nvPr/>
          </p:nvSpPr>
          <p:spPr>
            <a:xfrm>
              <a:off x="618900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3"/>
            <p:cNvSpPr txBox="1"/>
            <p:nvPr/>
          </p:nvSpPr>
          <p:spPr>
            <a:xfrm>
              <a:off x="618900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Resultado</a:t>
              </a:r>
              <a:endParaRPr b="1" dirty="0">
                <a:solidFill>
                  <a:srgbClr val="FFFFFF"/>
                </a:solidFill>
                <a:latin typeface="Gilroy ExtraBold" pitchFamily="2" charset="77"/>
              </a:endParaRPr>
            </a:p>
          </p:txBody>
        </p:sp>
        <p:sp>
          <p:nvSpPr>
            <p:cNvPr id="219" name="Google Shape;219;p33"/>
            <p:cNvSpPr/>
            <p:nvPr/>
          </p:nvSpPr>
          <p:spPr>
            <a:xfrm>
              <a:off x="8761875" y="2738392"/>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33"/>
            <p:cNvSpPr txBox="1"/>
            <p:nvPr/>
          </p:nvSpPr>
          <p:spPr>
            <a:xfrm>
              <a:off x="8761874" y="3668605"/>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Pedir</a:t>
              </a:r>
              <a:endParaRPr b="1" dirty="0">
                <a:solidFill>
                  <a:srgbClr val="FFFFFF"/>
                </a:solidFill>
                <a:latin typeface="Gilroy ExtraBold" pitchFamily="2" charset="77"/>
              </a:endParaRPr>
            </a:p>
          </p:txBody>
        </p:sp>
      </p:grpSp>
      <p:pic>
        <p:nvPicPr>
          <p:cNvPr id="14" name="Picture 1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628278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4F08EF-D1AC-E64A-A70F-2A3E82ADD0BE}"/>
              </a:ext>
            </a:extLst>
          </p:cNvPr>
          <p:cNvSpPr/>
          <p:nvPr/>
        </p:nvSpPr>
        <p:spPr>
          <a:xfrm>
            <a:off x="0" y="1936071"/>
            <a:ext cx="12192000" cy="3062057"/>
          </a:xfrm>
          <a:prstGeom prst="rect">
            <a:avLst/>
          </a:prstGeom>
        </p:spPr>
        <p:txBody>
          <a:bodyPr wrap="square">
            <a:spAutoFit/>
          </a:bodyPr>
          <a:lstStyle/>
          <a:p>
            <a:pPr lvl="0" algn="ctr">
              <a:lnSpc>
                <a:spcPct val="80000"/>
              </a:lnSpc>
            </a:pPr>
            <a:r>
              <a:rPr lang="en-US" sz="4800" b="1" dirty="0">
                <a:solidFill>
                  <a:schemeClr val="tx1"/>
                </a:solidFill>
                <a:latin typeface="Gilroy ExtraBold" pitchFamily="2" charset="77"/>
              </a:rPr>
              <a:t>Para la </a:t>
            </a:r>
            <a:r>
              <a:rPr lang="en-US" sz="4800" b="1" dirty="0" err="1">
                <a:solidFill>
                  <a:schemeClr val="tx1"/>
                </a:solidFill>
                <a:latin typeface="Gilroy ExtraBold" pitchFamily="2" charset="77"/>
              </a:rPr>
              <a:t>mayoría</a:t>
            </a:r>
            <a:r>
              <a:rPr lang="en-US" sz="4800" b="1" dirty="0">
                <a:solidFill>
                  <a:schemeClr val="tx1"/>
                </a:solidFill>
                <a:latin typeface="Gilroy ExtraBold" pitchFamily="2" charset="77"/>
              </a:rPr>
              <a:t> de </a:t>
            </a:r>
            <a:r>
              <a:rPr lang="en-US" sz="4800" b="1" dirty="0" err="1">
                <a:solidFill>
                  <a:schemeClr val="tx1"/>
                </a:solidFill>
                <a:latin typeface="Gilroy ExtraBold" pitchFamily="2" charset="77"/>
              </a:rPr>
              <a:t>organizadores</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su</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elección</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fue</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tomar</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acción</a:t>
            </a:r>
            <a:r>
              <a:rPr lang="en-US" sz="4800" b="1" dirty="0">
                <a:solidFill>
                  <a:schemeClr val="tx1"/>
                </a:solidFill>
                <a:latin typeface="Gilroy ExtraBold" pitchFamily="2" charset="77"/>
              </a:rPr>
              <a:t>. Su </a:t>
            </a:r>
            <a:r>
              <a:rPr lang="en-US" sz="4800" b="1" dirty="0" err="1">
                <a:solidFill>
                  <a:schemeClr val="tx1"/>
                </a:solidFill>
                <a:latin typeface="Gilroy ExtraBold" pitchFamily="2" charset="77"/>
              </a:rPr>
              <a:t>elección</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fue</a:t>
            </a:r>
            <a:r>
              <a:rPr lang="en-US" sz="4800" b="1" dirty="0">
                <a:solidFill>
                  <a:schemeClr val="tx1"/>
                </a:solidFill>
                <a:latin typeface="Gilroy ExtraBold" pitchFamily="2" charset="77"/>
              </a:rPr>
              <a:t> el </a:t>
            </a:r>
            <a:r>
              <a:rPr lang="en-US" sz="4800" b="1" dirty="0" err="1">
                <a:solidFill>
                  <a:schemeClr val="tx1"/>
                </a:solidFill>
                <a:latin typeface="Gilroy ExtraBold" pitchFamily="2" charset="77"/>
              </a:rPr>
              <a:t>cambio</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levantarse</a:t>
            </a:r>
            <a:r>
              <a:rPr lang="en-US" sz="4800" b="1" dirty="0">
                <a:solidFill>
                  <a:schemeClr val="tx1"/>
                </a:solidFill>
                <a:latin typeface="Gilroy ExtraBold" pitchFamily="2" charset="77"/>
              </a:rPr>
              <a:t> y </a:t>
            </a:r>
            <a:r>
              <a:rPr lang="en-US" sz="4800" b="1" dirty="0" err="1">
                <a:solidFill>
                  <a:schemeClr val="tx1"/>
                </a:solidFill>
                <a:latin typeface="Gilroy ExtraBold" pitchFamily="2" charset="77"/>
              </a:rPr>
              <a:t>hacer</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algo</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acerca</a:t>
            </a:r>
            <a:r>
              <a:rPr lang="en-US" sz="4800" b="1" dirty="0">
                <a:solidFill>
                  <a:schemeClr val="tx1"/>
                </a:solidFill>
                <a:latin typeface="Gilroy ExtraBold" pitchFamily="2" charset="77"/>
              </a:rPr>
              <a:t> de la </a:t>
            </a:r>
            <a:r>
              <a:rPr lang="en-US" sz="4800" b="1" dirty="0" err="1">
                <a:solidFill>
                  <a:schemeClr val="tx1"/>
                </a:solidFill>
                <a:latin typeface="Gilroy ExtraBold" pitchFamily="2" charset="77"/>
              </a:rPr>
              <a:t>situación</a:t>
            </a:r>
            <a:r>
              <a:rPr lang="en-US" sz="4800" b="1" dirty="0">
                <a:solidFill>
                  <a:schemeClr val="tx1"/>
                </a:solidFill>
                <a:latin typeface="Gilroy ExtraBold" pitchFamily="2" charset="77"/>
              </a:rPr>
              <a:t>, no </a:t>
            </a:r>
            <a:r>
              <a:rPr lang="en-US" sz="4800" b="1" dirty="0" err="1">
                <a:solidFill>
                  <a:schemeClr val="tx1"/>
                </a:solidFill>
                <a:latin typeface="Gilroy ExtraBold" pitchFamily="2" charset="77"/>
              </a:rPr>
              <a:t>importa</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cuán</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grande</a:t>
            </a:r>
            <a:r>
              <a:rPr lang="en-US" sz="4800" b="1" dirty="0">
                <a:solidFill>
                  <a:schemeClr val="tx1"/>
                </a:solidFill>
                <a:latin typeface="Gilroy ExtraBold" pitchFamily="2" charset="77"/>
              </a:rPr>
              <a:t> o </a:t>
            </a:r>
            <a:r>
              <a:rPr lang="en-US" sz="4800" b="1" dirty="0" err="1">
                <a:solidFill>
                  <a:schemeClr val="tx1"/>
                </a:solidFill>
                <a:latin typeface="Gilroy ExtraBold" pitchFamily="2" charset="77"/>
              </a:rPr>
              <a:t>pequeña</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haya</a:t>
            </a:r>
            <a:r>
              <a:rPr lang="en-US" sz="4800" b="1" dirty="0">
                <a:solidFill>
                  <a:schemeClr val="tx1"/>
                </a:solidFill>
                <a:latin typeface="Gilroy ExtraBold" pitchFamily="2" charset="77"/>
              </a:rPr>
              <a:t> </a:t>
            </a:r>
            <a:r>
              <a:rPr lang="en-US" sz="4800" b="1" dirty="0" err="1">
                <a:solidFill>
                  <a:schemeClr val="tx1"/>
                </a:solidFill>
                <a:latin typeface="Gilroy ExtraBold" pitchFamily="2" charset="77"/>
              </a:rPr>
              <a:t>sido</a:t>
            </a:r>
            <a:r>
              <a:rPr lang="en-US" sz="4800" b="1" dirty="0">
                <a:solidFill>
                  <a:schemeClr val="tx1"/>
                </a:solidFill>
                <a:latin typeface="Gilroy ExtraBold" pitchFamily="2" charset="77"/>
              </a:rPr>
              <a:t>.</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47917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p:nvPr/>
        </p:nvSpPr>
        <p:spPr>
          <a:xfrm>
            <a:off x="369360" y="389761"/>
            <a:ext cx="3117274" cy="175432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Gilroy ExtraBold" pitchFamily="2" charset="77"/>
                <a:sym typeface="Arial"/>
              </a:rPr>
              <a:t>Muestra</a:t>
            </a:r>
            <a:r>
              <a:rPr lang="en-US" sz="4500" b="1" dirty="0">
                <a:solidFill>
                  <a:schemeClr val="dk2"/>
                </a:solidFill>
                <a:latin typeface="Gilroy ExtraBold" pitchFamily="2" charset="77"/>
                <a:sym typeface="Arial"/>
              </a:rPr>
              <a:t> de </a:t>
            </a:r>
            <a:r>
              <a:rPr lang="en-US" sz="4500" b="1" dirty="0" err="1">
                <a:solidFill>
                  <a:schemeClr val="dk2"/>
                </a:solidFill>
                <a:latin typeface="Gilroy ExtraBold" pitchFamily="2" charset="77"/>
                <a:sym typeface="Arial"/>
              </a:rPr>
              <a:t>historia</a:t>
            </a:r>
            <a:r>
              <a:rPr lang="en-US" sz="4500" b="1" dirty="0">
                <a:solidFill>
                  <a:schemeClr val="dk2"/>
                </a:solidFill>
                <a:latin typeface="Gilroy ExtraBold" pitchFamily="2" charset="77"/>
                <a:sym typeface="Arial"/>
              </a:rPr>
              <a:t> personal</a:t>
            </a:r>
          </a:p>
          <a:p>
            <a:pPr marL="0" marR="0" lvl="0" indent="0" algn="l" rtl="0">
              <a:lnSpc>
                <a:spcPct val="80000"/>
              </a:lnSpc>
              <a:spcBef>
                <a:spcPts val="0"/>
              </a:spcBef>
              <a:spcAft>
                <a:spcPts val="0"/>
              </a:spcAft>
              <a:buNone/>
            </a:pPr>
            <a:endParaRPr lang="en-US" sz="4500" b="1" dirty="0">
              <a:solidFill>
                <a:schemeClr val="dk2"/>
              </a:solidFill>
              <a:latin typeface="Gilroy ExtraBold" pitchFamily="2" charset="77"/>
            </a:endParaRPr>
          </a:p>
          <a:p>
            <a:pPr marL="0" marR="0" lvl="0" indent="0" algn="l" rtl="0">
              <a:lnSpc>
                <a:spcPct val="80000"/>
              </a:lnSpc>
              <a:spcBef>
                <a:spcPts val="0"/>
              </a:spcBef>
              <a:spcAft>
                <a:spcPts val="0"/>
              </a:spcAft>
              <a:buNone/>
            </a:pPr>
            <a:r>
              <a:rPr lang="en-US" sz="4500" b="1" dirty="0" err="1">
                <a:solidFill>
                  <a:schemeClr val="accent2"/>
                </a:solidFill>
                <a:latin typeface="Gilroy ExtraBold" pitchFamily="2" charset="77"/>
                <a:sym typeface="Arial"/>
              </a:rPr>
              <a:t>Elección</a:t>
            </a:r>
            <a:endParaRPr lang="en-US" sz="4500" b="1" dirty="0">
              <a:solidFill>
                <a:schemeClr val="accent2"/>
              </a:solidFill>
              <a:latin typeface="Gilroy ExtraBold" pitchFamily="2" charset="77"/>
              <a:sym typeface="Arial"/>
            </a:endParaRPr>
          </a:p>
          <a:p>
            <a:pPr marL="0" marR="0" lvl="0" indent="0" algn="l" rtl="0">
              <a:lnSpc>
                <a:spcPct val="80000"/>
              </a:lnSpc>
              <a:spcBef>
                <a:spcPts val="0"/>
              </a:spcBef>
              <a:spcAft>
                <a:spcPts val="0"/>
              </a:spcAft>
              <a:buNone/>
            </a:pPr>
            <a:endParaRPr lang="en-US" sz="4500" b="1" dirty="0">
              <a:solidFill>
                <a:schemeClr val="dk2"/>
              </a:solidFill>
            </a:endParaRPr>
          </a:p>
          <a:p>
            <a:pPr marL="0" marR="0" lvl="0" indent="0" algn="l" rtl="0">
              <a:lnSpc>
                <a:spcPct val="80000"/>
              </a:lnSpc>
              <a:spcBef>
                <a:spcPts val="0"/>
              </a:spcBef>
              <a:spcAft>
                <a:spcPts val="0"/>
              </a:spcAft>
              <a:buNone/>
            </a:pPr>
            <a:endParaRPr dirty="0"/>
          </a:p>
        </p:txBody>
      </p:sp>
      <p:sp>
        <p:nvSpPr>
          <p:cNvPr id="227" name="Google Shape;227;p34"/>
          <p:cNvSpPr/>
          <p:nvPr/>
        </p:nvSpPr>
        <p:spPr>
          <a:xfrm>
            <a:off x="5351930" y="876300"/>
            <a:ext cx="5583763" cy="555998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7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3AB6108-1BDE-A346-BE4C-41974100AD50}"/>
              </a:ext>
            </a:extLst>
          </p:cNvPr>
          <p:cNvSpPr txBox="1"/>
          <p:nvPr/>
        </p:nvSpPr>
        <p:spPr>
          <a:xfrm>
            <a:off x="3486634" y="389761"/>
            <a:ext cx="7876309" cy="6370975"/>
          </a:xfrm>
          <a:prstGeom prst="rect">
            <a:avLst/>
          </a:prstGeom>
          <a:noFill/>
        </p:spPr>
        <p:txBody>
          <a:bodyPr wrap="square" rtlCol="0">
            <a:spAutoFit/>
          </a:bodyPr>
          <a:lstStyle/>
          <a:p>
            <a:r>
              <a:rPr lang="es-CO" sz="1700" dirty="0">
                <a:latin typeface="Source Sans Pro" panose="020B0503030403020204" pitchFamily="34" charset="77"/>
              </a:rPr>
              <a:t>Al haber crecido en el centro de California, he visto de primera mano la importancia del agua en nuestra comunidad. Mientras hablamos ahora, los bomberos arriesgan sus vidas para contener los incendios mortales que están asolando las Sierras Nevadas y las comunidades aledañas, y estoy realmente aterrorizado ante la idea de que mi familia - mis padres, hermanos, sobrinas y sobrinos, tengan que evacuar porque el aire que respiran es tóxico. El acceso a la cantidad de agua que necesitamos nos ayuda a contener estos incendios, y ayuda a que nuestra economía local prospere con la agricultura, los trabajos para los agricultores y el agua potable de la mesa baja".</a:t>
            </a:r>
          </a:p>
          <a:p>
            <a:endParaRPr lang="en-US" sz="1700" dirty="0">
              <a:latin typeface="Source Sans Pro" panose="020B0503030403020204" pitchFamily="34" charset="77"/>
            </a:endParaRPr>
          </a:p>
          <a:p>
            <a:r>
              <a:rPr lang="es-CO" sz="1700" dirty="0">
                <a:highlight>
                  <a:srgbClr val="FFFF00"/>
                </a:highlight>
                <a:latin typeface="Source Sans Pro" panose="020B0503030403020204" pitchFamily="34" charset="77"/>
              </a:rPr>
              <a:t>En 2016, voté por los funcionarios públicos que representarían mis creencias sobre el acceso al agua ante el gobierno. Quiero que se garantice el acceso futuro de nuestra comunidad al agua. Si continuamos en nuestro camino actual, sabemos que el futuro de nuestra comunidad es inestable".</a:t>
            </a:r>
          </a:p>
          <a:p>
            <a:endParaRPr lang="en-US" sz="1700" dirty="0">
              <a:latin typeface="Source Sans Pro" panose="020B0503030403020204" pitchFamily="34" charset="77"/>
            </a:endParaRPr>
          </a:p>
          <a:p>
            <a:r>
              <a:rPr lang="es-CO" sz="1700" dirty="0">
                <a:latin typeface="Source Sans Pro" panose="020B0503030403020204" pitchFamily="34" charset="77"/>
              </a:rPr>
              <a:t>Desafortunadamente, nuestras peticiones de soluciones creativas sobre el futuro del agua en Fresno no han sido escuchadas en Washington, por lo que estoy organizando con OFA y con voluntarios en nuestra comunidad para pensar en cómo podemos abordar este problema crítico.</a:t>
            </a:r>
          </a:p>
          <a:p>
            <a:endParaRPr lang="en-US" sz="1700" dirty="0">
              <a:latin typeface="Source Sans Pro" panose="020B0503030403020204" pitchFamily="34" charset="77"/>
            </a:endParaRPr>
          </a:p>
          <a:p>
            <a:r>
              <a:rPr lang="es-CO" sz="1700" dirty="0">
                <a:latin typeface="Source Sans Pro" panose="020B0503030403020204" pitchFamily="34" charset="77"/>
              </a:rPr>
              <a:t>¿Te unirías a mí para una reunión en la casa con otros voluntarios para intercambiar ideas sobre cómo podemos asegurarnos de que nuestro miembro del Congreso proteja a las familias del miedo a no tener seguridad hídrica en el futuro?</a:t>
            </a:r>
            <a:endParaRPr lang="en-US" sz="1700" dirty="0">
              <a:latin typeface="Source Sans Pro" panose="020B0503030403020204" pitchFamily="34" charset="77"/>
            </a:endParaRPr>
          </a:p>
          <a:p>
            <a:endParaRPr lang="en-US" sz="1700" dirty="0">
              <a:latin typeface="Source Sans Pro" panose="020B0503030403020204" pitchFamily="34" charset="77"/>
            </a:endParaRPr>
          </a:p>
        </p:txBody>
      </p:sp>
      <p:pic>
        <p:nvPicPr>
          <p:cNvPr id="5" name="Picture 4">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87905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9"/>
          <p:cNvSpPr txBox="1"/>
          <p:nvPr/>
        </p:nvSpPr>
        <p:spPr>
          <a:xfrm>
            <a:off x="340989" y="2023770"/>
            <a:ext cx="11675165" cy="288665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5400" b="1" dirty="0" err="1">
                <a:solidFill>
                  <a:schemeClr val="tx1"/>
                </a:solidFill>
                <a:latin typeface="Gilroy ExtraBold" pitchFamily="2" charset="77"/>
                <a:sym typeface="Arial"/>
              </a:rPr>
              <a:t>Esta</a:t>
            </a:r>
            <a:r>
              <a:rPr lang="en-US" sz="5400" b="1" dirty="0">
                <a:solidFill>
                  <a:schemeClr val="tx1"/>
                </a:solidFill>
                <a:latin typeface="Gilroy ExtraBold" pitchFamily="2" charset="77"/>
                <a:sym typeface="Arial"/>
              </a:rPr>
              <a:t> </a:t>
            </a:r>
            <a:r>
              <a:rPr lang="en-US" sz="5400" b="1" dirty="0" err="1">
                <a:solidFill>
                  <a:schemeClr val="tx1"/>
                </a:solidFill>
                <a:latin typeface="Gilroy ExtraBold" pitchFamily="2" charset="77"/>
                <a:sym typeface="Arial"/>
              </a:rPr>
              <a:t>es</a:t>
            </a:r>
            <a:r>
              <a:rPr lang="en-US" sz="5400" b="1" dirty="0">
                <a:solidFill>
                  <a:schemeClr val="tx1"/>
                </a:solidFill>
                <a:latin typeface="Gilroy ExtraBold" pitchFamily="2" charset="77"/>
                <a:sym typeface="Arial"/>
              </a:rPr>
              <a:t> la </a:t>
            </a:r>
            <a:r>
              <a:rPr lang="en-US" sz="5400" b="1" dirty="0" err="1">
                <a:solidFill>
                  <a:schemeClr val="bg2"/>
                </a:solidFill>
                <a:latin typeface="Gilroy ExtraBold" pitchFamily="2" charset="77"/>
                <a:sym typeface="Arial"/>
              </a:rPr>
              <a:t>elección</a:t>
            </a:r>
            <a:r>
              <a:rPr lang="en-US" sz="5400" b="1" dirty="0">
                <a:solidFill>
                  <a:schemeClr val="bg2"/>
                </a:solidFill>
                <a:latin typeface="Gilroy ExtraBold" pitchFamily="2" charset="77"/>
                <a:sym typeface="Arial"/>
              </a:rPr>
              <a:t> </a:t>
            </a:r>
            <a:r>
              <a:rPr lang="en-US" sz="5400" b="1" dirty="0">
                <a:solidFill>
                  <a:schemeClr val="tx1"/>
                </a:solidFill>
                <a:latin typeface="Gilroy ExtraBold" pitchFamily="2" charset="77"/>
                <a:sym typeface="Arial"/>
              </a:rPr>
              <a:t>que </a:t>
            </a:r>
            <a:r>
              <a:rPr lang="en-US" sz="5400" b="1" dirty="0" err="1">
                <a:solidFill>
                  <a:schemeClr val="tx1"/>
                </a:solidFill>
                <a:latin typeface="Gilroy ExtraBold" pitchFamily="2" charset="77"/>
                <a:sym typeface="Arial"/>
              </a:rPr>
              <a:t>tomo</a:t>
            </a:r>
            <a:r>
              <a:rPr lang="en-US" sz="5400" b="1" dirty="0">
                <a:solidFill>
                  <a:schemeClr val="tx1"/>
                </a:solidFill>
                <a:latin typeface="Gilroy ExtraBold" pitchFamily="2" charset="77"/>
                <a:sym typeface="Arial"/>
              </a:rPr>
              <a:t> para </a:t>
            </a:r>
            <a:r>
              <a:rPr lang="en-US" sz="5400" b="1" dirty="0" err="1">
                <a:solidFill>
                  <a:schemeClr val="tx1"/>
                </a:solidFill>
                <a:latin typeface="Gilroy ExtraBold" pitchFamily="2" charset="77"/>
                <a:sym typeface="Arial"/>
              </a:rPr>
              <a:t>enfrentar</a:t>
            </a:r>
            <a:r>
              <a:rPr lang="en-US" sz="5400" b="1" dirty="0">
                <a:solidFill>
                  <a:schemeClr val="tx1"/>
                </a:solidFill>
                <a:latin typeface="Gilroy ExtraBold" pitchFamily="2" charset="77"/>
                <a:sym typeface="Arial"/>
              </a:rPr>
              <a:t> </a:t>
            </a:r>
            <a:r>
              <a:rPr lang="en-US" sz="5400" b="1" dirty="0" err="1">
                <a:solidFill>
                  <a:schemeClr val="tx1"/>
                </a:solidFill>
                <a:latin typeface="Gilroy ExtraBold" pitchFamily="2" charset="77"/>
                <a:sym typeface="Arial"/>
              </a:rPr>
              <a:t>su</a:t>
            </a:r>
            <a:r>
              <a:rPr lang="en-US" sz="5400" b="1" dirty="0">
                <a:solidFill>
                  <a:schemeClr val="tx1"/>
                </a:solidFill>
                <a:latin typeface="Gilroy ExtraBold" pitchFamily="2" charset="77"/>
                <a:sym typeface="Arial"/>
              </a:rPr>
              <a:t> </a:t>
            </a:r>
            <a:r>
              <a:rPr lang="en-US" sz="5400" b="1" dirty="0" err="1">
                <a:solidFill>
                  <a:schemeClr val="tx1"/>
                </a:solidFill>
                <a:latin typeface="Gilroy ExtraBold" pitchFamily="2" charset="77"/>
                <a:sym typeface="Arial"/>
              </a:rPr>
              <a:t>desafío</a:t>
            </a:r>
            <a:r>
              <a:rPr lang="en-US" sz="5400" b="1" dirty="0">
                <a:solidFill>
                  <a:schemeClr val="tx1"/>
                </a:solidFill>
                <a:latin typeface="Gilroy ExtraBold" pitchFamily="2" charset="77"/>
                <a:sym typeface="Arial"/>
              </a:rPr>
              <a:t>. </a:t>
            </a:r>
          </a:p>
          <a:p>
            <a:pPr marL="0" marR="0" lvl="0" indent="0" algn="ctr" rtl="0">
              <a:lnSpc>
                <a:spcPct val="80000"/>
              </a:lnSpc>
              <a:spcBef>
                <a:spcPts val="0"/>
              </a:spcBef>
              <a:spcAft>
                <a:spcPts val="0"/>
              </a:spcAft>
              <a:buNone/>
            </a:pPr>
            <a:r>
              <a:rPr lang="en-US" sz="5400" b="1" dirty="0">
                <a:solidFill>
                  <a:schemeClr val="tx1"/>
                </a:solidFill>
                <a:latin typeface="Gilroy ExtraBold" pitchFamily="2" charset="77"/>
                <a:sym typeface="Arial"/>
              </a:rPr>
              <a:t>¿</a:t>
            </a:r>
            <a:r>
              <a:rPr lang="en-US" sz="5400" b="1" dirty="0">
                <a:solidFill>
                  <a:schemeClr val="tx1"/>
                </a:solidFill>
                <a:latin typeface="Gilroy ExtraBold" pitchFamily="2" charset="77"/>
              </a:rPr>
              <a:t>Que </a:t>
            </a:r>
            <a:r>
              <a:rPr lang="en-US" sz="5400" b="1" dirty="0" err="1">
                <a:solidFill>
                  <a:schemeClr val="tx1"/>
                </a:solidFill>
                <a:latin typeface="Gilroy ExtraBold" pitchFamily="2" charset="77"/>
              </a:rPr>
              <a:t>elección</a:t>
            </a:r>
            <a:r>
              <a:rPr lang="en-US" sz="5400" b="1" dirty="0">
                <a:solidFill>
                  <a:schemeClr val="tx1"/>
                </a:solidFill>
                <a:latin typeface="Gilroy ExtraBold" pitchFamily="2" charset="77"/>
              </a:rPr>
              <a:t> </a:t>
            </a:r>
            <a:r>
              <a:rPr lang="en-US" sz="5400" b="1" dirty="0" err="1">
                <a:solidFill>
                  <a:schemeClr val="tx1"/>
                </a:solidFill>
                <a:latin typeface="Gilroy ExtraBold" pitchFamily="2" charset="77"/>
              </a:rPr>
              <a:t>hubiese</a:t>
            </a:r>
            <a:r>
              <a:rPr lang="en-US" sz="5400" b="1" dirty="0">
                <a:solidFill>
                  <a:schemeClr val="tx1"/>
                </a:solidFill>
                <a:latin typeface="Gilroy ExtraBold" pitchFamily="2" charset="77"/>
              </a:rPr>
              <a:t> </a:t>
            </a:r>
            <a:r>
              <a:rPr lang="en-US" sz="5400" b="1" dirty="0" err="1">
                <a:solidFill>
                  <a:schemeClr val="tx1"/>
                </a:solidFill>
                <a:latin typeface="Gilroy ExtraBold" pitchFamily="2" charset="77"/>
              </a:rPr>
              <a:t>tomado</a:t>
            </a:r>
            <a:r>
              <a:rPr lang="en-US" sz="5400" b="1" dirty="0">
                <a:solidFill>
                  <a:schemeClr val="tx1"/>
                </a:solidFill>
                <a:latin typeface="Gilroy ExtraBold" pitchFamily="2" charset="77"/>
              </a:rPr>
              <a:t> </a:t>
            </a:r>
            <a:r>
              <a:rPr lang="en-US" sz="5400" b="1" dirty="0" err="1">
                <a:solidFill>
                  <a:schemeClr val="tx1"/>
                </a:solidFill>
                <a:latin typeface="Gilroy ExtraBold" pitchFamily="2" charset="77"/>
              </a:rPr>
              <a:t>usted</a:t>
            </a:r>
            <a:r>
              <a:rPr lang="en-US" sz="5400" b="1" dirty="0">
                <a:solidFill>
                  <a:schemeClr val="tx1"/>
                </a:solidFill>
                <a:latin typeface="Gilroy ExtraBold" pitchFamily="2" charset="77"/>
              </a:rPr>
              <a:t> </a:t>
            </a:r>
            <a:r>
              <a:rPr lang="en-US" sz="5400" b="1" dirty="0" err="1">
                <a:solidFill>
                  <a:schemeClr val="tx1"/>
                </a:solidFill>
                <a:latin typeface="Gilroy ExtraBold" pitchFamily="2" charset="77"/>
              </a:rPr>
              <a:t>en</a:t>
            </a:r>
            <a:r>
              <a:rPr lang="en-US" sz="5400" b="1" dirty="0">
                <a:solidFill>
                  <a:schemeClr val="tx1"/>
                </a:solidFill>
                <a:latin typeface="Gilroy ExtraBold" pitchFamily="2" charset="77"/>
              </a:rPr>
              <a:t> ese </a:t>
            </a:r>
            <a:r>
              <a:rPr lang="en-US" sz="5400" b="1" dirty="0" err="1">
                <a:solidFill>
                  <a:schemeClr val="tx1"/>
                </a:solidFill>
                <a:latin typeface="Gilroy ExtraBold" pitchFamily="2" charset="77"/>
              </a:rPr>
              <a:t>momento</a:t>
            </a:r>
            <a:r>
              <a:rPr lang="en-US" sz="5400" b="1" dirty="0">
                <a:solidFill>
                  <a:schemeClr val="tx1"/>
                </a:solidFill>
                <a:latin typeface="Gilroy ExtraBold" pitchFamily="2" charset="77"/>
              </a:rPr>
              <a:t> de </a:t>
            </a:r>
            <a:r>
              <a:rPr lang="en-US" sz="5400" b="1" dirty="0" err="1">
                <a:solidFill>
                  <a:schemeClr val="tx1"/>
                </a:solidFill>
                <a:latin typeface="Gilroy ExtraBold" pitchFamily="2" charset="77"/>
              </a:rPr>
              <a:t>adversidad</a:t>
            </a:r>
            <a:r>
              <a:rPr lang="en-US" sz="5400" b="1" dirty="0">
                <a:solidFill>
                  <a:schemeClr val="tx1"/>
                </a:solidFill>
                <a:latin typeface="Gilroy ExtraBold" pitchFamily="2" charset="77"/>
              </a:rPr>
              <a:t>?</a:t>
            </a:r>
            <a:endParaRPr sz="5400" b="1" dirty="0">
              <a:solidFill>
                <a:schemeClr val="tx1"/>
              </a:solidFill>
              <a:latin typeface="Gilroy ExtraBold" pitchFamily="2" charset="77"/>
            </a:endParaRP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930900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3"/>
          <p:cNvGrpSpPr/>
          <p:nvPr/>
        </p:nvGrpSpPr>
        <p:grpSpPr>
          <a:xfrm>
            <a:off x="0" y="-13855"/>
            <a:ext cx="12192000" cy="6858000"/>
            <a:chOff x="0" y="-13855"/>
            <a:chExt cx="12192000" cy="6858000"/>
          </a:xfrm>
        </p:grpSpPr>
        <p:pic>
          <p:nvPicPr>
            <p:cNvPr id="210" name="Google Shape;210;p33"/>
            <p:cNvPicPr preferRelativeResize="0"/>
            <p:nvPr/>
          </p:nvPicPr>
          <p:blipFill rotWithShape="1">
            <a:blip r:embed="rId3">
              <a:alphaModFix amt="20000"/>
            </a:blip>
            <a:srcRect/>
            <a:stretch/>
          </p:blipFill>
          <p:spPr>
            <a:xfrm>
              <a:off x="11362943" y="6417000"/>
              <a:ext cx="653211" cy="253431"/>
            </a:xfrm>
            <a:prstGeom prst="rect">
              <a:avLst/>
            </a:prstGeom>
            <a:noFill/>
            <a:ln>
              <a:noFill/>
            </a:ln>
          </p:spPr>
        </p:pic>
        <p:sp>
          <p:nvSpPr>
            <p:cNvPr id="211" name="Google Shape;211;p33"/>
            <p:cNvSpPr/>
            <p:nvPr/>
          </p:nvSpPr>
          <p:spPr>
            <a:xfrm>
              <a:off x="0" y="-13855"/>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33"/>
            <p:cNvSpPr txBox="1"/>
            <p:nvPr/>
          </p:nvSpPr>
          <p:spPr>
            <a:xfrm>
              <a:off x="0" y="714606"/>
              <a:ext cx="12192000" cy="66043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4500" b="1" dirty="0">
                  <a:solidFill>
                    <a:schemeClr val="lt1"/>
                  </a:solidFill>
                  <a:latin typeface="Gilroy ExtraBold" pitchFamily="2" charset="77"/>
                  <a:sym typeface="Arial"/>
                </a:rPr>
                <a:t>Marco de </a:t>
              </a:r>
              <a:r>
                <a:rPr lang="en-US" sz="4500" b="1" dirty="0" err="1">
                  <a:solidFill>
                    <a:schemeClr val="lt1"/>
                  </a:solidFill>
                  <a:latin typeface="Gilroy ExtraBold" pitchFamily="2" charset="77"/>
                  <a:sym typeface="Arial"/>
                </a:rPr>
                <a:t>historia</a:t>
              </a:r>
              <a:r>
                <a:rPr lang="en-US" sz="4500" b="1" dirty="0">
                  <a:solidFill>
                    <a:schemeClr val="lt1"/>
                  </a:solidFill>
                  <a:latin typeface="Gilroy ExtraBold" pitchFamily="2" charset="77"/>
                  <a:sym typeface="Arial"/>
                </a:rPr>
                <a:t> personal</a:t>
              </a:r>
              <a:endParaRPr b="1" dirty="0">
                <a:latin typeface="Gilroy ExtraBold" pitchFamily="2" charset="77"/>
              </a:endParaRPr>
            </a:p>
          </p:txBody>
        </p:sp>
        <p:sp>
          <p:nvSpPr>
            <p:cNvPr id="213" name="Google Shape;213;p33"/>
            <p:cNvSpPr/>
            <p:nvPr/>
          </p:nvSpPr>
          <p:spPr>
            <a:xfrm>
              <a:off x="104326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3"/>
            <p:cNvSpPr txBox="1"/>
            <p:nvPr/>
          </p:nvSpPr>
          <p:spPr>
            <a:xfrm>
              <a:off x="104326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Desafío</a:t>
              </a:r>
              <a:endParaRPr b="1" dirty="0">
                <a:solidFill>
                  <a:srgbClr val="FFFFFF"/>
                </a:solidFill>
                <a:latin typeface="Gilroy ExtraBold" pitchFamily="2" charset="77"/>
              </a:endParaRPr>
            </a:p>
          </p:txBody>
        </p:sp>
        <p:sp>
          <p:nvSpPr>
            <p:cNvPr id="215" name="Google Shape;215;p33"/>
            <p:cNvSpPr/>
            <p:nvPr/>
          </p:nvSpPr>
          <p:spPr>
            <a:xfrm>
              <a:off x="361613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3"/>
            <p:cNvSpPr txBox="1"/>
            <p:nvPr/>
          </p:nvSpPr>
          <p:spPr>
            <a:xfrm>
              <a:off x="361613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Elección</a:t>
              </a:r>
              <a:endParaRPr b="1" dirty="0">
                <a:solidFill>
                  <a:srgbClr val="FFFFFF"/>
                </a:solidFill>
                <a:latin typeface="Gilroy ExtraBold" pitchFamily="2" charset="77"/>
              </a:endParaRPr>
            </a:p>
          </p:txBody>
        </p:sp>
        <p:sp>
          <p:nvSpPr>
            <p:cNvPr id="217" name="Google Shape;217;p33"/>
            <p:cNvSpPr/>
            <p:nvPr/>
          </p:nvSpPr>
          <p:spPr>
            <a:xfrm>
              <a:off x="6189005" y="2704537"/>
              <a:ext cx="2281404" cy="2281404"/>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3"/>
            <p:cNvSpPr txBox="1"/>
            <p:nvPr/>
          </p:nvSpPr>
          <p:spPr>
            <a:xfrm>
              <a:off x="618900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chemeClr val="bg2"/>
                  </a:solidFill>
                  <a:latin typeface="Gilroy ExtraBold" pitchFamily="2" charset="77"/>
                  <a:sym typeface="Arial"/>
                </a:rPr>
                <a:t>Resultado</a:t>
              </a:r>
              <a:endParaRPr b="1" dirty="0">
                <a:solidFill>
                  <a:schemeClr val="bg2"/>
                </a:solidFill>
                <a:latin typeface="Gilroy ExtraBold" pitchFamily="2" charset="77"/>
              </a:endParaRPr>
            </a:p>
          </p:txBody>
        </p:sp>
        <p:sp>
          <p:nvSpPr>
            <p:cNvPr id="219" name="Google Shape;219;p33"/>
            <p:cNvSpPr/>
            <p:nvPr/>
          </p:nvSpPr>
          <p:spPr>
            <a:xfrm>
              <a:off x="8761875" y="2738392"/>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33"/>
            <p:cNvSpPr txBox="1"/>
            <p:nvPr/>
          </p:nvSpPr>
          <p:spPr>
            <a:xfrm>
              <a:off x="8761874" y="3668605"/>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rPr>
                <a:t>Pedir</a:t>
              </a:r>
              <a:endParaRPr b="1" dirty="0">
                <a:solidFill>
                  <a:srgbClr val="FFFFFF"/>
                </a:solidFill>
                <a:latin typeface="Gilroy ExtraBold" pitchFamily="2" charset="77"/>
              </a:endParaRPr>
            </a:p>
          </p:txBody>
        </p:sp>
      </p:grpSp>
      <p:pic>
        <p:nvPicPr>
          <p:cNvPr id="14" name="Picture 1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922028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2"/>
          <p:cNvSpPr txBox="1"/>
          <p:nvPr/>
        </p:nvSpPr>
        <p:spPr>
          <a:xfrm>
            <a:off x="0" y="1292829"/>
            <a:ext cx="12192000" cy="4327338"/>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4300" b="1" dirty="0">
                <a:solidFill>
                  <a:schemeClr val="dk1"/>
                </a:solidFill>
                <a:latin typeface="Gilroy ExtraBold" pitchFamily="2" charset="77"/>
                <a:sym typeface="Arial"/>
              </a:rPr>
              <a:t>¿</a:t>
            </a:r>
            <a:r>
              <a:rPr lang="en-US" sz="4300" b="1" dirty="0" err="1">
                <a:solidFill>
                  <a:schemeClr val="dk1"/>
                </a:solidFill>
                <a:latin typeface="Gilroy ExtraBold" pitchFamily="2" charset="77"/>
                <a:sym typeface="Arial"/>
              </a:rPr>
              <a:t>Cuáles</a:t>
            </a:r>
            <a:r>
              <a:rPr lang="en-US" sz="4300" b="1" dirty="0">
                <a:solidFill>
                  <a:schemeClr val="dk1"/>
                </a:solidFill>
                <a:latin typeface="Gilroy ExtraBold" pitchFamily="2" charset="77"/>
                <a:sym typeface="Arial"/>
              </a:rPr>
              <a:t> </a:t>
            </a:r>
            <a:r>
              <a:rPr lang="en-US" sz="4300" b="1" dirty="0" err="1">
                <a:solidFill>
                  <a:schemeClr val="dk1"/>
                </a:solidFill>
                <a:latin typeface="Gilroy ExtraBold" pitchFamily="2" charset="77"/>
                <a:sym typeface="Arial"/>
              </a:rPr>
              <a:t>fueron</a:t>
            </a:r>
            <a:r>
              <a:rPr lang="en-US" sz="4300" b="1" dirty="0">
                <a:solidFill>
                  <a:schemeClr val="dk1"/>
                </a:solidFill>
                <a:latin typeface="Gilroy ExtraBold" pitchFamily="2" charset="77"/>
                <a:sym typeface="Arial"/>
              </a:rPr>
              <a:t> </a:t>
            </a:r>
            <a:r>
              <a:rPr lang="en-US" sz="4300" b="1" dirty="0" err="1">
                <a:solidFill>
                  <a:schemeClr val="dk1"/>
                </a:solidFill>
                <a:latin typeface="Gilroy ExtraBold" pitchFamily="2" charset="77"/>
                <a:sym typeface="Arial"/>
              </a:rPr>
              <a:t>los</a:t>
            </a:r>
            <a:r>
              <a:rPr lang="en-US" sz="4300" b="1" dirty="0">
                <a:solidFill>
                  <a:schemeClr val="dk1"/>
                </a:solidFill>
                <a:latin typeface="Gilroy ExtraBold" pitchFamily="2" charset="77"/>
                <a:sym typeface="Arial"/>
              </a:rPr>
              <a:t> </a:t>
            </a:r>
            <a:r>
              <a:rPr lang="en-US" sz="4300" b="1" dirty="0" err="1">
                <a:solidFill>
                  <a:schemeClr val="dk1"/>
                </a:solidFill>
                <a:latin typeface="Gilroy ExtraBold" pitchFamily="2" charset="77"/>
                <a:sym typeface="Arial"/>
              </a:rPr>
              <a:t>resultados</a:t>
            </a:r>
            <a:r>
              <a:rPr lang="en-US" sz="4300" b="1" dirty="0">
                <a:solidFill>
                  <a:schemeClr val="dk1"/>
                </a:solidFill>
                <a:latin typeface="Gilroy ExtraBold" pitchFamily="2" charset="77"/>
                <a:sym typeface="Arial"/>
              </a:rPr>
              <a:t> de </a:t>
            </a:r>
            <a:r>
              <a:rPr lang="en-US" sz="4300" b="1" dirty="0" err="1">
                <a:solidFill>
                  <a:schemeClr val="dk1"/>
                </a:solidFill>
                <a:latin typeface="Gilroy ExtraBold" pitchFamily="2" charset="77"/>
                <a:sym typeface="Arial"/>
              </a:rPr>
              <a:t>su</a:t>
            </a:r>
            <a:r>
              <a:rPr lang="en-US" sz="4300" b="1" dirty="0">
                <a:solidFill>
                  <a:schemeClr val="dk1"/>
                </a:solidFill>
                <a:latin typeface="Gilroy ExtraBold" pitchFamily="2" charset="77"/>
                <a:sym typeface="Arial"/>
              </a:rPr>
              <a:t> decision?</a:t>
            </a:r>
            <a:endParaRPr b="1" dirty="0">
              <a:latin typeface="Gilroy ExtraBold" pitchFamily="2" charset="77"/>
            </a:endParaRPr>
          </a:p>
          <a:p>
            <a:pPr marL="0" marR="0" lvl="0" indent="0" algn="ctr" rtl="0">
              <a:lnSpc>
                <a:spcPct val="80000"/>
              </a:lnSpc>
              <a:spcBef>
                <a:spcPts val="0"/>
              </a:spcBef>
              <a:spcAft>
                <a:spcPts val="0"/>
              </a:spcAft>
              <a:buNone/>
            </a:pPr>
            <a:r>
              <a:rPr lang="en-US" sz="4300" b="1" dirty="0">
                <a:solidFill>
                  <a:schemeClr val="dk1"/>
                </a:solidFill>
                <a:latin typeface="Gilroy ExtraBold" pitchFamily="2" charset="77"/>
                <a:sym typeface="Arial"/>
              </a:rPr>
              <a:t> </a:t>
            </a:r>
            <a:endParaRPr b="1" dirty="0">
              <a:latin typeface="Gilroy ExtraBold" pitchFamily="2" charset="77"/>
            </a:endParaRPr>
          </a:p>
          <a:p>
            <a:pPr marL="0" marR="0" lvl="0" indent="0" algn="ctr" rtl="0">
              <a:lnSpc>
                <a:spcPct val="80000"/>
              </a:lnSpc>
              <a:spcBef>
                <a:spcPts val="0"/>
              </a:spcBef>
              <a:spcAft>
                <a:spcPts val="0"/>
              </a:spcAft>
              <a:buNone/>
            </a:pPr>
            <a:r>
              <a:rPr lang="en-US" sz="4300" b="1" dirty="0">
                <a:solidFill>
                  <a:schemeClr val="dk2"/>
                </a:solidFill>
                <a:latin typeface="Gilroy ExtraBold" pitchFamily="2" charset="77"/>
                <a:sym typeface="Arial"/>
              </a:rPr>
              <a:t>El </a:t>
            </a:r>
            <a:r>
              <a:rPr lang="en-US" sz="4300" b="1" dirty="0" err="1">
                <a:solidFill>
                  <a:schemeClr val="dk2"/>
                </a:solidFill>
                <a:latin typeface="Gilroy ExtraBold" pitchFamily="2" charset="77"/>
                <a:sym typeface="Arial"/>
              </a:rPr>
              <a:t>resultado</a:t>
            </a:r>
            <a:r>
              <a:rPr lang="en-US" sz="4300" b="1" dirty="0">
                <a:solidFill>
                  <a:schemeClr val="dk2"/>
                </a:solidFill>
                <a:latin typeface="Gilroy ExtraBold" pitchFamily="2" charset="77"/>
                <a:sym typeface="Arial"/>
              </a:rPr>
              <a:t> </a:t>
            </a:r>
            <a:r>
              <a:rPr lang="en-US" sz="4300" b="1" dirty="0" err="1">
                <a:solidFill>
                  <a:schemeClr val="tx1"/>
                </a:solidFill>
                <a:latin typeface="Gilroy ExtraBold" pitchFamily="2" charset="77"/>
                <a:sym typeface="Arial"/>
              </a:rPr>
              <a:t>demuestra</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cómo</a:t>
            </a:r>
            <a:r>
              <a:rPr lang="en-US" sz="4300" b="1" dirty="0">
                <a:solidFill>
                  <a:schemeClr val="tx1"/>
                </a:solidFill>
                <a:latin typeface="Gilroy ExtraBold" pitchFamily="2" charset="77"/>
                <a:sym typeface="Arial"/>
              </a:rPr>
              <a:t> el </a:t>
            </a:r>
            <a:r>
              <a:rPr lang="en-US" sz="4300" b="1" dirty="0" err="1">
                <a:solidFill>
                  <a:schemeClr val="tx1"/>
                </a:solidFill>
                <a:latin typeface="Gilroy ExtraBold" pitchFamily="2" charset="77"/>
                <a:sym typeface="Arial"/>
              </a:rPr>
              <a:t>tomar</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acción</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puede</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llevarnos</a:t>
            </a:r>
            <a:r>
              <a:rPr lang="en-US" sz="4300" b="1" dirty="0">
                <a:solidFill>
                  <a:schemeClr val="tx1"/>
                </a:solidFill>
                <a:latin typeface="Gilroy ExtraBold" pitchFamily="2" charset="77"/>
                <a:sym typeface="Arial"/>
              </a:rPr>
              <a:t> a </a:t>
            </a:r>
            <a:r>
              <a:rPr lang="en-US" sz="4300" b="1" dirty="0" err="1">
                <a:solidFill>
                  <a:schemeClr val="tx1"/>
                </a:solidFill>
                <a:latin typeface="Gilroy ExtraBold" pitchFamily="2" charset="77"/>
                <a:sym typeface="Arial"/>
              </a:rPr>
              <a:t>algo</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bueno</a:t>
            </a:r>
            <a:r>
              <a:rPr lang="en-US" sz="4300" b="1" dirty="0">
                <a:solidFill>
                  <a:schemeClr val="tx1"/>
                </a:solidFill>
                <a:latin typeface="Gilroy ExtraBold" pitchFamily="2" charset="77"/>
                <a:sym typeface="Arial"/>
              </a:rPr>
              <a:t>. Si </a:t>
            </a:r>
            <a:r>
              <a:rPr lang="en-US" sz="4300" b="1" dirty="0" err="1">
                <a:solidFill>
                  <a:schemeClr val="tx1"/>
                </a:solidFill>
                <a:latin typeface="Gilroy ExtraBold" pitchFamily="2" charset="77"/>
                <a:sym typeface="Arial"/>
              </a:rPr>
              <a:t>usted</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está</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contando</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su</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historia</a:t>
            </a:r>
            <a:r>
              <a:rPr lang="en-US" sz="4300" b="1" dirty="0">
                <a:solidFill>
                  <a:schemeClr val="tx1"/>
                </a:solidFill>
                <a:latin typeface="Gilroy ExtraBold" pitchFamily="2" charset="77"/>
                <a:sym typeface="Arial"/>
              </a:rPr>
              <a:t> para </a:t>
            </a:r>
            <a:r>
              <a:rPr lang="en-US" sz="4300" b="1" dirty="0" err="1">
                <a:solidFill>
                  <a:schemeClr val="tx1"/>
                </a:solidFill>
                <a:latin typeface="Gilroy ExtraBold" pitchFamily="2" charset="77"/>
                <a:sym typeface="Arial"/>
              </a:rPr>
              <a:t>motivar</a:t>
            </a:r>
            <a:r>
              <a:rPr lang="en-US" sz="4300" b="1" dirty="0">
                <a:solidFill>
                  <a:schemeClr val="tx1"/>
                </a:solidFill>
                <a:latin typeface="Gilroy ExtraBold" pitchFamily="2" charset="77"/>
                <a:sym typeface="Arial"/>
              </a:rPr>
              <a:t> a </a:t>
            </a:r>
            <a:r>
              <a:rPr lang="en-US" sz="4300" b="1" dirty="0" err="1">
                <a:solidFill>
                  <a:schemeClr val="tx1"/>
                </a:solidFill>
                <a:latin typeface="Gilroy ExtraBold" pitchFamily="2" charset="77"/>
                <a:sym typeface="Arial"/>
              </a:rPr>
              <a:t>alguien</a:t>
            </a:r>
            <a:r>
              <a:rPr lang="en-US" sz="4300" b="1" dirty="0">
                <a:solidFill>
                  <a:schemeClr val="tx1"/>
                </a:solidFill>
                <a:latin typeface="Gilroy ExtraBold" pitchFamily="2" charset="77"/>
                <a:sym typeface="Arial"/>
              </a:rPr>
              <a:t> a </a:t>
            </a:r>
            <a:r>
              <a:rPr lang="en-US" sz="4300" b="1" dirty="0" err="1">
                <a:solidFill>
                  <a:schemeClr val="tx1"/>
                </a:solidFill>
                <a:latin typeface="Gilroy ExtraBold" pitchFamily="2" charset="77"/>
                <a:sym typeface="Arial"/>
              </a:rPr>
              <a:t>tomar</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acción</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ellos</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necesitan</a:t>
            </a:r>
            <a:r>
              <a:rPr lang="en-US" sz="4300" b="1" dirty="0">
                <a:solidFill>
                  <a:schemeClr val="tx1"/>
                </a:solidFill>
                <a:latin typeface="Gilroy ExtraBold" pitchFamily="2" charset="77"/>
                <a:sym typeface="Arial"/>
              </a:rPr>
              <a:t> saber que </a:t>
            </a:r>
            <a:r>
              <a:rPr lang="en-US" sz="4300" b="1" dirty="0" err="1">
                <a:solidFill>
                  <a:schemeClr val="tx1"/>
                </a:solidFill>
                <a:latin typeface="Gilroy ExtraBold" pitchFamily="2" charset="77"/>
                <a:sym typeface="Arial"/>
              </a:rPr>
              <a:t>tomar</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acción</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puede</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tener</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resultados</a:t>
            </a:r>
            <a:r>
              <a:rPr lang="en-US" sz="4300" b="1" dirty="0">
                <a:solidFill>
                  <a:schemeClr val="tx1"/>
                </a:solidFill>
                <a:latin typeface="Gilroy ExtraBold" pitchFamily="2" charset="77"/>
                <a:sym typeface="Arial"/>
              </a:rPr>
              <a:t> </a:t>
            </a:r>
            <a:r>
              <a:rPr lang="en-US" sz="4300" b="1" dirty="0" err="1">
                <a:solidFill>
                  <a:schemeClr val="tx1"/>
                </a:solidFill>
                <a:latin typeface="Gilroy ExtraBold" pitchFamily="2" charset="77"/>
                <a:sym typeface="Arial"/>
              </a:rPr>
              <a:t>positivos</a:t>
            </a:r>
            <a:r>
              <a:rPr lang="en-US" sz="4300" b="1" dirty="0">
                <a:solidFill>
                  <a:schemeClr val="tx1"/>
                </a:solidFill>
                <a:latin typeface="Gilroy ExtraBold" pitchFamily="2" charset="77"/>
                <a:sym typeface="Arial"/>
              </a:rPr>
              <a:t>.</a:t>
            </a:r>
            <a:endParaRPr b="1" dirty="0">
              <a:latin typeface="Gilroy ExtraBold" pitchFamily="2" charset="77"/>
            </a:endParaRP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21336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7D0E34-0B22-D147-9918-029E1F780C8C}"/>
              </a:ext>
            </a:extLst>
          </p:cNvPr>
          <p:cNvSpPr txBox="1"/>
          <p:nvPr/>
        </p:nvSpPr>
        <p:spPr>
          <a:xfrm>
            <a:off x="1" y="1941041"/>
            <a:ext cx="12191999" cy="2862322"/>
          </a:xfrm>
          <a:prstGeom prst="rect">
            <a:avLst/>
          </a:prstGeom>
          <a:noFill/>
        </p:spPr>
        <p:txBody>
          <a:bodyPr wrap="square" rtlCol="0">
            <a:spAutoFit/>
          </a:bodyPr>
          <a:lstStyle/>
          <a:p>
            <a:pPr algn="ctr"/>
            <a:r>
              <a:rPr lang="en-US" sz="8000" b="1" dirty="0" err="1">
                <a:solidFill>
                  <a:schemeClr val="bg1"/>
                </a:solidFill>
                <a:latin typeface="Gilroy ExtraBold" pitchFamily="2" charset="77"/>
              </a:rPr>
              <a:t>Hoja</a:t>
            </a:r>
            <a:r>
              <a:rPr lang="en-US" sz="8000" b="1" dirty="0">
                <a:solidFill>
                  <a:schemeClr val="bg1"/>
                </a:solidFill>
                <a:latin typeface="Gilroy ExtraBold" pitchFamily="2" charset="77"/>
              </a:rPr>
              <a:t> de </a:t>
            </a:r>
            <a:r>
              <a:rPr lang="en-US" sz="8000" b="1" dirty="0" err="1">
                <a:solidFill>
                  <a:schemeClr val="bg1"/>
                </a:solidFill>
                <a:latin typeface="Gilroy ExtraBold" pitchFamily="2" charset="77"/>
              </a:rPr>
              <a:t>trabajo</a:t>
            </a:r>
            <a:r>
              <a:rPr lang="en-US" sz="8000" b="1" dirty="0">
                <a:solidFill>
                  <a:schemeClr val="bg1"/>
                </a:solidFill>
                <a:latin typeface="Gilroy ExtraBold" pitchFamily="2" charset="77"/>
              </a:rPr>
              <a:t>:</a:t>
            </a:r>
          </a:p>
          <a:p>
            <a:pPr algn="ctr"/>
            <a:r>
              <a:rPr lang="en-US" sz="8000" b="1" dirty="0">
                <a:solidFill>
                  <a:schemeClr val="bg1"/>
                </a:solidFill>
                <a:latin typeface="Gilroy ExtraBold" pitchFamily="2" charset="77"/>
              </a:rPr>
              <a:t>http://</a:t>
            </a:r>
            <a:r>
              <a:rPr lang="en-US" sz="8000" b="1" dirty="0" err="1">
                <a:solidFill>
                  <a:schemeClr val="bg1"/>
                </a:solidFill>
                <a:latin typeface="Gilroy ExtraBold" pitchFamily="2" charset="77"/>
              </a:rPr>
              <a:t>bit.ly</a:t>
            </a:r>
            <a:r>
              <a:rPr lang="en-US" sz="8000" b="1" dirty="0">
                <a:solidFill>
                  <a:schemeClr val="bg1"/>
                </a:solidFill>
                <a:latin typeface="Gilroy ExtraBold" pitchFamily="2" charset="77"/>
              </a:rPr>
              <a:t>/</a:t>
            </a:r>
            <a:r>
              <a:rPr lang="en-US" sz="8000" b="1" dirty="0" err="1">
                <a:solidFill>
                  <a:schemeClr val="bg1"/>
                </a:solidFill>
                <a:latin typeface="Gilroy ExtraBold" pitchFamily="2" charset="77"/>
              </a:rPr>
              <a:t>COBpsSP</a:t>
            </a:r>
            <a:r>
              <a:rPr lang="en-US" sz="8000" b="1" dirty="0">
                <a:solidFill>
                  <a:schemeClr val="bg1"/>
                </a:solidFill>
                <a:latin typeface="Gilroy ExtraBold" pitchFamily="2" charset="77"/>
              </a:rPr>
              <a:t> </a:t>
            </a:r>
          </a:p>
          <a:p>
            <a:pPr algn="ctr"/>
            <a:endParaRPr lang="en-US" sz="2000" b="1" dirty="0">
              <a:solidFill>
                <a:schemeClr val="bg1"/>
              </a:solidFill>
              <a:latin typeface="Gilroy ExtraBold" pitchFamily="2" charset="77"/>
            </a:endParaRPr>
          </a:p>
        </p:txBody>
      </p:sp>
      <p:pic>
        <p:nvPicPr>
          <p:cNvPr id="3" name="Picture 2">
            <a:extLst>
              <a:ext uri="{FF2B5EF4-FFF2-40B4-BE49-F238E27FC236}">
                <a16:creationId xmlns:a16="http://schemas.microsoft.com/office/drawing/2014/main" id="{A468F184-317A-404C-9D82-0BBBA11CEFB4}"/>
              </a:ext>
            </a:extLst>
          </p:cNvPr>
          <p:cNvPicPr>
            <a:picLocks noChangeAspect="1"/>
          </p:cNvPicPr>
          <p:nvPr/>
        </p:nvPicPr>
        <p:blipFill>
          <a:blip r:embed="rId2">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613955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p:nvPr/>
        </p:nvSpPr>
        <p:spPr>
          <a:xfrm>
            <a:off x="369360" y="389761"/>
            <a:ext cx="3117274" cy="175432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Gilroy ExtraBold" pitchFamily="2" charset="77"/>
                <a:sym typeface="Arial"/>
              </a:rPr>
              <a:t>Muestra</a:t>
            </a:r>
            <a:r>
              <a:rPr lang="en-US" sz="4500" b="1" dirty="0">
                <a:solidFill>
                  <a:schemeClr val="dk2"/>
                </a:solidFill>
                <a:latin typeface="Gilroy ExtraBold" pitchFamily="2" charset="77"/>
                <a:sym typeface="Arial"/>
              </a:rPr>
              <a:t> de </a:t>
            </a:r>
            <a:r>
              <a:rPr lang="en-US" sz="4500" b="1" dirty="0" err="1">
                <a:solidFill>
                  <a:schemeClr val="dk2"/>
                </a:solidFill>
                <a:latin typeface="Gilroy ExtraBold" pitchFamily="2" charset="77"/>
                <a:sym typeface="Arial"/>
              </a:rPr>
              <a:t>historia</a:t>
            </a:r>
            <a:r>
              <a:rPr lang="en-US" sz="4500" b="1" dirty="0">
                <a:solidFill>
                  <a:schemeClr val="dk2"/>
                </a:solidFill>
                <a:latin typeface="Gilroy ExtraBold" pitchFamily="2" charset="77"/>
                <a:sym typeface="Arial"/>
              </a:rPr>
              <a:t> personal</a:t>
            </a:r>
          </a:p>
          <a:p>
            <a:pPr marL="0" marR="0" lvl="0" indent="0" algn="l" rtl="0">
              <a:lnSpc>
                <a:spcPct val="80000"/>
              </a:lnSpc>
              <a:spcBef>
                <a:spcPts val="0"/>
              </a:spcBef>
              <a:spcAft>
                <a:spcPts val="0"/>
              </a:spcAft>
              <a:buNone/>
            </a:pPr>
            <a:endParaRPr lang="en-US" sz="4500" b="1" dirty="0">
              <a:solidFill>
                <a:schemeClr val="dk2"/>
              </a:solidFill>
              <a:latin typeface="Gilroy ExtraBold" pitchFamily="2" charset="77"/>
            </a:endParaRPr>
          </a:p>
          <a:p>
            <a:pPr marL="0" marR="0" lvl="0" indent="0" algn="l" rtl="0">
              <a:lnSpc>
                <a:spcPct val="80000"/>
              </a:lnSpc>
              <a:spcBef>
                <a:spcPts val="0"/>
              </a:spcBef>
              <a:spcAft>
                <a:spcPts val="0"/>
              </a:spcAft>
              <a:buNone/>
            </a:pPr>
            <a:r>
              <a:rPr lang="en-US" sz="4500" b="1" dirty="0" err="1">
                <a:solidFill>
                  <a:schemeClr val="accent2"/>
                </a:solidFill>
                <a:latin typeface="Gilroy ExtraBold" pitchFamily="2" charset="77"/>
                <a:sym typeface="Arial"/>
              </a:rPr>
              <a:t>Resultado</a:t>
            </a:r>
            <a:endParaRPr lang="en-US" sz="4500" b="1" dirty="0">
              <a:solidFill>
                <a:schemeClr val="accent2"/>
              </a:solidFill>
              <a:latin typeface="Gilroy ExtraBold" pitchFamily="2" charset="77"/>
              <a:sym typeface="Arial"/>
            </a:endParaRPr>
          </a:p>
          <a:p>
            <a:pPr marL="0" marR="0" lvl="0" indent="0" algn="l" rtl="0">
              <a:lnSpc>
                <a:spcPct val="80000"/>
              </a:lnSpc>
              <a:spcBef>
                <a:spcPts val="0"/>
              </a:spcBef>
              <a:spcAft>
                <a:spcPts val="0"/>
              </a:spcAft>
              <a:buNone/>
            </a:pPr>
            <a:endParaRPr lang="en-US" sz="4500" b="1" dirty="0">
              <a:solidFill>
                <a:schemeClr val="dk2"/>
              </a:solidFill>
            </a:endParaRPr>
          </a:p>
          <a:p>
            <a:pPr marL="0" marR="0" lvl="0" indent="0" algn="l" rtl="0">
              <a:lnSpc>
                <a:spcPct val="80000"/>
              </a:lnSpc>
              <a:spcBef>
                <a:spcPts val="0"/>
              </a:spcBef>
              <a:spcAft>
                <a:spcPts val="0"/>
              </a:spcAft>
              <a:buNone/>
            </a:pPr>
            <a:endParaRPr dirty="0"/>
          </a:p>
        </p:txBody>
      </p:sp>
      <p:sp>
        <p:nvSpPr>
          <p:cNvPr id="227" name="Google Shape;227;p34"/>
          <p:cNvSpPr/>
          <p:nvPr/>
        </p:nvSpPr>
        <p:spPr>
          <a:xfrm>
            <a:off x="5351930" y="876300"/>
            <a:ext cx="5583763" cy="555998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7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3AB6108-1BDE-A346-BE4C-41974100AD50}"/>
              </a:ext>
            </a:extLst>
          </p:cNvPr>
          <p:cNvSpPr txBox="1"/>
          <p:nvPr/>
        </p:nvSpPr>
        <p:spPr>
          <a:xfrm>
            <a:off x="3486634" y="389761"/>
            <a:ext cx="7876309" cy="6370975"/>
          </a:xfrm>
          <a:prstGeom prst="rect">
            <a:avLst/>
          </a:prstGeom>
          <a:noFill/>
        </p:spPr>
        <p:txBody>
          <a:bodyPr wrap="square" rtlCol="0">
            <a:spAutoFit/>
          </a:bodyPr>
          <a:lstStyle/>
          <a:p>
            <a:r>
              <a:rPr lang="es-CO" sz="1700" dirty="0">
                <a:latin typeface="Source Sans Pro" panose="020B0503030403020204" pitchFamily="34" charset="77"/>
              </a:rPr>
              <a:t>Al haber crecido en el centro de California, he visto de primera mano la importancia del agua en nuestra comunidad. Mientras hablamos ahora, los bomberos arriesgan sus vidas para contener los incendios mortales que están asolando las Sierras Nevadas y las comunidades aledañas, y estoy realmente aterrorizado ante la idea de que mi familia - mis padres, hermanos, sobrinas y sobrinos, tengan que evacuar porque el aire que respiran es tóxico. El acceso a la cantidad de agua que necesitamos nos ayuda a contener estos incendios, y ayuda a que nuestra economía local prospere con la agricultura, los trabajos para los agricultores y el agua potable de la mesa baja".</a:t>
            </a:r>
          </a:p>
          <a:p>
            <a:endParaRPr lang="en-US" sz="1700" dirty="0">
              <a:latin typeface="Source Sans Pro" panose="020B0503030403020204" pitchFamily="34" charset="77"/>
            </a:endParaRPr>
          </a:p>
          <a:p>
            <a:r>
              <a:rPr lang="es-CO" sz="1700" dirty="0">
                <a:latin typeface="Source Sans Pro" panose="020B0503030403020204" pitchFamily="34" charset="77"/>
              </a:rPr>
              <a:t>En 2016, voté por los funcionarios públicos que representarían mis creencias sobre el acceso al agua ante el gobierno. Quiero que se garantice el acceso futuro de nuestra comunidad al agua. Si continuamos en nuestro camino actual, sabemos que el futuro de nuestra comunidad es inestable".</a:t>
            </a:r>
          </a:p>
          <a:p>
            <a:endParaRPr lang="en-US" sz="1700" dirty="0">
              <a:latin typeface="Source Sans Pro" panose="020B0503030403020204" pitchFamily="34" charset="77"/>
            </a:endParaRPr>
          </a:p>
          <a:p>
            <a:r>
              <a:rPr lang="es-CO" sz="1700" dirty="0">
                <a:highlight>
                  <a:srgbClr val="FFFF00"/>
                </a:highlight>
                <a:latin typeface="Source Sans Pro" panose="020B0503030403020204" pitchFamily="34" charset="77"/>
              </a:rPr>
              <a:t>Desafortunadamente, nuestras peticiones de soluciones creativas sobre el futuro del agua en Fresno no han sido escuchadas en Washington, por lo que estoy organizando con OFA y con voluntarios en nuestra comunidad para pensar en cómo podemos abordar este problema crítico.</a:t>
            </a:r>
          </a:p>
          <a:p>
            <a:endParaRPr lang="en-US" sz="1700" dirty="0">
              <a:latin typeface="Source Sans Pro" panose="020B0503030403020204" pitchFamily="34" charset="77"/>
            </a:endParaRPr>
          </a:p>
          <a:p>
            <a:r>
              <a:rPr lang="es-CO" sz="1700" dirty="0">
                <a:latin typeface="Source Sans Pro" panose="020B0503030403020204" pitchFamily="34" charset="77"/>
              </a:rPr>
              <a:t>¿Te unirías a mí para una reunión en la casa con otros voluntarios para intercambiar ideas sobre cómo podemos asegurarnos de que nuestro miembro del Congreso proteja a las familias del miedo a no tener seguridad hídrica en el futuro?</a:t>
            </a:r>
            <a:endParaRPr lang="en-US" sz="1700" dirty="0">
              <a:latin typeface="Source Sans Pro" panose="020B0503030403020204" pitchFamily="34" charset="77"/>
            </a:endParaRPr>
          </a:p>
          <a:p>
            <a:endParaRPr lang="en-US" sz="1700" dirty="0">
              <a:latin typeface="Source Sans Pro" panose="020B0503030403020204" pitchFamily="34" charset="77"/>
            </a:endParaRPr>
          </a:p>
        </p:txBody>
      </p:sp>
      <p:pic>
        <p:nvPicPr>
          <p:cNvPr id="5" name="Picture 4">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10898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3"/>
          <p:cNvGrpSpPr/>
          <p:nvPr/>
        </p:nvGrpSpPr>
        <p:grpSpPr>
          <a:xfrm>
            <a:off x="0" y="-13855"/>
            <a:ext cx="12192000" cy="6858000"/>
            <a:chOff x="0" y="-13855"/>
            <a:chExt cx="12192000" cy="6858000"/>
          </a:xfrm>
        </p:grpSpPr>
        <p:pic>
          <p:nvPicPr>
            <p:cNvPr id="210" name="Google Shape;210;p33"/>
            <p:cNvPicPr preferRelativeResize="0"/>
            <p:nvPr/>
          </p:nvPicPr>
          <p:blipFill rotWithShape="1">
            <a:blip r:embed="rId3">
              <a:alphaModFix amt="20000"/>
            </a:blip>
            <a:srcRect/>
            <a:stretch/>
          </p:blipFill>
          <p:spPr>
            <a:xfrm>
              <a:off x="11362943" y="6417000"/>
              <a:ext cx="653211" cy="253431"/>
            </a:xfrm>
            <a:prstGeom prst="rect">
              <a:avLst/>
            </a:prstGeom>
            <a:noFill/>
            <a:ln>
              <a:noFill/>
            </a:ln>
          </p:spPr>
        </p:pic>
        <p:sp>
          <p:nvSpPr>
            <p:cNvPr id="211" name="Google Shape;211;p33"/>
            <p:cNvSpPr/>
            <p:nvPr/>
          </p:nvSpPr>
          <p:spPr>
            <a:xfrm>
              <a:off x="0" y="-13855"/>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33"/>
            <p:cNvSpPr txBox="1"/>
            <p:nvPr/>
          </p:nvSpPr>
          <p:spPr>
            <a:xfrm>
              <a:off x="0" y="714606"/>
              <a:ext cx="12192000" cy="66043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4500" b="1" dirty="0">
                  <a:solidFill>
                    <a:schemeClr val="lt1"/>
                  </a:solidFill>
                  <a:latin typeface="Gilroy ExtraBold" pitchFamily="2" charset="77"/>
                  <a:sym typeface="Arial"/>
                </a:rPr>
                <a:t>Marco de </a:t>
              </a:r>
              <a:r>
                <a:rPr lang="en-US" sz="4500" b="1" dirty="0" err="1">
                  <a:solidFill>
                    <a:schemeClr val="lt1"/>
                  </a:solidFill>
                  <a:latin typeface="Gilroy ExtraBold" pitchFamily="2" charset="77"/>
                  <a:sym typeface="Arial"/>
                </a:rPr>
                <a:t>historia</a:t>
              </a:r>
              <a:r>
                <a:rPr lang="en-US" sz="4500" b="1" dirty="0">
                  <a:solidFill>
                    <a:schemeClr val="lt1"/>
                  </a:solidFill>
                  <a:latin typeface="Gilroy ExtraBold" pitchFamily="2" charset="77"/>
                  <a:sym typeface="Arial"/>
                </a:rPr>
                <a:t> personal</a:t>
              </a:r>
              <a:endParaRPr b="1" dirty="0">
                <a:latin typeface="Gilroy ExtraBold" pitchFamily="2" charset="77"/>
              </a:endParaRPr>
            </a:p>
          </p:txBody>
        </p:sp>
        <p:sp>
          <p:nvSpPr>
            <p:cNvPr id="213" name="Google Shape;213;p33"/>
            <p:cNvSpPr/>
            <p:nvPr/>
          </p:nvSpPr>
          <p:spPr>
            <a:xfrm>
              <a:off x="104326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3"/>
            <p:cNvSpPr txBox="1"/>
            <p:nvPr/>
          </p:nvSpPr>
          <p:spPr>
            <a:xfrm>
              <a:off x="104326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Desafío</a:t>
              </a:r>
              <a:endParaRPr b="1" dirty="0">
                <a:solidFill>
                  <a:srgbClr val="FFFFFF"/>
                </a:solidFill>
                <a:latin typeface="Gilroy ExtraBold" pitchFamily="2" charset="77"/>
              </a:endParaRPr>
            </a:p>
          </p:txBody>
        </p:sp>
        <p:sp>
          <p:nvSpPr>
            <p:cNvPr id="215" name="Google Shape;215;p33"/>
            <p:cNvSpPr/>
            <p:nvPr/>
          </p:nvSpPr>
          <p:spPr>
            <a:xfrm>
              <a:off x="361613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3"/>
            <p:cNvSpPr txBox="1"/>
            <p:nvPr/>
          </p:nvSpPr>
          <p:spPr>
            <a:xfrm>
              <a:off x="361613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Elección</a:t>
              </a:r>
              <a:endParaRPr b="1" dirty="0">
                <a:solidFill>
                  <a:srgbClr val="FFFFFF"/>
                </a:solidFill>
                <a:latin typeface="Gilroy ExtraBold" pitchFamily="2" charset="77"/>
              </a:endParaRPr>
            </a:p>
          </p:txBody>
        </p:sp>
        <p:sp>
          <p:nvSpPr>
            <p:cNvPr id="217" name="Google Shape;217;p33"/>
            <p:cNvSpPr/>
            <p:nvPr/>
          </p:nvSpPr>
          <p:spPr>
            <a:xfrm>
              <a:off x="6189005" y="2704537"/>
              <a:ext cx="2281404" cy="228140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3"/>
            <p:cNvSpPr txBox="1"/>
            <p:nvPr/>
          </p:nvSpPr>
          <p:spPr>
            <a:xfrm>
              <a:off x="6189004" y="3634750"/>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rgbClr val="FFFFFF"/>
                  </a:solidFill>
                  <a:latin typeface="Gilroy ExtraBold" pitchFamily="2" charset="77"/>
                  <a:sym typeface="Arial"/>
                </a:rPr>
                <a:t>Resultado</a:t>
              </a:r>
              <a:endParaRPr b="1" dirty="0">
                <a:solidFill>
                  <a:srgbClr val="FFFFFF"/>
                </a:solidFill>
                <a:latin typeface="Gilroy ExtraBold" pitchFamily="2" charset="77"/>
              </a:endParaRPr>
            </a:p>
          </p:txBody>
        </p:sp>
        <p:sp>
          <p:nvSpPr>
            <p:cNvPr id="219" name="Google Shape;219;p33"/>
            <p:cNvSpPr/>
            <p:nvPr/>
          </p:nvSpPr>
          <p:spPr>
            <a:xfrm>
              <a:off x="8761875" y="2738392"/>
              <a:ext cx="2281404" cy="2281404"/>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33"/>
            <p:cNvSpPr txBox="1"/>
            <p:nvPr/>
          </p:nvSpPr>
          <p:spPr>
            <a:xfrm>
              <a:off x="8761874" y="3668605"/>
              <a:ext cx="2281405" cy="4662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700" b="1" dirty="0" err="1">
                  <a:solidFill>
                    <a:schemeClr val="bg2"/>
                  </a:solidFill>
                  <a:latin typeface="Gilroy ExtraBold" pitchFamily="2" charset="77"/>
                  <a:sym typeface="Arial"/>
                </a:rPr>
                <a:t>Pedir</a:t>
              </a:r>
              <a:endParaRPr b="1" dirty="0">
                <a:solidFill>
                  <a:schemeClr val="bg2"/>
                </a:solidFill>
                <a:latin typeface="Gilroy ExtraBold" pitchFamily="2" charset="77"/>
              </a:endParaRPr>
            </a:p>
          </p:txBody>
        </p:sp>
      </p:grpSp>
      <p:pic>
        <p:nvPicPr>
          <p:cNvPr id="14" name="Picture 1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3078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p:nvPr/>
        </p:nvSpPr>
        <p:spPr>
          <a:xfrm>
            <a:off x="367811" y="1981403"/>
            <a:ext cx="11456377" cy="2209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6000" b="1" dirty="0" err="1">
                <a:solidFill>
                  <a:schemeClr val="dk2"/>
                </a:solidFill>
                <a:latin typeface="Gilroy ExtraBold" pitchFamily="2" charset="77"/>
                <a:sym typeface="Arial"/>
              </a:rPr>
              <a:t>Pedir</a:t>
            </a:r>
            <a:r>
              <a:rPr lang="en-US" sz="6000" b="1" dirty="0">
                <a:solidFill>
                  <a:schemeClr val="dk2"/>
                </a:solidFill>
                <a:latin typeface="Gilroy ExtraBold" pitchFamily="2" charset="77"/>
                <a:sym typeface="Arial"/>
              </a:rPr>
              <a:t> </a:t>
            </a:r>
            <a:r>
              <a:rPr lang="en-US" sz="6000" b="1" dirty="0" err="1">
                <a:solidFill>
                  <a:schemeClr val="tx1"/>
                </a:solidFill>
                <a:latin typeface="Gilroy ExtraBold" pitchFamily="2" charset="77"/>
                <a:sym typeface="Arial"/>
              </a:rPr>
              <a:t>es</a:t>
            </a:r>
            <a:r>
              <a:rPr lang="en-US" sz="6000" b="1" dirty="0">
                <a:solidFill>
                  <a:schemeClr val="tx1"/>
                </a:solidFill>
                <a:latin typeface="Gilroy ExtraBold" pitchFamily="2" charset="77"/>
                <a:sym typeface="Arial"/>
              </a:rPr>
              <a:t> </a:t>
            </a:r>
            <a:r>
              <a:rPr lang="en-US" sz="6000" b="1" dirty="0" err="1">
                <a:solidFill>
                  <a:schemeClr val="tx1"/>
                </a:solidFill>
                <a:latin typeface="Gilroy ExtraBold" pitchFamily="2" charset="77"/>
                <a:sym typeface="Arial"/>
              </a:rPr>
              <a:t>cuando</a:t>
            </a:r>
            <a:r>
              <a:rPr lang="en-US" sz="6000" b="1" dirty="0">
                <a:solidFill>
                  <a:schemeClr val="tx1"/>
                </a:solidFill>
                <a:latin typeface="Gilroy ExtraBold" pitchFamily="2" charset="77"/>
                <a:sym typeface="Arial"/>
              </a:rPr>
              <a:t> </a:t>
            </a:r>
            <a:r>
              <a:rPr lang="en-US" sz="6000" b="1" dirty="0" err="1">
                <a:solidFill>
                  <a:schemeClr val="tx1"/>
                </a:solidFill>
                <a:latin typeface="Gilroy ExtraBold" pitchFamily="2" charset="77"/>
                <a:sym typeface="Arial"/>
              </a:rPr>
              <a:t>usted</a:t>
            </a:r>
            <a:r>
              <a:rPr lang="en-US" sz="6000" b="1" dirty="0">
                <a:solidFill>
                  <a:schemeClr val="tx1"/>
                </a:solidFill>
                <a:latin typeface="Gilroy ExtraBold" pitchFamily="2" charset="77"/>
                <a:sym typeface="Arial"/>
              </a:rPr>
              <a:t> le da a </a:t>
            </a:r>
            <a:r>
              <a:rPr lang="en-US" sz="6000" b="1" dirty="0" err="1">
                <a:solidFill>
                  <a:schemeClr val="tx1"/>
                </a:solidFill>
                <a:latin typeface="Gilroy ExtraBold" pitchFamily="2" charset="77"/>
                <a:sym typeface="Arial"/>
              </a:rPr>
              <a:t>su</a:t>
            </a:r>
            <a:r>
              <a:rPr lang="en-US" sz="6000" b="1" dirty="0">
                <a:solidFill>
                  <a:schemeClr val="tx1"/>
                </a:solidFill>
                <a:latin typeface="Gilroy ExtraBold" pitchFamily="2" charset="77"/>
                <a:sym typeface="Arial"/>
              </a:rPr>
              <a:t> </a:t>
            </a:r>
            <a:r>
              <a:rPr lang="en-US" sz="6000" b="1" dirty="0" err="1">
                <a:solidFill>
                  <a:schemeClr val="tx1"/>
                </a:solidFill>
                <a:latin typeface="Gilroy ExtraBold" pitchFamily="2" charset="77"/>
                <a:sym typeface="Arial"/>
              </a:rPr>
              <a:t>audiencia</a:t>
            </a:r>
            <a:r>
              <a:rPr lang="en-US" sz="6000" b="1" dirty="0">
                <a:solidFill>
                  <a:schemeClr val="tx1"/>
                </a:solidFill>
                <a:latin typeface="Gilroy ExtraBold" pitchFamily="2" charset="77"/>
                <a:sym typeface="Arial"/>
              </a:rPr>
              <a:t> la </a:t>
            </a:r>
            <a:r>
              <a:rPr lang="en-US" sz="6000" b="1" dirty="0" err="1">
                <a:solidFill>
                  <a:schemeClr val="tx1"/>
                </a:solidFill>
                <a:latin typeface="Gilroy ExtraBold" pitchFamily="2" charset="77"/>
                <a:sym typeface="Arial"/>
              </a:rPr>
              <a:t>oportunidad</a:t>
            </a:r>
            <a:r>
              <a:rPr lang="en-US" sz="6000" b="1" dirty="0">
                <a:solidFill>
                  <a:schemeClr val="tx1"/>
                </a:solidFill>
                <a:latin typeface="Gilroy ExtraBold" pitchFamily="2" charset="77"/>
                <a:sym typeface="Arial"/>
              </a:rPr>
              <a:t> de </a:t>
            </a:r>
            <a:r>
              <a:rPr lang="en-US" sz="6000" b="1" dirty="0" err="1">
                <a:solidFill>
                  <a:schemeClr val="tx1"/>
                </a:solidFill>
                <a:latin typeface="Gilroy ExtraBold" pitchFamily="2" charset="77"/>
                <a:sym typeface="Arial"/>
              </a:rPr>
              <a:t>unirse</a:t>
            </a:r>
            <a:r>
              <a:rPr lang="en-US" sz="6000" b="1" dirty="0">
                <a:solidFill>
                  <a:schemeClr val="tx1"/>
                </a:solidFill>
                <a:latin typeface="Gilroy ExtraBold" pitchFamily="2" charset="77"/>
                <a:sym typeface="Arial"/>
              </a:rPr>
              <a:t> a </a:t>
            </a:r>
            <a:r>
              <a:rPr lang="en-US" sz="6000" b="1" dirty="0" err="1">
                <a:solidFill>
                  <a:schemeClr val="tx1"/>
                </a:solidFill>
                <a:latin typeface="Gilroy ExtraBold" pitchFamily="2" charset="77"/>
                <a:sym typeface="Arial"/>
              </a:rPr>
              <a:t>usted</a:t>
            </a:r>
            <a:r>
              <a:rPr lang="en-US" sz="6000" b="1" dirty="0">
                <a:solidFill>
                  <a:schemeClr val="tx1"/>
                </a:solidFill>
                <a:latin typeface="Gilroy ExtraBold" pitchFamily="2" charset="77"/>
                <a:sym typeface="Arial"/>
              </a:rPr>
              <a:t> y </a:t>
            </a:r>
            <a:r>
              <a:rPr lang="en-US" sz="6000" b="1" dirty="0" err="1">
                <a:solidFill>
                  <a:schemeClr val="tx1"/>
                </a:solidFill>
                <a:latin typeface="Gilroy ExtraBold" pitchFamily="2" charset="77"/>
                <a:sym typeface="Arial"/>
              </a:rPr>
              <a:t>hacerse</a:t>
            </a:r>
            <a:r>
              <a:rPr lang="en-US" sz="6000" b="1" dirty="0">
                <a:solidFill>
                  <a:schemeClr val="tx1"/>
                </a:solidFill>
                <a:latin typeface="Gilroy ExtraBold" pitchFamily="2" charset="77"/>
                <a:sym typeface="Arial"/>
              </a:rPr>
              <a:t> </a:t>
            </a:r>
            <a:r>
              <a:rPr lang="en-US" sz="6000" b="1" dirty="0" err="1">
                <a:solidFill>
                  <a:schemeClr val="tx1"/>
                </a:solidFill>
                <a:latin typeface="Gilroy ExtraBold" pitchFamily="2" charset="77"/>
                <a:sym typeface="Arial"/>
              </a:rPr>
              <a:t>parte</a:t>
            </a:r>
            <a:r>
              <a:rPr lang="en-US" sz="6000" b="1" dirty="0">
                <a:solidFill>
                  <a:schemeClr val="tx1"/>
                </a:solidFill>
                <a:latin typeface="Gilroy ExtraBold" pitchFamily="2" charset="77"/>
                <a:sym typeface="Arial"/>
              </a:rPr>
              <a:t> de la </a:t>
            </a:r>
            <a:r>
              <a:rPr lang="en-US" sz="6000" b="1" dirty="0" err="1">
                <a:solidFill>
                  <a:schemeClr val="tx1"/>
                </a:solidFill>
                <a:latin typeface="Gilroy ExtraBold" pitchFamily="2" charset="77"/>
                <a:sym typeface="Arial"/>
              </a:rPr>
              <a:t>historia</a:t>
            </a:r>
            <a:r>
              <a:rPr lang="en-US" sz="6000" b="1" dirty="0">
                <a:solidFill>
                  <a:schemeClr val="tx1"/>
                </a:solidFill>
                <a:latin typeface="Gilroy ExtraBold" pitchFamily="2" charset="77"/>
                <a:sym typeface="Arial"/>
              </a:rPr>
              <a:t>.</a:t>
            </a:r>
            <a:endParaRPr sz="2400" b="1" dirty="0">
              <a:solidFill>
                <a:schemeClr val="tx1"/>
              </a:solidFill>
              <a:latin typeface="Gilroy ExtraBold" pitchFamily="2" charset="77"/>
            </a:endParaRP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65812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p:nvPr/>
        </p:nvSpPr>
        <p:spPr>
          <a:xfrm>
            <a:off x="369360" y="389761"/>
            <a:ext cx="3117274" cy="175432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Gilroy ExtraBold" pitchFamily="2" charset="77"/>
                <a:sym typeface="Arial"/>
              </a:rPr>
              <a:t>Muestra</a:t>
            </a:r>
            <a:r>
              <a:rPr lang="en-US" sz="4500" b="1" dirty="0">
                <a:solidFill>
                  <a:schemeClr val="dk2"/>
                </a:solidFill>
                <a:latin typeface="Gilroy ExtraBold" pitchFamily="2" charset="77"/>
                <a:sym typeface="Arial"/>
              </a:rPr>
              <a:t> de </a:t>
            </a:r>
            <a:r>
              <a:rPr lang="en-US" sz="4500" b="1" dirty="0" err="1">
                <a:solidFill>
                  <a:schemeClr val="dk2"/>
                </a:solidFill>
                <a:latin typeface="Gilroy ExtraBold" pitchFamily="2" charset="77"/>
                <a:sym typeface="Arial"/>
              </a:rPr>
              <a:t>historia</a:t>
            </a:r>
            <a:r>
              <a:rPr lang="en-US" sz="4500" b="1" dirty="0">
                <a:solidFill>
                  <a:schemeClr val="dk2"/>
                </a:solidFill>
                <a:latin typeface="Gilroy ExtraBold" pitchFamily="2" charset="77"/>
                <a:sym typeface="Arial"/>
              </a:rPr>
              <a:t> personal</a:t>
            </a:r>
          </a:p>
          <a:p>
            <a:pPr marL="0" marR="0" lvl="0" indent="0" algn="l" rtl="0">
              <a:lnSpc>
                <a:spcPct val="80000"/>
              </a:lnSpc>
              <a:spcBef>
                <a:spcPts val="0"/>
              </a:spcBef>
              <a:spcAft>
                <a:spcPts val="0"/>
              </a:spcAft>
              <a:buNone/>
            </a:pPr>
            <a:endParaRPr lang="en-US" sz="4500" b="1" dirty="0">
              <a:solidFill>
                <a:schemeClr val="dk2"/>
              </a:solidFill>
              <a:latin typeface="Gilroy ExtraBold" pitchFamily="2" charset="77"/>
            </a:endParaRPr>
          </a:p>
          <a:p>
            <a:pPr marL="0" marR="0" lvl="0" indent="0" algn="l" rtl="0">
              <a:lnSpc>
                <a:spcPct val="80000"/>
              </a:lnSpc>
              <a:spcBef>
                <a:spcPts val="0"/>
              </a:spcBef>
              <a:spcAft>
                <a:spcPts val="0"/>
              </a:spcAft>
              <a:buNone/>
            </a:pPr>
            <a:r>
              <a:rPr lang="en-US" sz="4500" b="1" dirty="0" err="1">
                <a:solidFill>
                  <a:schemeClr val="accent2"/>
                </a:solidFill>
                <a:latin typeface="Gilroy ExtraBold" pitchFamily="2" charset="77"/>
                <a:sym typeface="Arial"/>
              </a:rPr>
              <a:t>Pedir</a:t>
            </a:r>
            <a:endParaRPr lang="en-US" sz="4500" b="1" dirty="0">
              <a:solidFill>
                <a:schemeClr val="accent2"/>
              </a:solidFill>
              <a:latin typeface="Gilroy ExtraBold" pitchFamily="2" charset="77"/>
              <a:sym typeface="Arial"/>
            </a:endParaRPr>
          </a:p>
          <a:p>
            <a:pPr marL="0" marR="0" lvl="0" indent="0" algn="l" rtl="0">
              <a:lnSpc>
                <a:spcPct val="80000"/>
              </a:lnSpc>
              <a:spcBef>
                <a:spcPts val="0"/>
              </a:spcBef>
              <a:spcAft>
                <a:spcPts val="0"/>
              </a:spcAft>
              <a:buNone/>
            </a:pPr>
            <a:endParaRPr lang="en-US" sz="4500" b="1" dirty="0">
              <a:solidFill>
                <a:schemeClr val="dk2"/>
              </a:solidFill>
            </a:endParaRPr>
          </a:p>
          <a:p>
            <a:pPr marL="0" marR="0" lvl="0" indent="0" algn="l" rtl="0">
              <a:lnSpc>
                <a:spcPct val="80000"/>
              </a:lnSpc>
              <a:spcBef>
                <a:spcPts val="0"/>
              </a:spcBef>
              <a:spcAft>
                <a:spcPts val="0"/>
              </a:spcAft>
              <a:buNone/>
            </a:pPr>
            <a:endParaRPr dirty="0"/>
          </a:p>
        </p:txBody>
      </p:sp>
      <p:sp>
        <p:nvSpPr>
          <p:cNvPr id="227" name="Google Shape;227;p34"/>
          <p:cNvSpPr/>
          <p:nvPr/>
        </p:nvSpPr>
        <p:spPr>
          <a:xfrm>
            <a:off x="5351930" y="876300"/>
            <a:ext cx="5583763" cy="555998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7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3AB6108-1BDE-A346-BE4C-41974100AD50}"/>
              </a:ext>
            </a:extLst>
          </p:cNvPr>
          <p:cNvSpPr txBox="1"/>
          <p:nvPr/>
        </p:nvSpPr>
        <p:spPr>
          <a:xfrm>
            <a:off x="3486634" y="389761"/>
            <a:ext cx="7876309" cy="6370975"/>
          </a:xfrm>
          <a:prstGeom prst="rect">
            <a:avLst/>
          </a:prstGeom>
          <a:noFill/>
        </p:spPr>
        <p:txBody>
          <a:bodyPr wrap="square" rtlCol="0">
            <a:spAutoFit/>
          </a:bodyPr>
          <a:lstStyle/>
          <a:p>
            <a:r>
              <a:rPr lang="es-CO" sz="1700" dirty="0">
                <a:latin typeface="Source Sans Pro" panose="020B0503030403020204" pitchFamily="34" charset="77"/>
              </a:rPr>
              <a:t>Al haber crecido en el centro de California, he visto de primera mano la importancia del agua en nuestra comunidad. Mientras hablamos ahora, los bomberos arriesgan sus vidas para contener los incendios mortales que están asolando las Sierras Nevadas y las comunidades aledañas, y estoy realmente aterrorizado ante la idea de que mi familia - mis padres, hermanos, sobrinas y sobrinos, tengan que evacuar porque el aire que respiran es tóxico. El acceso a la cantidad de agua que necesitamos nos ayuda a contener estos incendios, y ayuda a que nuestra economía local prospere con la agricultura, los trabajos para los agricultores y el agua potable de la mesa baja.</a:t>
            </a:r>
          </a:p>
          <a:p>
            <a:endParaRPr lang="en-US" sz="1700" dirty="0">
              <a:latin typeface="Source Sans Pro" panose="020B0503030403020204" pitchFamily="34" charset="77"/>
            </a:endParaRPr>
          </a:p>
          <a:p>
            <a:r>
              <a:rPr lang="es-CO" sz="1700" dirty="0">
                <a:latin typeface="Source Sans Pro" panose="020B0503030403020204" pitchFamily="34" charset="77"/>
              </a:rPr>
              <a:t>En 2016, voté por los funcionarios públicos que representarían mis creencias sobre el acceso al agua ante el gobierno. Quiero que se garantice el acceso futuro de nuestra comunidad al agua. Si continuamos en nuestro camino actual, sabemos que el futuro de nuestra comunidad es inestable.</a:t>
            </a:r>
          </a:p>
          <a:p>
            <a:endParaRPr lang="en-US" sz="1700" dirty="0">
              <a:latin typeface="Source Sans Pro" panose="020B0503030403020204" pitchFamily="34" charset="77"/>
            </a:endParaRPr>
          </a:p>
          <a:p>
            <a:r>
              <a:rPr lang="es-CO" sz="1700" dirty="0">
                <a:latin typeface="Source Sans Pro" panose="020B0503030403020204" pitchFamily="34" charset="77"/>
              </a:rPr>
              <a:t>Desafortunadamente, nuestras peticiones de soluciones creativas sobre el futuro del agua en Fresno no han sido escuchadas en Washington, por lo que estoy organizando con OFA y con voluntarios en nuestra comunidad para pensar en cómo podemos abordar este problema crítico.</a:t>
            </a:r>
          </a:p>
          <a:p>
            <a:endParaRPr lang="en-US" sz="1700" dirty="0">
              <a:latin typeface="Source Sans Pro" panose="020B0503030403020204" pitchFamily="34" charset="77"/>
            </a:endParaRPr>
          </a:p>
          <a:p>
            <a:r>
              <a:rPr lang="es-CO" sz="1700" dirty="0">
                <a:highlight>
                  <a:srgbClr val="FFFF00"/>
                </a:highlight>
                <a:latin typeface="Source Sans Pro" panose="020B0503030403020204" pitchFamily="34" charset="77"/>
              </a:rPr>
              <a:t>¿Te unirías a mí para una reunión en la casa con otros voluntarios para intercambiar ideas sobre cómo podemos asegurarnos de que nuestro miembro del Congreso proteja a las familias del miedo a no tener seguridad hídrica en el futuro?</a:t>
            </a:r>
            <a:endParaRPr lang="en-US" sz="1700" dirty="0">
              <a:highlight>
                <a:srgbClr val="FFFF00"/>
              </a:highlight>
              <a:latin typeface="Source Sans Pro" panose="020B0503030403020204" pitchFamily="34" charset="77"/>
            </a:endParaRPr>
          </a:p>
          <a:p>
            <a:endParaRPr lang="en-US" sz="1700" dirty="0">
              <a:latin typeface="Source Sans Pro" panose="020B0503030403020204" pitchFamily="34" charset="77"/>
            </a:endParaRPr>
          </a:p>
        </p:txBody>
      </p:sp>
      <p:pic>
        <p:nvPicPr>
          <p:cNvPr id="5" name="Picture 4">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927383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8"/>
          <p:cNvSpPr txBox="1"/>
          <p:nvPr/>
        </p:nvSpPr>
        <p:spPr>
          <a:xfrm>
            <a:off x="5664200" y="1016000"/>
            <a:ext cx="6045300" cy="483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380" name="Google Shape;380;p48"/>
          <p:cNvSpPr txBox="1"/>
          <p:nvPr/>
        </p:nvSpPr>
        <p:spPr>
          <a:xfrm>
            <a:off x="0" y="3031157"/>
            <a:ext cx="12192000" cy="566203"/>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6000" b="1" dirty="0" err="1">
                <a:solidFill>
                  <a:schemeClr val="dk2"/>
                </a:solidFill>
                <a:latin typeface="Gilroy ExtraBold" charset="0"/>
                <a:ea typeface="Gilroy ExtraBold" charset="0"/>
                <a:cs typeface="Gilroy ExtraBold" charset="0"/>
              </a:rPr>
              <a:t>Ahora</a:t>
            </a:r>
            <a:r>
              <a:rPr lang="en-US" sz="6000" b="1" dirty="0">
                <a:solidFill>
                  <a:schemeClr val="dk2"/>
                </a:solidFill>
                <a:latin typeface="Gilroy ExtraBold" charset="0"/>
                <a:ea typeface="Gilroy ExtraBold" charset="0"/>
                <a:cs typeface="Gilroy ExtraBold" charset="0"/>
              </a:rPr>
              <a:t> </a:t>
            </a:r>
            <a:r>
              <a:rPr lang="en-US" sz="6000" b="1" dirty="0" err="1">
                <a:solidFill>
                  <a:schemeClr val="dk2"/>
                </a:solidFill>
                <a:latin typeface="Gilroy ExtraBold" charset="0"/>
                <a:ea typeface="Gilroy ExtraBold" charset="0"/>
                <a:cs typeface="Gilroy ExtraBold" charset="0"/>
              </a:rPr>
              <a:t>es</a:t>
            </a:r>
            <a:r>
              <a:rPr lang="en-US" sz="6000" b="1" dirty="0">
                <a:solidFill>
                  <a:schemeClr val="dk2"/>
                </a:solidFill>
                <a:latin typeface="Gilroy ExtraBold" charset="0"/>
                <a:ea typeface="Gilroy ExtraBold" charset="0"/>
                <a:cs typeface="Gilroy ExtraBold" charset="0"/>
              </a:rPr>
              <a:t> </a:t>
            </a:r>
            <a:r>
              <a:rPr lang="en-US" sz="6000" b="1" dirty="0" err="1">
                <a:solidFill>
                  <a:schemeClr val="dk2"/>
                </a:solidFill>
                <a:latin typeface="Gilroy ExtraBold" charset="0"/>
                <a:ea typeface="Gilroy ExtraBold" charset="0"/>
                <a:cs typeface="Gilroy ExtraBold" charset="0"/>
              </a:rPr>
              <a:t>su</a:t>
            </a:r>
            <a:r>
              <a:rPr lang="en-US" sz="6000" b="1" dirty="0">
                <a:solidFill>
                  <a:schemeClr val="dk2"/>
                </a:solidFill>
                <a:latin typeface="Gilroy ExtraBold" charset="0"/>
                <a:ea typeface="Gilroy ExtraBold" charset="0"/>
                <a:cs typeface="Gilroy ExtraBold" charset="0"/>
              </a:rPr>
              <a:t> </a:t>
            </a:r>
            <a:r>
              <a:rPr lang="en-US" sz="6000" b="1" dirty="0" err="1">
                <a:solidFill>
                  <a:schemeClr val="dk2"/>
                </a:solidFill>
                <a:latin typeface="Gilroy ExtraBold" charset="0"/>
                <a:ea typeface="Gilroy ExtraBold" charset="0"/>
                <a:cs typeface="Gilroy ExtraBold" charset="0"/>
              </a:rPr>
              <a:t>turno</a:t>
            </a:r>
            <a:r>
              <a:rPr lang="en-US" sz="6000" b="1" dirty="0">
                <a:solidFill>
                  <a:schemeClr val="dk2"/>
                </a:solidFill>
                <a:latin typeface="Gilroy ExtraBold" charset="0"/>
                <a:ea typeface="Gilroy ExtraBold" charset="0"/>
                <a:cs typeface="Gilroy ExtraBold" charset="0"/>
              </a:rPr>
              <a:t>!</a:t>
            </a:r>
            <a:endParaRPr sz="6000" b="1" dirty="0">
              <a:solidFill>
                <a:schemeClr val="accent2"/>
              </a:solidFill>
              <a:latin typeface="Gilroy ExtraBold" charset="0"/>
              <a:ea typeface="Gilroy ExtraBold" charset="0"/>
              <a:cs typeface="Gilroy ExtraBold" charset="0"/>
              <a:sym typeface="Arial"/>
            </a:endParaRPr>
          </a:p>
        </p:txBody>
      </p:sp>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984425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p:nvPr/>
        </p:nvSpPr>
        <p:spPr>
          <a:xfrm>
            <a:off x="5664200" y="1016000"/>
            <a:ext cx="6045300" cy="483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_tradnl" sz="2200" dirty="0">
                <a:solidFill>
                  <a:schemeClr val="tx1"/>
                </a:solidFill>
                <a:latin typeface="Source Sans Pro"/>
                <a:ea typeface="Source Sans Pro"/>
                <a:cs typeface="Source Sans Pro"/>
                <a:sym typeface="Source Sans Pro"/>
              </a:rPr>
              <a:t>Comience a escribir su historia personal. Piense en un momento clave de su vida – no necesita ser dramático – en el que comenzó a preocuparse por el tema que escribió en el ejercicio anterior. Considere lo siguiente: </a:t>
            </a:r>
            <a:endParaRPr lang="es-ES_tradnl" dirty="0">
              <a:solidFill>
                <a:schemeClr val="tx1"/>
              </a:solidFill>
            </a:endParaRPr>
          </a:p>
          <a:p>
            <a:pPr marL="0" marR="0" lvl="0" indent="0" algn="l" rtl="0">
              <a:spcBef>
                <a:spcPts val="0"/>
              </a:spcBef>
              <a:spcAft>
                <a:spcPts val="0"/>
              </a:spcAft>
              <a:buNone/>
            </a:pPr>
            <a:endParaRPr sz="2200" dirty="0">
              <a:solidFill>
                <a:schemeClr val="tx1"/>
              </a:solidFill>
              <a:latin typeface="Source Sans Pro"/>
              <a:ea typeface="Source Sans Pro"/>
              <a:cs typeface="Source Sans Pro"/>
              <a:sym typeface="Source Sans Pro"/>
            </a:endParaRPr>
          </a:p>
          <a:p>
            <a:pPr marL="457200" marR="0" lvl="1" indent="0" algn="l" rtl="0">
              <a:spcBef>
                <a:spcPts val="0"/>
              </a:spcBef>
              <a:spcAft>
                <a:spcPts val="0"/>
              </a:spcAft>
              <a:buNone/>
            </a:pPr>
            <a:r>
              <a:rPr lang="es-ES_tradnl" sz="2200" b="0" i="0" u="none" strike="noStrike" cap="none" dirty="0">
                <a:solidFill>
                  <a:schemeClr val="tx1"/>
                </a:solidFill>
                <a:latin typeface="Source Sans Pro"/>
                <a:ea typeface="Source Sans Pro"/>
                <a:cs typeface="Source Sans Pro"/>
                <a:sym typeface="Source Sans Pro"/>
              </a:rPr>
              <a:t>¿Cuál fue el desafío específico que enfrento?</a:t>
            </a:r>
            <a:endParaRPr lang="es-ES_tradnl" dirty="0">
              <a:solidFill>
                <a:schemeClr val="tx1"/>
              </a:solidFill>
            </a:endParaRPr>
          </a:p>
          <a:p>
            <a:pPr marL="457200" marR="0" lvl="1" indent="0" algn="l" rtl="0">
              <a:spcBef>
                <a:spcPts val="0"/>
              </a:spcBef>
              <a:spcAft>
                <a:spcPts val="0"/>
              </a:spcAft>
              <a:buNone/>
            </a:pPr>
            <a:endParaRPr lang="es-ES_tradnl" sz="2200" b="0" i="0" u="none" strike="noStrike" cap="none" dirty="0">
              <a:solidFill>
                <a:schemeClr val="tx1"/>
              </a:solidFill>
              <a:latin typeface="Source Sans Pro"/>
              <a:ea typeface="Source Sans Pro"/>
              <a:cs typeface="Source Sans Pro"/>
              <a:sym typeface="Source Sans Pro"/>
            </a:endParaRPr>
          </a:p>
          <a:p>
            <a:pPr marL="457200" lvl="1"/>
            <a:r>
              <a:rPr lang="es-ES_tradnl" sz="2200" dirty="0">
                <a:solidFill>
                  <a:schemeClr val="tx1"/>
                </a:solidFill>
                <a:latin typeface="Source Sans Pro"/>
                <a:ea typeface="Source Sans Pro"/>
                <a:cs typeface="Source Sans Pro"/>
                <a:sym typeface="Source Sans Pro"/>
              </a:rPr>
              <a:t>¿Cuál </a:t>
            </a:r>
            <a:r>
              <a:rPr lang="es-ES_tradnl" sz="2200" b="0" i="0" u="none" strike="noStrike" cap="none" dirty="0">
                <a:solidFill>
                  <a:schemeClr val="tx1"/>
                </a:solidFill>
                <a:latin typeface="Source Sans Pro"/>
                <a:ea typeface="Source Sans Pro"/>
                <a:cs typeface="Source Sans Pro"/>
                <a:sym typeface="Source Sans Pro"/>
              </a:rPr>
              <a:t>fue la decisión (elección) específica que tomo?</a:t>
            </a:r>
            <a:endParaRPr lang="es-ES_tradnl" dirty="0">
              <a:solidFill>
                <a:schemeClr val="tx1"/>
              </a:solidFill>
            </a:endParaRPr>
          </a:p>
          <a:p>
            <a:pPr marL="457200" marR="0" lvl="1" indent="0" algn="l" rtl="0">
              <a:spcBef>
                <a:spcPts val="0"/>
              </a:spcBef>
              <a:spcAft>
                <a:spcPts val="0"/>
              </a:spcAft>
              <a:buNone/>
            </a:pPr>
            <a:endParaRPr lang="es-ES_tradnl" sz="2200" b="0" i="0" u="none" strike="noStrike" cap="none" dirty="0">
              <a:solidFill>
                <a:schemeClr val="tx1"/>
              </a:solidFill>
              <a:latin typeface="Source Sans Pro"/>
              <a:ea typeface="Source Sans Pro"/>
              <a:cs typeface="Source Sans Pro"/>
              <a:sym typeface="Source Sans Pro"/>
            </a:endParaRPr>
          </a:p>
          <a:p>
            <a:pPr marL="457200" lvl="1"/>
            <a:r>
              <a:rPr lang="es-ES_tradnl" sz="2200" dirty="0">
                <a:solidFill>
                  <a:schemeClr val="tx1"/>
                </a:solidFill>
                <a:latin typeface="Source Sans Pro"/>
                <a:ea typeface="Source Sans Pro"/>
                <a:cs typeface="Source Sans Pro"/>
                <a:sym typeface="Source Sans Pro"/>
              </a:rPr>
              <a:t>¿Qué </a:t>
            </a:r>
            <a:r>
              <a:rPr lang="es-ES_tradnl" sz="2200" b="0" i="0" u="none" strike="noStrike" cap="none" dirty="0">
                <a:solidFill>
                  <a:schemeClr val="tx1"/>
                </a:solidFill>
                <a:latin typeface="Source Sans Pro"/>
                <a:ea typeface="Source Sans Pro"/>
                <a:cs typeface="Source Sans Pro"/>
                <a:sym typeface="Source Sans Pro"/>
              </a:rPr>
              <a:t>pasó como resultado de su decisión?</a:t>
            </a:r>
          </a:p>
          <a:p>
            <a:pPr marL="457200" marR="0" lvl="1" indent="0" algn="l" rtl="0">
              <a:spcBef>
                <a:spcPts val="0"/>
              </a:spcBef>
              <a:spcAft>
                <a:spcPts val="0"/>
              </a:spcAft>
              <a:buNone/>
            </a:pPr>
            <a:endParaRPr lang="es-ES_tradnl" sz="2200" b="0" i="0" u="none" strike="noStrike" cap="none" dirty="0">
              <a:solidFill>
                <a:schemeClr val="tx1"/>
              </a:solidFill>
              <a:latin typeface="Source Sans Pro"/>
              <a:ea typeface="Source Sans Pro"/>
              <a:cs typeface="Source Sans Pro"/>
              <a:sym typeface="Source Sans Pro"/>
            </a:endParaRPr>
          </a:p>
          <a:p>
            <a:pPr marL="457200" lvl="1"/>
            <a:r>
              <a:rPr lang="es-ES_tradnl" sz="2200" dirty="0">
                <a:solidFill>
                  <a:schemeClr val="tx1"/>
                </a:solidFill>
                <a:latin typeface="Source Sans Pro"/>
                <a:ea typeface="Source Sans Pro"/>
                <a:cs typeface="Source Sans Pro"/>
                <a:sym typeface="Source Sans Pro"/>
              </a:rPr>
              <a:t>¿Cómo </a:t>
            </a:r>
            <a:r>
              <a:rPr lang="es-ES_tradnl" sz="2200" b="0" i="0" u="none" strike="noStrike" cap="none" dirty="0">
                <a:solidFill>
                  <a:schemeClr val="tx1"/>
                </a:solidFill>
                <a:latin typeface="Source Sans Pro"/>
                <a:ea typeface="Source Sans Pro"/>
                <a:cs typeface="Source Sans Pro"/>
                <a:sym typeface="Source Sans Pro"/>
              </a:rPr>
              <a:t>puede su audiencia unirse a usted para tomar acción?</a:t>
            </a:r>
          </a:p>
        </p:txBody>
      </p:sp>
      <p:sp>
        <p:nvSpPr>
          <p:cNvPr id="394" name="Google Shape;394;p49"/>
          <p:cNvSpPr txBox="1"/>
          <p:nvPr/>
        </p:nvSpPr>
        <p:spPr>
          <a:xfrm>
            <a:off x="4785204" y="5038195"/>
            <a:ext cx="367500" cy="4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dirty="0">
                <a:solidFill>
                  <a:schemeClr val="lt1"/>
                </a:solidFill>
                <a:latin typeface="Arial"/>
                <a:ea typeface="Arial"/>
                <a:cs typeface="Arial"/>
                <a:sym typeface="Arial"/>
              </a:rPr>
              <a:t>A</a:t>
            </a:r>
            <a:endParaRPr dirty="0"/>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Oval 12"/>
          <p:cNvSpPr/>
          <p:nvPr/>
        </p:nvSpPr>
        <p:spPr>
          <a:xfrm>
            <a:off x="5664200" y="3735623"/>
            <a:ext cx="431800" cy="3916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Gilroy ExtraBold" charset="0"/>
                <a:ea typeface="Gilroy ExtraBold" charset="0"/>
                <a:cs typeface="Gilroy ExtraBold" charset="0"/>
              </a:rPr>
              <a:t>E</a:t>
            </a:r>
          </a:p>
        </p:txBody>
      </p:sp>
      <p:sp>
        <p:nvSpPr>
          <p:cNvPr id="14" name="Oval 13"/>
          <p:cNvSpPr/>
          <p:nvPr/>
        </p:nvSpPr>
        <p:spPr>
          <a:xfrm>
            <a:off x="5664201" y="3078052"/>
            <a:ext cx="431800" cy="3916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Gilroy ExtraBold" charset="0"/>
                <a:ea typeface="Gilroy ExtraBold" charset="0"/>
                <a:cs typeface="Gilroy ExtraBold" charset="0"/>
              </a:rPr>
              <a:t>D</a:t>
            </a:r>
          </a:p>
        </p:txBody>
      </p:sp>
      <p:sp>
        <p:nvSpPr>
          <p:cNvPr id="15" name="Oval 14"/>
          <p:cNvSpPr/>
          <p:nvPr/>
        </p:nvSpPr>
        <p:spPr>
          <a:xfrm>
            <a:off x="5664200" y="4759781"/>
            <a:ext cx="431800" cy="3916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Gilroy ExtraBold" charset="0"/>
                <a:ea typeface="Gilroy ExtraBold" charset="0"/>
                <a:cs typeface="Gilroy ExtraBold" charset="0"/>
              </a:rPr>
              <a:t>R</a:t>
            </a:r>
          </a:p>
        </p:txBody>
      </p:sp>
      <p:sp>
        <p:nvSpPr>
          <p:cNvPr id="16" name="Oval 15"/>
          <p:cNvSpPr/>
          <p:nvPr/>
        </p:nvSpPr>
        <p:spPr>
          <a:xfrm>
            <a:off x="5664200" y="5411044"/>
            <a:ext cx="431800" cy="3916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Gilroy ExtraBold" charset="0"/>
                <a:ea typeface="Gilroy ExtraBold" charset="0"/>
                <a:cs typeface="Gilroy ExtraBold" charset="0"/>
              </a:rPr>
              <a:t>P</a:t>
            </a:r>
          </a:p>
        </p:txBody>
      </p:sp>
      <p:sp>
        <p:nvSpPr>
          <p:cNvPr id="11" name="Google Shape;226;p34">
            <a:extLst>
              <a:ext uri="{FF2B5EF4-FFF2-40B4-BE49-F238E27FC236}">
                <a16:creationId xmlns:a16="http://schemas.microsoft.com/office/drawing/2014/main" id="{6A92850B-1A9E-4444-A466-16903286DAD0}"/>
              </a:ext>
            </a:extLst>
          </p:cNvPr>
          <p:cNvSpPr txBox="1"/>
          <p:nvPr/>
        </p:nvSpPr>
        <p:spPr>
          <a:xfrm>
            <a:off x="732541" y="1016000"/>
            <a:ext cx="3117274" cy="175432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Gilroy ExtraBold" pitchFamily="2" charset="77"/>
                <a:sym typeface="Arial"/>
              </a:rPr>
              <a:t>Elementos</a:t>
            </a:r>
            <a:r>
              <a:rPr lang="en-US" sz="4500" b="1" dirty="0">
                <a:solidFill>
                  <a:schemeClr val="dk2"/>
                </a:solidFill>
                <a:latin typeface="Gilroy ExtraBold" pitchFamily="2" charset="77"/>
                <a:sym typeface="Arial"/>
              </a:rPr>
              <a:t> de </a:t>
            </a:r>
            <a:r>
              <a:rPr lang="en-US" sz="4500" b="1" dirty="0" err="1">
                <a:solidFill>
                  <a:schemeClr val="dk2"/>
                </a:solidFill>
                <a:latin typeface="Gilroy ExtraBold" pitchFamily="2" charset="77"/>
                <a:sym typeface="Arial"/>
              </a:rPr>
              <a:t>una</a:t>
            </a:r>
            <a:r>
              <a:rPr lang="en-US" sz="4500" b="1" dirty="0">
                <a:solidFill>
                  <a:schemeClr val="dk2"/>
                </a:solidFill>
                <a:latin typeface="Gilroy ExtraBold" pitchFamily="2" charset="77"/>
                <a:sym typeface="Arial"/>
              </a:rPr>
              <a:t> </a:t>
            </a:r>
            <a:r>
              <a:rPr lang="en-US" sz="4500" b="1" dirty="0" err="1">
                <a:solidFill>
                  <a:schemeClr val="dk2"/>
                </a:solidFill>
                <a:latin typeface="Gilroy ExtraBold" pitchFamily="2" charset="77"/>
                <a:sym typeface="Arial"/>
              </a:rPr>
              <a:t>historia</a:t>
            </a:r>
            <a:r>
              <a:rPr lang="en-US" sz="4500" b="1" dirty="0">
                <a:solidFill>
                  <a:schemeClr val="dk2"/>
                </a:solidFill>
                <a:latin typeface="Gilroy ExtraBold" pitchFamily="2" charset="77"/>
                <a:sym typeface="Arial"/>
              </a:rPr>
              <a:t> personal</a:t>
            </a:r>
            <a:endParaRPr lang="en-US" sz="4500" b="1" dirty="0">
              <a:solidFill>
                <a:schemeClr val="accent2"/>
              </a:solidFill>
              <a:latin typeface="Gilroy ExtraBold" pitchFamily="2" charset="77"/>
              <a:sym typeface="Arial"/>
            </a:endParaRPr>
          </a:p>
          <a:p>
            <a:pPr marL="0" marR="0" lvl="0" indent="0" algn="l" rtl="0">
              <a:lnSpc>
                <a:spcPct val="80000"/>
              </a:lnSpc>
              <a:spcBef>
                <a:spcPts val="0"/>
              </a:spcBef>
              <a:spcAft>
                <a:spcPts val="0"/>
              </a:spcAft>
              <a:buNone/>
            </a:pPr>
            <a:endParaRPr lang="en-US" sz="4500" b="1" dirty="0">
              <a:solidFill>
                <a:schemeClr val="dk2"/>
              </a:solidFill>
            </a:endParaRPr>
          </a:p>
          <a:p>
            <a:pPr marL="0" marR="0" lvl="0" indent="0" algn="l" rtl="0">
              <a:lnSpc>
                <a:spcPct val="80000"/>
              </a:lnSpc>
              <a:spcBef>
                <a:spcPts val="0"/>
              </a:spcBef>
              <a:spcAft>
                <a:spcPts val="0"/>
              </a:spcAft>
              <a:buNone/>
            </a:pPr>
            <a:endParaRPr dirty="0"/>
          </a:p>
        </p:txBody>
      </p:sp>
    </p:spTree>
    <p:extLst>
      <p:ext uri="{BB962C8B-B14F-4D97-AF65-F5344CB8AC3E}">
        <p14:creationId xmlns:p14="http://schemas.microsoft.com/office/powerpoint/2010/main" val="831202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p:nvPr/>
        </p:nvSpPr>
        <p:spPr>
          <a:xfrm>
            <a:off x="5751505" y="1088058"/>
            <a:ext cx="6045200" cy="3477875"/>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r>
              <a:rPr lang="en-US" sz="2200" b="0" i="0" u="none" strike="noStrike" cap="none" dirty="0" err="1">
                <a:solidFill>
                  <a:schemeClr val="tx1"/>
                </a:solidFill>
                <a:latin typeface="Source Sans Pro"/>
                <a:ea typeface="Source Sans Pro"/>
                <a:cs typeface="Source Sans Pro"/>
                <a:sym typeface="Source Sans Pro"/>
              </a:rPr>
              <a:t>Continúe</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practicando</a:t>
            </a:r>
            <a:r>
              <a:rPr lang="en-US" sz="2200" b="0" i="0" u="none" strike="noStrike" cap="none" dirty="0">
                <a:solidFill>
                  <a:schemeClr val="tx1"/>
                </a:solidFill>
                <a:latin typeface="Source Sans Pro"/>
                <a:ea typeface="Source Sans Pro"/>
                <a:cs typeface="Source Sans Pro"/>
                <a:sym typeface="Source Sans Pro"/>
              </a:rPr>
              <a:t> y </a:t>
            </a:r>
            <a:r>
              <a:rPr lang="en-US" sz="2200" b="0" i="0" u="none" strike="noStrike" cap="none" dirty="0" err="1">
                <a:solidFill>
                  <a:schemeClr val="tx1"/>
                </a:solidFill>
                <a:latin typeface="Source Sans Pro"/>
                <a:ea typeface="Source Sans Pro"/>
                <a:cs typeface="Source Sans Pro"/>
                <a:sym typeface="Source Sans Pro"/>
              </a:rPr>
              <a:t>refinando</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su</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historia</a:t>
            </a:r>
            <a:r>
              <a:rPr lang="en-US" sz="2200" b="0" i="0" u="none" strike="noStrike" cap="none" dirty="0">
                <a:solidFill>
                  <a:schemeClr val="tx1"/>
                </a:solidFill>
                <a:latin typeface="Source Sans Pro"/>
                <a:ea typeface="Source Sans Pro"/>
                <a:cs typeface="Source Sans Pro"/>
                <a:sym typeface="Source Sans Pro"/>
              </a:rPr>
              <a:t> personal</a:t>
            </a:r>
            <a:endParaRPr dirty="0">
              <a:solidFill>
                <a:schemeClr val="tx1"/>
              </a:solidFill>
            </a:endParaRPr>
          </a:p>
          <a:p>
            <a:pPr marL="457200" marR="0" lvl="1" indent="0" algn="l" rtl="0">
              <a:spcBef>
                <a:spcPts val="0"/>
              </a:spcBef>
              <a:spcAft>
                <a:spcPts val="0"/>
              </a:spcAft>
              <a:buNone/>
            </a:pPr>
            <a:endParaRPr sz="2200" b="0" i="0" u="none" strike="noStrike" cap="none" dirty="0">
              <a:solidFill>
                <a:schemeClr val="tx1"/>
              </a:solidFill>
              <a:latin typeface="Source Sans Pro"/>
              <a:ea typeface="Source Sans Pro"/>
              <a:cs typeface="Source Sans Pro"/>
              <a:sym typeface="Source Sans Pro"/>
            </a:endParaRPr>
          </a:p>
          <a:p>
            <a:pPr marL="457200" marR="0" lvl="1" indent="0" algn="l" rtl="0">
              <a:spcBef>
                <a:spcPts val="0"/>
              </a:spcBef>
              <a:spcAft>
                <a:spcPts val="0"/>
              </a:spcAft>
              <a:buNone/>
            </a:pPr>
            <a:r>
              <a:rPr lang="en-US" sz="2200" b="0" i="0" u="none" strike="noStrike" cap="none" dirty="0" err="1">
                <a:solidFill>
                  <a:schemeClr val="tx1"/>
                </a:solidFill>
                <a:latin typeface="Source Sans Pro"/>
                <a:ea typeface="Source Sans Pro"/>
                <a:cs typeface="Source Sans Pro"/>
                <a:sym typeface="Source Sans Pro"/>
              </a:rPr>
              <a:t>Comparta</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su</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historia</a:t>
            </a:r>
            <a:r>
              <a:rPr lang="en-US" sz="2200" b="0" i="0" u="none" strike="noStrike" cap="none" dirty="0">
                <a:solidFill>
                  <a:schemeClr val="tx1"/>
                </a:solidFill>
                <a:latin typeface="Source Sans Pro"/>
                <a:ea typeface="Source Sans Pro"/>
                <a:cs typeface="Source Sans Pro"/>
                <a:sym typeface="Source Sans Pro"/>
              </a:rPr>
              <a:t> personal con </a:t>
            </a:r>
            <a:r>
              <a:rPr lang="en-US" sz="2200" b="0" i="0" u="none" strike="noStrike" cap="none" dirty="0" err="1">
                <a:solidFill>
                  <a:schemeClr val="tx1"/>
                </a:solidFill>
                <a:latin typeface="Source Sans Pro"/>
                <a:ea typeface="Source Sans Pro"/>
                <a:cs typeface="Source Sans Pro"/>
                <a:sym typeface="Source Sans Pro"/>
              </a:rPr>
              <a:t>otras</a:t>
            </a:r>
            <a:r>
              <a:rPr lang="en-US" sz="2200" b="0" i="0" u="none" strike="noStrike" cap="none" dirty="0">
                <a:solidFill>
                  <a:schemeClr val="tx1"/>
                </a:solidFill>
                <a:latin typeface="Source Sans Pro"/>
                <a:ea typeface="Source Sans Pro"/>
                <a:cs typeface="Source Sans Pro"/>
                <a:sym typeface="Source Sans Pro"/>
              </a:rPr>
              <a:t> dos personas y </a:t>
            </a:r>
            <a:r>
              <a:rPr lang="en-US" sz="2200" b="0" i="0" u="none" strike="noStrike" cap="none" dirty="0" err="1">
                <a:solidFill>
                  <a:schemeClr val="tx1"/>
                </a:solidFill>
                <a:latin typeface="Source Sans Pro"/>
                <a:ea typeface="Source Sans Pro"/>
                <a:cs typeface="Source Sans Pro"/>
                <a:sym typeface="Source Sans Pro"/>
              </a:rPr>
              <a:t>solicite</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sus</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opiniones</a:t>
            </a:r>
            <a:endParaRPr dirty="0">
              <a:solidFill>
                <a:schemeClr val="tx1"/>
              </a:solidFill>
            </a:endParaRPr>
          </a:p>
          <a:p>
            <a:pPr marL="457200" marR="0" lvl="1" indent="0" algn="l" rtl="0">
              <a:spcBef>
                <a:spcPts val="0"/>
              </a:spcBef>
              <a:spcAft>
                <a:spcPts val="0"/>
              </a:spcAft>
              <a:buNone/>
            </a:pPr>
            <a:endParaRPr sz="2200" b="0" i="0" u="none" strike="noStrike" cap="none" dirty="0">
              <a:solidFill>
                <a:schemeClr val="tx1"/>
              </a:solidFill>
              <a:latin typeface="Source Sans Pro"/>
              <a:ea typeface="Source Sans Pro"/>
              <a:cs typeface="Source Sans Pro"/>
              <a:sym typeface="Source Sans Pro"/>
            </a:endParaRPr>
          </a:p>
          <a:p>
            <a:pPr marL="457200" marR="0" lvl="1" indent="0" algn="l" rtl="0">
              <a:spcBef>
                <a:spcPts val="0"/>
              </a:spcBef>
              <a:spcAft>
                <a:spcPts val="0"/>
              </a:spcAft>
              <a:buNone/>
            </a:pPr>
            <a:r>
              <a:rPr lang="en-US" sz="2200" b="0" i="0" u="none" strike="noStrike" cap="none" dirty="0" err="1">
                <a:solidFill>
                  <a:schemeClr val="tx1"/>
                </a:solidFill>
                <a:latin typeface="Source Sans Pro"/>
                <a:ea typeface="Source Sans Pro"/>
                <a:cs typeface="Source Sans Pro"/>
                <a:sym typeface="Source Sans Pro"/>
              </a:rPr>
              <a:t>Aprenda</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todas</a:t>
            </a:r>
            <a:r>
              <a:rPr lang="en-US" sz="2200" b="0" i="0" u="none" strike="noStrike" cap="none" dirty="0">
                <a:solidFill>
                  <a:schemeClr val="tx1"/>
                </a:solidFill>
                <a:latin typeface="Source Sans Pro"/>
                <a:ea typeface="Source Sans Pro"/>
                <a:cs typeface="Source Sans Pro"/>
                <a:sym typeface="Source Sans Pro"/>
              </a:rPr>
              <a:t> las </a:t>
            </a:r>
            <a:r>
              <a:rPr lang="en-US" sz="2200" b="0" i="0" u="none" strike="noStrike" cap="none" dirty="0" err="1">
                <a:solidFill>
                  <a:schemeClr val="tx1"/>
                </a:solidFill>
                <a:latin typeface="Source Sans Pro"/>
                <a:ea typeface="Source Sans Pro"/>
                <a:cs typeface="Source Sans Pro"/>
                <a:sym typeface="Source Sans Pro"/>
              </a:rPr>
              <a:t>tácticas</a:t>
            </a:r>
            <a:r>
              <a:rPr lang="en-US" sz="2200" b="0" i="0" u="none" strike="noStrike" cap="none" dirty="0">
                <a:solidFill>
                  <a:schemeClr val="tx1"/>
                </a:solidFill>
                <a:latin typeface="Source Sans Pro"/>
                <a:ea typeface="Source Sans Pro"/>
                <a:cs typeface="Source Sans Pro"/>
                <a:sym typeface="Source Sans Pro"/>
              </a:rPr>
              <a:t> que </a:t>
            </a:r>
            <a:r>
              <a:rPr lang="en-US" sz="2200" b="0" i="0" u="none" strike="noStrike" cap="none" dirty="0" err="1">
                <a:solidFill>
                  <a:schemeClr val="tx1"/>
                </a:solidFill>
                <a:latin typeface="Source Sans Pro"/>
                <a:ea typeface="Source Sans Pro"/>
                <a:cs typeface="Source Sans Pro"/>
                <a:sym typeface="Source Sans Pro"/>
              </a:rPr>
              <a:t>incorporan</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su</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historia</a:t>
            </a:r>
            <a:r>
              <a:rPr lang="en-US" sz="2200" b="0" i="0" u="none" strike="noStrike" cap="none" dirty="0">
                <a:solidFill>
                  <a:schemeClr val="tx1"/>
                </a:solidFill>
                <a:latin typeface="Source Sans Pro"/>
                <a:ea typeface="Source Sans Pro"/>
                <a:cs typeface="Source Sans Pro"/>
                <a:sym typeface="Source Sans Pro"/>
              </a:rPr>
              <a:t> personal </a:t>
            </a:r>
            <a:r>
              <a:rPr lang="en-US" sz="2200" b="0" i="0" u="none" strike="noStrike" cap="none" dirty="0" err="1">
                <a:solidFill>
                  <a:schemeClr val="tx1"/>
                </a:solidFill>
                <a:latin typeface="Source Sans Pro"/>
                <a:ea typeface="Source Sans Pro"/>
                <a:cs typeface="Source Sans Pro"/>
                <a:sym typeface="Source Sans Pro"/>
              </a:rPr>
              <a:t>en</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nuestro</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próximo</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entrenamiento</a:t>
            </a:r>
            <a:endParaRPr sz="2200" b="0" i="0" u="none" strike="noStrike" cap="none" dirty="0">
              <a:solidFill>
                <a:schemeClr val="tx1"/>
              </a:solidFill>
              <a:latin typeface="Source Sans Pro"/>
              <a:ea typeface="Source Sans Pro"/>
              <a:cs typeface="Source Sans Pro"/>
              <a:sym typeface="Source Sans Pro"/>
            </a:endParaRPr>
          </a:p>
        </p:txBody>
      </p:sp>
      <p:sp>
        <p:nvSpPr>
          <p:cNvPr id="408" name="Google Shape;408;p50"/>
          <p:cNvSpPr txBox="1"/>
          <p:nvPr/>
        </p:nvSpPr>
        <p:spPr>
          <a:xfrm>
            <a:off x="1214622" y="930088"/>
            <a:ext cx="3370825" cy="6604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Arial"/>
                <a:ea typeface="Arial"/>
                <a:cs typeface="Arial"/>
                <a:sym typeface="Arial"/>
              </a:rPr>
              <a:t>Próximos</a:t>
            </a:r>
            <a:r>
              <a:rPr lang="en-US" sz="4500" b="1" dirty="0">
                <a:solidFill>
                  <a:schemeClr val="dk2"/>
                </a:solidFill>
                <a:latin typeface="Arial"/>
                <a:ea typeface="Arial"/>
                <a:cs typeface="Arial"/>
                <a:sym typeface="Arial"/>
              </a:rPr>
              <a:t> </a:t>
            </a:r>
            <a:r>
              <a:rPr lang="en-US" sz="4500" b="1" dirty="0" err="1">
                <a:solidFill>
                  <a:schemeClr val="dk2"/>
                </a:solidFill>
                <a:latin typeface="Arial"/>
                <a:ea typeface="Arial"/>
                <a:cs typeface="Arial"/>
                <a:sym typeface="Arial"/>
              </a:rPr>
              <a:t>pasos</a:t>
            </a:r>
            <a:r>
              <a:rPr lang="en-US" sz="4500" b="1" dirty="0">
                <a:solidFill>
                  <a:schemeClr val="dk2"/>
                </a:solidFill>
                <a:latin typeface="Arial"/>
                <a:ea typeface="Arial"/>
                <a:cs typeface="Arial"/>
                <a:sym typeface="Arial"/>
              </a:rPr>
              <a:t>:</a:t>
            </a:r>
            <a:endParaRPr sz="4500" b="1" dirty="0">
              <a:solidFill>
                <a:schemeClr val="accent2"/>
              </a:solidFill>
              <a:latin typeface="Arial"/>
              <a:ea typeface="Arial"/>
              <a:cs typeface="Arial"/>
              <a:sym typeface="Arial"/>
            </a:endParaRPr>
          </a:p>
        </p:txBody>
      </p:sp>
      <p:pic>
        <p:nvPicPr>
          <p:cNvPr id="10" name="Picture 9">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1" name="Oval 10"/>
          <p:cNvSpPr/>
          <p:nvPr/>
        </p:nvSpPr>
        <p:spPr>
          <a:xfrm>
            <a:off x="5751505" y="108805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roy ExtraBold" charset="0"/>
                <a:ea typeface="Gilroy ExtraBold" charset="0"/>
                <a:cs typeface="Gilroy ExtraBold" charset="0"/>
              </a:rPr>
              <a:t>1</a:t>
            </a:r>
          </a:p>
        </p:txBody>
      </p:sp>
      <p:sp>
        <p:nvSpPr>
          <p:cNvPr id="12" name="Oval 11"/>
          <p:cNvSpPr/>
          <p:nvPr/>
        </p:nvSpPr>
        <p:spPr>
          <a:xfrm>
            <a:off x="5751505" y="210113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roy ExtraBold" charset="0"/>
                <a:ea typeface="Gilroy ExtraBold" charset="0"/>
                <a:cs typeface="Gilroy ExtraBold" charset="0"/>
              </a:rPr>
              <a:t>2</a:t>
            </a:r>
          </a:p>
        </p:txBody>
      </p:sp>
      <p:sp>
        <p:nvSpPr>
          <p:cNvPr id="13" name="Oval 12"/>
          <p:cNvSpPr/>
          <p:nvPr/>
        </p:nvSpPr>
        <p:spPr>
          <a:xfrm>
            <a:off x="5751505" y="313813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roy ExtraBold" charset="0"/>
                <a:ea typeface="Gilroy ExtraBold" charset="0"/>
                <a:cs typeface="Gilroy ExtraBold" charset="0"/>
              </a:rPr>
              <a:t>3</a:t>
            </a:r>
          </a:p>
        </p:txBody>
      </p:sp>
    </p:spTree>
    <p:extLst>
      <p:ext uri="{BB962C8B-B14F-4D97-AF65-F5344CB8AC3E}">
        <p14:creationId xmlns:p14="http://schemas.microsoft.com/office/powerpoint/2010/main" val="3253899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p:nvPr/>
        </p:nvSpPr>
        <p:spPr>
          <a:xfrm>
            <a:off x="5751505" y="1088058"/>
            <a:ext cx="6045200" cy="3477875"/>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r>
              <a:rPr lang="en-US" sz="2200" b="0" i="0" u="none" strike="noStrike" cap="none" dirty="0" err="1">
                <a:solidFill>
                  <a:schemeClr val="tx1"/>
                </a:solidFill>
                <a:latin typeface="Source Sans Pro"/>
                <a:ea typeface="Source Sans Pro"/>
                <a:cs typeface="Source Sans Pro"/>
                <a:sym typeface="Source Sans Pro"/>
              </a:rPr>
              <a:t>Hablar</a:t>
            </a:r>
            <a:r>
              <a:rPr lang="en-US" sz="2200" b="0" i="0" u="none" strike="noStrike" cap="none" dirty="0">
                <a:solidFill>
                  <a:schemeClr val="tx1"/>
                </a:solidFill>
                <a:latin typeface="Source Sans Pro"/>
                <a:ea typeface="Source Sans Pro"/>
                <a:cs typeface="Source Sans Pro"/>
                <a:sym typeface="Source Sans Pro"/>
              </a:rPr>
              <a:t> con </a:t>
            </a:r>
            <a:r>
              <a:rPr lang="en-US" sz="2200" b="0" i="0" u="none" strike="noStrike" cap="none" dirty="0" err="1">
                <a:solidFill>
                  <a:schemeClr val="tx1"/>
                </a:solidFill>
                <a:latin typeface="Source Sans Pro"/>
                <a:ea typeface="Source Sans Pro"/>
                <a:cs typeface="Source Sans Pro"/>
                <a:sym typeface="Source Sans Pro"/>
              </a:rPr>
              <a:t>otros</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acerca</a:t>
            </a:r>
            <a:r>
              <a:rPr lang="en-US" sz="2200" b="0" i="0" u="none" strike="noStrike" cap="none" dirty="0">
                <a:solidFill>
                  <a:schemeClr val="tx1"/>
                </a:solidFill>
                <a:latin typeface="Source Sans Pro"/>
                <a:ea typeface="Source Sans Pro"/>
                <a:cs typeface="Source Sans Pro"/>
                <a:sym typeface="Source Sans Pro"/>
              </a:rPr>
              <a:t> de </a:t>
            </a:r>
            <a:r>
              <a:rPr lang="en-US" sz="2200" b="0" i="0" u="none" strike="noStrike" cap="none" dirty="0" err="1">
                <a:solidFill>
                  <a:schemeClr val="tx1"/>
                </a:solidFill>
                <a:latin typeface="Source Sans Pro"/>
                <a:ea typeface="Source Sans Pro"/>
                <a:cs typeface="Source Sans Pro"/>
                <a:sym typeface="Source Sans Pro"/>
              </a:rPr>
              <a:t>sus</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valores</a:t>
            </a:r>
            <a:endParaRPr lang="en-US" sz="2200" b="0" i="0" u="none" strike="noStrike" cap="none" dirty="0">
              <a:solidFill>
                <a:schemeClr val="tx1"/>
              </a:solidFill>
              <a:latin typeface="Source Sans Pro"/>
              <a:ea typeface="Source Sans Pro"/>
              <a:cs typeface="Source Sans Pro"/>
              <a:sym typeface="Source Sans Pro"/>
            </a:endParaRPr>
          </a:p>
          <a:p>
            <a:pPr marL="457200" marR="0" lvl="1" indent="0" algn="l" rtl="0">
              <a:spcBef>
                <a:spcPts val="0"/>
              </a:spcBef>
              <a:spcAft>
                <a:spcPts val="0"/>
              </a:spcAft>
              <a:buNone/>
            </a:pPr>
            <a:endParaRPr sz="2200" b="0" i="0" u="none" strike="noStrike" cap="none" dirty="0">
              <a:solidFill>
                <a:schemeClr val="tx1"/>
              </a:solidFill>
              <a:latin typeface="Source Sans Pro"/>
              <a:ea typeface="Source Sans Pro"/>
              <a:cs typeface="Source Sans Pro"/>
              <a:sym typeface="Source Sans Pro"/>
            </a:endParaRPr>
          </a:p>
          <a:p>
            <a:pPr marL="457200" marR="0" lvl="1" indent="0" algn="l" rtl="0">
              <a:spcBef>
                <a:spcPts val="0"/>
              </a:spcBef>
              <a:spcAft>
                <a:spcPts val="0"/>
              </a:spcAft>
              <a:buNone/>
            </a:pPr>
            <a:r>
              <a:rPr lang="en-US" sz="2200" b="0" i="0" u="none" strike="noStrike" cap="none" dirty="0" err="1">
                <a:solidFill>
                  <a:schemeClr val="tx1"/>
                </a:solidFill>
                <a:latin typeface="Source Sans Pro"/>
                <a:ea typeface="Source Sans Pro"/>
                <a:cs typeface="Source Sans Pro"/>
                <a:sym typeface="Source Sans Pro"/>
              </a:rPr>
              <a:t>Buscar</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experiencias</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emocionalmente</a:t>
            </a:r>
            <a:r>
              <a:rPr lang="en-US" sz="2200" b="0" i="0" u="none" strike="noStrike" cap="none" dirty="0">
                <a:solidFill>
                  <a:schemeClr val="tx1"/>
                </a:solidFill>
                <a:latin typeface="Source Sans Pro"/>
                <a:ea typeface="Source Sans Pro"/>
                <a:cs typeface="Source Sans Pro"/>
                <a:sym typeface="Source Sans Pro"/>
              </a:rPr>
              <a:t> </a:t>
            </a:r>
            <a:r>
              <a:rPr lang="en-US" sz="2200" b="0" i="0" u="none" strike="noStrike" cap="none" dirty="0" err="1">
                <a:solidFill>
                  <a:schemeClr val="tx1"/>
                </a:solidFill>
                <a:latin typeface="Source Sans Pro"/>
                <a:ea typeface="Source Sans Pro"/>
                <a:cs typeface="Source Sans Pro"/>
                <a:sym typeface="Source Sans Pro"/>
              </a:rPr>
              <a:t>impactantes</a:t>
            </a:r>
            <a:endParaRPr lang="en-US" sz="2200" b="0" i="0" u="none" strike="noStrike" cap="none" dirty="0">
              <a:solidFill>
                <a:schemeClr val="tx1"/>
              </a:solidFill>
              <a:latin typeface="Source Sans Pro"/>
              <a:ea typeface="Source Sans Pro"/>
              <a:cs typeface="Source Sans Pro"/>
              <a:sym typeface="Source Sans Pro"/>
            </a:endParaRPr>
          </a:p>
          <a:p>
            <a:pPr marL="457200" marR="0" lvl="1" indent="0" algn="l" rtl="0">
              <a:spcBef>
                <a:spcPts val="0"/>
              </a:spcBef>
              <a:spcAft>
                <a:spcPts val="0"/>
              </a:spcAft>
              <a:buNone/>
            </a:pPr>
            <a:endParaRPr sz="2200" b="0" i="0" u="none" strike="noStrike" cap="none" dirty="0">
              <a:solidFill>
                <a:schemeClr val="tx1"/>
              </a:solidFill>
              <a:latin typeface="Source Sans Pro"/>
              <a:ea typeface="Source Sans Pro"/>
              <a:cs typeface="Source Sans Pro"/>
              <a:sym typeface="Source Sans Pro"/>
            </a:endParaRPr>
          </a:p>
          <a:p>
            <a:pPr marL="457200" lvl="1"/>
            <a:r>
              <a:rPr lang="en-US" sz="2200" dirty="0" err="1">
                <a:solidFill>
                  <a:schemeClr val="tx1"/>
                </a:solidFill>
                <a:latin typeface="Source Sans Pro" charset="0"/>
                <a:ea typeface="Source Sans Pro" charset="0"/>
                <a:cs typeface="Source Sans Pro" charset="0"/>
              </a:rPr>
              <a:t>Conocer</a:t>
            </a:r>
            <a:r>
              <a:rPr lang="en-US" sz="2200" dirty="0">
                <a:solidFill>
                  <a:schemeClr val="tx1"/>
                </a:solidFill>
                <a:latin typeface="Source Sans Pro" charset="0"/>
                <a:ea typeface="Source Sans Pro" charset="0"/>
                <a:cs typeface="Source Sans Pro" charset="0"/>
              </a:rPr>
              <a:t> a </a:t>
            </a:r>
            <a:r>
              <a:rPr lang="en-US" sz="2200" dirty="0" err="1">
                <a:solidFill>
                  <a:schemeClr val="tx1"/>
                </a:solidFill>
                <a:latin typeface="Source Sans Pro" charset="0"/>
                <a:ea typeface="Source Sans Pro" charset="0"/>
                <a:cs typeface="Source Sans Pro" charset="0"/>
              </a:rPr>
              <a:t>su</a:t>
            </a:r>
            <a:r>
              <a:rPr lang="en-US" sz="2200" dirty="0">
                <a:solidFill>
                  <a:schemeClr val="tx1"/>
                </a:solidFill>
                <a:latin typeface="Source Sans Pro" charset="0"/>
                <a:ea typeface="Source Sans Pro" charset="0"/>
                <a:cs typeface="Source Sans Pro" charset="0"/>
              </a:rPr>
              <a:t> </a:t>
            </a:r>
            <a:r>
              <a:rPr lang="en-US" sz="2200" dirty="0" err="1">
                <a:solidFill>
                  <a:schemeClr val="tx1"/>
                </a:solidFill>
                <a:latin typeface="Source Sans Pro" charset="0"/>
                <a:ea typeface="Source Sans Pro" charset="0"/>
                <a:cs typeface="Source Sans Pro" charset="0"/>
              </a:rPr>
              <a:t>audiencia</a:t>
            </a:r>
            <a:r>
              <a:rPr lang="en-US" sz="2200" dirty="0">
                <a:solidFill>
                  <a:schemeClr val="tx1"/>
                </a:solidFill>
                <a:latin typeface="Source Sans Pro" charset="0"/>
                <a:ea typeface="Source Sans Pro" charset="0"/>
                <a:cs typeface="Source Sans Pro" charset="0"/>
              </a:rPr>
              <a:t> y </a:t>
            </a:r>
            <a:r>
              <a:rPr lang="en-US" sz="2200" dirty="0" err="1">
                <a:solidFill>
                  <a:schemeClr val="tx1"/>
                </a:solidFill>
                <a:latin typeface="Source Sans Pro" charset="0"/>
                <a:ea typeface="Source Sans Pro" charset="0"/>
                <a:cs typeface="Source Sans Pro" charset="0"/>
              </a:rPr>
              <a:t>adaptar</a:t>
            </a:r>
            <a:r>
              <a:rPr lang="en-US" sz="2200" dirty="0">
                <a:solidFill>
                  <a:schemeClr val="tx1"/>
                </a:solidFill>
                <a:latin typeface="Source Sans Pro" charset="0"/>
                <a:ea typeface="Source Sans Pro" charset="0"/>
                <a:cs typeface="Source Sans Pro" charset="0"/>
              </a:rPr>
              <a:t> </a:t>
            </a:r>
            <a:r>
              <a:rPr lang="en-US" sz="2200" dirty="0" err="1">
                <a:solidFill>
                  <a:schemeClr val="tx1"/>
                </a:solidFill>
                <a:latin typeface="Source Sans Pro" charset="0"/>
                <a:ea typeface="Source Sans Pro" charset="0"/>
                <a:cs typeface="Source Sans Pro" charset="0"/>
              </a:rPr>
              <a:t>su</a:t>
            </a:r>
            <a:r>
              <a:rPr lang="en-US" sz="2200" dirty="0">
                <a:solidFill>
                  <a:schemeClr val="tx1"/>
                </a:solidFill>
                <a:latin typeface="Source Sans Pro" charset="0"/>
                <a:ea typeface="Source Sans Pro" charset="0"/>
                <a:cs typeface="Source Sans Pro" charset="0"/>
              </a:rPr>
              <a:t> </a:t>
            </a:r>
            <a:r>
              <a:rPr lang="en-US" sz="2200" dirty="0" err="1">
                <a:solidFill>
                  <a:schemeClr val="tx1"/>
                </a:solidFill>
                <a:latin typeface="Source Sans Pro" charset="0"/>
                <a:ea typeface="Source Sans Pro" charset="0"/>
                <a:cs typeface="Source Sans Pro" charset="0"/>
              </a:rPr>
              <a:t>historia</a:t>
            </a:r>
            <a:r>
              <a:rPr lang="en-US" sz="2200" dirty="0">
                <a:solidFill>
                  <a:schemeClr val="tx1"/>
                </a:solidFill>
                <a:latin typeface="Source Sans Pro" charset="0"/>
                <a:ea typeface="Source Sans Pro" charset="0"/>
                <a:cs typeface="Source Sans Pro" charset="0"/>
              </a:rPr>
              <a:t> personal a </a:t>
            </a:r>
            <a:r>
              <a:rPr lang="en-US" sz="2200" dirty="0" err="1">
                <a:solidFill>
                  <a:schemeClr val="tx1"/>
                </a:solidFill>
                <a:latin typeface="Source Sans Pro" charset="0"/>
                <a:ea typeface="Source Sans Pro" charset="0"/>
                <a:cs typeface="Source Sans Pro" charset="0"/>
              </a:rPr>
              <a:t>ellos</a:t>
            </a:r>
            <a:endParaRPr sz="2200" b="0" i="0" u="none" strike="noStrike" cap="none" dirty="0">
              <a:solidFill>
                <a:schemeClr val="tx1"/>
              </a:solidFill>
              <a:latin typeface="Source Sans Pro"/>
              <a:ea typeface="Source Sans Pro"/>
              <a:cs typeface="Source Sans Pro"/>
              <a:sym typeface="Source Sans Pro"/>
            </a:endParaRPr>
          </a:p>
        </p:txBody>
      </p:sp>
      <p:sp>
        <p:nvSpPr>
          <p:cNvPr id="408" name="Google Shape;408;p50"/>
          <p:cNvSpPr txBox="1"/>
          <p:nvPr/>
        </p:nvSpPr>
        <p:spPr>
          <a:xfrm>
            <a:off x="1214622" y="930088"/>
            <a:ext cx="3928878" cy="660437"/>
          </a:xfrm>
          <a:prstGeom prst="rect">
            <a:avLst/>
          </a:prstGeom>
          <a:noFill/>
          <a:ln>
            <a:noFill/>
          </a:ln>
        </p:spPr>
        <p:txBody>
          <a:bodyPr spcFirstLastPara="1" wrap="square" lIns="91425" tIns="45700" rIns="91425" bIns="45700" anchor="t" anchorCtr="0">
            <a:noAutofit/>
          </a:bodyPr>
          <a:lstStyle/>
          <a:p>
            <a:pPr>
              <a:lnSpc>
                <a:spcPct val="80000"/>
              </a:lnSpc>
            </a:pPr>
            <a:r>
              <a:rPr lang="en-US" sz="4400" b="1" dirty="0" err="1">
                <a:solidFill>
                  <a:srgbClr val="00B4DC"/>
                </a:solidFill>
                <a:latin typeface="Gilroy ExtraBold" charset="0"/>
                <a:ea typeface="Gilroy ExtraBold" charset="0"/>
                <a:cs typeface="Gilroy ExtraBold" charset="0"/>
              </a:rPr>
              <a:t>Cambios</a:t>
            </a:r>
            <a:r>
              <a:rPr lang="en-US" sz="4400" b="1" dirty="0">
                <a:solidFill>
                  <a:srgbClr val="00B4DC"/>
                </a:solidFill>
                <a:latin typeface="Gilroy ExtraBold" charset="0"/>
                <a:ea typeface="Gilroy ExtraBold" charset="0"/>
                <a:cs typeface="Gilroy ExtraBold" charset="0"/>
              </a:rPr>
              <a:t> claves del </a:t>
            </a:r>
            <a:r>
              <a:rPr lang="en-US" sz="4400" b="1" dirty="0" err="1">
                <a:solidFill>
                  <a:srgbClr val="00B4DC"/>
                </a:solidFill>
                <a:latin typeface="Gilroy ExtraBold" charset="0"/>
                <a:ea typeface="Gilroy ExtraBold" charset="0"/>
                <a:cs typeface="Gilroy ExtraBold" charset="0"/>
              </a:rPr>
              <a:t>pensamiento</a:t>
            </a:r>
            <a:r>
              <a:rPr lang="en-US" sz="4400" b="1" dirty="0">
                <a:solidFill>
                  <a:srgbClr val="00B4DC"/>
                </a:solidFill>
                <a:latin typeface="Gilroy ExtraBold" charset="0"/>
                <a:ea typeface="Gilroy ExtraBold" charset="0"/>
                <a:cs typeface="Gilroy ExtraBold" charset="0"/>
              </a:rPr>
              <a:t>:</a:t>
            </a:r>
          </a:p>
        </p:txBody>
      </p:sp>
      <p:pic>
        <p:nvPicPr>
          <p:cNvPr id="10" name="Picture 9">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1" name="Oval 10"/>
          <p:cNvSpPr/>
          <p:nvPr/>
        </p:nvSpPr>
        <p:spPr>
          <a:xfrm>
            <a:off x="5751505" y="108805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roy ExtraBold" charset="0"/>
                <a:ea typeface="Gilroy ExtraBold" charset="0"/>
                <a:cs typeface="Gilroy ExtraBold" charset="0"/>
              </a:rPr>
              <a:t>1</a:t>
            </a:r>
          </a:p>
        </p:txBody>
      </p:sp>
      <p:sp>
        <p:nvSpPr>
          <p:cNvPr id="12" name="Oval 11"/>
          <p:cNvSpPr/>
          <p:nvPr/>
        </p:nvSpPr>
        <p:spPr>
          <a:xfrm>
            <a:off x="5751505" y="1769835"/>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roy ExtraBold" charset="0"/>
                <a:ea typeface="Gilroy ExtraBold" charset="0"/>
                <a:cs typeface="Gilroy ExtraBold" charset="0"/>
              </a:rPr>
              <a:t>2</a:t>
            </a:r>
          </a:p>
        </p:txBody>
      </p:sp>
      <p:sp>
        <p:nvSpPr>
          <p:cNvPr id="13" name="Oval 12"/>
          <p:cNvSpPr/>
          <p:nvPr/>
        </p:nvSpPr>
        <p:spPr>
          <a:xfrm>
            <a:off x="5751505" y="273139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roy ExtraBold" charset="0"/>
                <a:ea typeface="Gilroy ExtraBold" charset="0"/>
                <a:cs typeface="Gilroy ExtraBold" charset="0"/>
              </a:rPr>
              <a:t>3</a:t>
            </a:r>
          </a:p>
        </p:txBody>
      </p:sp>
    </p:spTree>
    <p:extLst>
      <p:ext uri="{BB962C8B-B14F-4D97-AF65-F5344CB8AC3E}">
        <p14:creationId xmlns:p14="http://schemas.microsoft.com/office/powerpoint/2010/main" val="1061320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86592" y="4132602"/>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a:solidFill>
                  <a:srgbClr val="00B4DC"/>
                </a:solidFill>
                <a:latin typeface="Gilroy ExtraBold" charset="0"/>
                <a:ea typeface="Gilroy ExtraBold" charset="0"/>
                <a:cs typeface="Gilroy ExtraBold" charset="0"/>
              </a:rPr>
              <a:t>Agenda</a:t>
            </a:r>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La </a:t>
            </a:r>
            <a:r>
              <a:rPr lang="en-US" sz="2400" dirty="0" err="1">
                <a:solidFill>
                  <a:schemeClr val="tx1"/>
                </a:solidFill>
                <a:latin typeface="Source Sans Pro" charset="0"/>
                <a:ea typeface="Source Sans Pro" charset="0"/>
                <a:cs typeface="Source Sans Pro" charset="0"/>
              </a:rPr>
              <a:t>rareza</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increíble</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cambiar</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su</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mente</a:t>
            </a:r>
            <a:endParaRPr lang="en-US" sz="2400" dirty="0">
              <a:solidFill>
                <a:schemeClr val="tx1"/>
              </a:solidFill>
              <a:latin typeface="Source Sans Pro" charset="0"/>
              <a:ea typeface="Source Sans Pro" charset="0"/>
              <a:cs typeface="Source Sans Pro" charset="0"/>
            </a:endParaRPr>
          </a:p>
          <a:p>
            <a:pPr fontAlgn="ctr"/>
            <a:endParaRPr lang="en-US" sz="2400" b="1"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Construcción</a:t>
            </a:r>
            <a:r>
              <a:rPr lang="en-US" sz="2400" dirty="0">
                <a:solidFill>
                  <a:schemeClr val="tx1"/>
                </a:solidFill>
                <a:latin typeface="Source Sans Pro" charset="0"/>
                <a:ea typeface="Source Sans Pro" charset="0"/>
                <a:cs typeface="Source Sans Pro" charset="0"/>
              </a:rPr>
              <a:t> de </a:t>
            </a:r>
            <a:r>
              <a:rPr lang="en-US" sz="2400" dirty="0" err="1">
                <a:solidFill>
                  <a:schemeClr val="tx1"/>
                </a:solidFill>
                <a:latin typeface="Source Sans Pro" charset="0"/>
                <a:ea typeface="Source Sans Pro" charset="0"/>
                <a:cs typeface="Source Sans Pro" charset="0"/>
              </a:rPr>
              <a:t>teoría</a:t>
            </a:r>
            <a:r>
              <a:rPr lang="en-US" sz="2400" dirty="0">
                <a:solidFill>
                  <a:schemeClr val="tx1"/>
                </a:solidFill>
                <a:latin typeface="Source Sans Pro" charset="0"/>
                <a:ea typeface="Source Sans Pro" charset="0"/>
                <a:cs typeface="Source Sans Pro" charset="0"/>
              </a:rPr>
              <a:t> con Simón Sinek</a:t>
            </a: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err="1">
                <a:solidFill>
                  <a:schemeClr val="tx1"/>
                </a:solidFill>
                <a:latin typeface="Source Sans Pro" charset="0"/>
                <a:ea typeface="Source Sans Pro" charset="0"/>
                <a:cs typeface="Source Sans Pro" charset="0"/>
              </a:rPr>
              <a:t>Incidentes</a:t>
            </a:r>
            <a:r>
              <a:rPr lang="en-US" sz="2400" dirty="0">
                <a:solidFill>
                  <a:schemeClr val="tx1"/>
                </a:solidFill>
                <a:latin typeface="Source Sans Pro" charset="0"/>
                <a:ea typeface="Source Sans Pro" charset="0"/>
                <a:cs typeface="Source Sans Pro" charset="0"/>
              </a:rPr>
              <a:t> </a:t>
            </a:r>
            <a:r>
              <a:rPr lang="en-US" sz="2400" dirty="0" err="1">
                <a:solidFill>
                  <a:schemeClr val="tx1"/>
                </a:solidFill>
                <a:latin typeface="Source Sans Pro" charset="0"/>
                <a:ea typeface="Source Sans Pro" charset="0"/>
                <a:cs typeface="Source Sans Pro" charset="0"/>
              </a:rPr>
              <a:t>críticos</a:t>
            </a:r>
            <a:endParaRPr lang="en-US" sz="2400" dirty="0">
              <a:solidFill>
                <a:schemeClr val="tx1"/>
              </a:solidFill>
              <a:latin typeface="Source Sans Pro" charset="0"/>
              <a:ea typeface="Source Sans Pro" charset="0"/>
              <a:cs typeface="Source Sans Pro" charset="0"/>
            </a:endParaRPr>
          </a:p>
          <a:p>
            <a:pPr fontAlgn="ctr"/>
            <a:endParaRPr lang="en-US" sz="2400" dirty="0">
              <a:solidFill>
                <a:schemeClr val="tx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Marco de </a:t>
            </a:r>
            <a:r>
              <a:rPr lang="en-US" sz="2400" dirty="0" err="1">
                <a:solidFill>
                  <a:schemeClr val="tx1"/>
                </a:solidFill>
                <a:latin typeface="Source Sans Pro" charset="0"/>
                <a:ea typeface="Source Sans Pro" charset="0"/>
                <a:cs typeface="Source Sans Pro" charset="0"/>
              </a:rPr>
              <a:t>historia</a:t>
            </a:r>
            <a:r>
              <a:rPr lang="en-US" sz="2400" dirty="0">
                <a:solidFill>
                  <a:schemeClr val="tx1"/>
                </a:solidFill>
                <a:latin typeface="Source Sans Pro" charset="0"/>
                <a:ea typeface="Source Sans Pro" charset="0"/>
                <a:cs typeface="Source Sans Pro" charset="0"/>
              </a:rPr>
              <a:t> personal</a:t>
            </a:r>
          </a:p>
          <a:p>
            <a:pPr fontAlgn="ctr"/>
            <a:endParaRPr lang="en-US" sz="2400" dirty="0">
              <a:solidFill>
                <a:schemeClr val="tx1"/>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Informe y </a:t>
            </a:r>
            <a:r>
              <a:rPr lang="en-US" sz="2400" b="1" dirty="0" err="1">
                <a:solidFill>
                  <a:schemeClr val="bg1"/>
                </a:solidFill>
                <a:latin typeface="Source Sans Pro" charset="0"/>
                <a:ea typeface="Source Sans Pro" charset="0"/>
                <a:cs typeface="Source Sans Pro" charset="0"/>
              </a:rPr>
              <a:t>cierre</a:t>
            </a:r>
            <a:endParaRPr lang="en-US" sz="2400" b="1" dirty="0">
              <a:solidFill>
                <a:schemeClr val="bg1"/>
              </a:solidFill>
              <a:latin typeface="Source Sans Pro" charset="0"/>
              <a:ea typeface="Source Sans Pro" charset="0"/>
              <a:cs typeface="Source Sans Pro" charset="0"/>
            </a:endParaRPr>
          </a:p>
        </p:txBody>
      </p:sp>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564646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err="1">
                <a:solidFill>
                  <a:schemeClr val="bg1"/>
                </a:solidFill>
                <a:latin typeface="Gilroy ExtraBold" charset="0"/>
                <a:ea typeface="Gilroy ExtraBold" charset="0"/>
                <a:cs typeface="Gilroy ExtraBold" charset="0"/>
              </a:rPr>
              <a:t>Interrogatorio</a:t>
            </a:r>
            <a:endParaRPr lang="en-US" sz="12000" b="1" dirty="0">
              <a:solidFill>
                <a:schemeClr val="bg1"/>
              </a:solidFill>
              <a:latin typeface="Gilroy ExtraBold" charset="0"/>
              <a:ea typeface="Gilroy ExtraBold" charset="0"/>
              <a:cs typeface="Gilroy ExtraBold" charset="0"/>
            </a:endParaRPr>
          </a:p>
        </p:txBody>
      </p:sp>
      <p:sp>
        <p:nvSpPr>
          <p:cNvPr id="5" name="Rectangle 4"/>
          <p:cNvSpPr>
            <a:spLocks noChangeArrowheads="1"/>
          </p:cNvSpPr>
          <p:nvPr/>
        </p:nvSpPr>
        <p:spPr bwMode="auto">
          <a:xfrm>
            <a:off x="1464799" y="4744984"/>
            <a:ext cx="9262401" cy="1402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2600" dirty="0">
                <a:solidFill>
                  <a:schemeClr val="tx1"/>
                </a:solidFill>
                <a:latin typeface="Source Sans Pro" panose="020B0503030403020204" pitchFamily="34" charset="77"/>
              </a:rPr>
              <a:t>¿</a:t>
            </a:r>
            <a:r>
              <a:rPr lang="en-US" sz="2600" dirty="0" err="1">
                <a:solidFill>
                  <a:schemeClr val="tx1"/>
                </a:solidFill>
                <a:latin typeface="Source Sans Pro" panose="020B0503030403020204" pitchFamily="34" charset="77"/>
              </a:rPr>
              <a:t>Cómo</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puede</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usted</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seguir</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centrándose</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en</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los</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valores</a:t>
            </a:r>
            <a:r>
              <a:rPr lang="en-US" sz="2600" dirty="0">
                <a:solidFill>
                  <a:schemeClr val="tx1"/>
                </a:solidFill>
                <a:latin typeface="Source Sans Pro" panose="020B0503030403020204" pitchFamily="34" charset="77"/>
              </a:rPr>
              <a:t> que </a:t>
            </a:r>
            <a:r>
              <a:rPr lang="en-US" sz="2600" dirty="0" err="1">
                <a:solidFill>
                  <a:schemeClr val="tx1"/>
                </a:solidFill>
                <a:latin typeface="Source Sans Pro" panose="020B0503030403020204" pitchFamily="34" charset="77"/>
              </a:rPr>
              <a:t>impulsan</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su</a:t>
            </a:r>
            <a:r>
              <a:rPr lang="en-US" sz="2600" dirty="0">
                <a:solidFill>
                  <a:schemeClr val="tx1"/>
                </a:solidFill>
                <a:latin typeface="Source Sans Pro" panose="020B0503030403020204" pitchFamily="34" charset="77"/>
              </a:rPr>
              <a:t> </a:t>
            </a:r>
            <a:r>
              <a:rPr lang="en-US" sz="2600" dirty="0" err="1">
                <a:solidFill>
                  <a:schemeClr val="tx1"/>
                </a:solidFill>
                <a:latin typeface="Source Sans Pro" panose="020B0503030403020204" pitchFamily="34" charset="77"/>
              </a:rPr>
              <a:t>trabajo</a:t>
            </a:r>
            <a:r>
              <a:rPr lang="en-US" sz="2600" dirty="0">
                <a:solidFill>
                  <a:schemeClr val="tx1"/>
                </a:solidFill>
                <a:latin typeface="Source Sans Pro" panose="020B0503030403020204" pitchFamily="34" charset="77"/>
              </a:rPr>
              <a:t>?</a:t>
            </a:r>
          </a:p>
          <a:p>
            <a:pPr algn="ctr">
              <a:lnSpc>
                <a:spcPct val="80000"/>
              </a:lnSpc>
            </a:pPr>
            <a:endParaRPr lang="en-US" altLang="en-US" sz="2600" dirty="0">
              <a:solidFill>
                <a:schemeClr val="tx1"/>
              </a:solidFill>
              <a:latin typeface="Source Sans Pro" panose="020B0503030403020204" pitchFamily="34" charset="77"/>
              <a:ea typeface="Gilroy" charset="0"/>
              <a:cs typeface="Gilroy" charset="0"/>
            </a:endParaRPr>
          </a:p>
          <a:p>
            <a:pPr algn="ctr"/>
            <a:r>
              <a:rPr lang="es-ES" sz="2600" dirty="0">
                <a:solidFill>
                  <a:schemeClr val="tx1"/>
                </a:solidFill>
                <a:latin typeface="Source Sans Pro" panose="020B0503030403020204" pitchFamily="34" charset="77"/>
              </a:rPr>
              <a:t>¿Qué usted pronostica que será difícil?</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8" name="Picture 7">
            <a:extLst>
              <a:ext uri="{FF2B5EF4-FFF2-40B4-BE49-F238E27FC236}">
                <a16:creationId xmlns:a16="http://schemas.microsoft.com/office/drawing/2014/main" id="{662E1056-EAE1-2443-9A50-7D3465E04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616" y="3827772"/>
            <a:ext cx="870168" cy="585755"/>
          </a:xfrm>
          <a:prstGeom prst="rect">
            <a:avLst/>
          </a:prstGeom>
        </p:spPr>
      </p:pic>
      <p:sp>
        <p:nvSpPr>
          <p:cNvPr id="3" name="TextBox 2">
            <a:extLst>
              <a:ext uri="{FF2B5EF4-FFF2-40B4-BE49-F238E27FC236}">
                <a16:creationId xmlns:a16="http://schemas.microsoft.com/office/drawing/2014/main" id="{EB96FF9C-A2F9-6A40-9FF7-C5CEC3097737}"/>
              </a:ext>
            </a:extLst>
          </p:cNvPr>
          <p:cNvSpPr txBox="1"/>
          <p:nvPr/>
        </p:nvSpPr>
        <p:spPr>
          <a:xfrm>
            <a:off x="4892784" y="3859040"/>
            <a:ext cx="3722494" cy="523220"/>
          </a:xfrm>
          <a:prstGeom prst="rect">
            <a:avLst/>
          </a:prstGeom>
          <a:noFill/>
        </p:spPr>
        <p:txBody>
          <a:bodyPr wrap="none" rtlCol="0">
            <a:spAutoFit/>
          </a:bodyPr>
          <a:lstStyle/>
          <a:p>
            <a:r>
              <a:rPr lang="en-US" sz="2800" b="1" dirty="0">
                <a:latin typeface="Gilroy ExtraBold" pitchFamily="2" charset="77"/>
              </a:rPr>
              <a:t>ESCRIBA EN EL CHAT</a:t>
            </a:r>
          </a:p>
        </p:txBody>
      </p:sp>
    </p:spTree>
    <p:extLst>
      <p:ext uri="{BB962C8B-B14F-4D97-AF65-F5344CB8AC3E}">
        <p14:creationId xmlns:p14="http://schemas.microsoft.com/office/powerpoint/2010/main" val="88643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9"/>
        <p:cNvGrpSpPr/>
        <p:nvPr/>
      </p:nvGrpSpPr>
      <p:grpSpPr>
        <a:xfrm>
          <a:off x="0" y="0"/>
          <a:ext cx="0" cy="0"/>
          <a:chOff x="0" y="0"/>
          <a:chExt cx="0" cy="0"/>
        </a:xfrm>
      </p:grpSpPr>
      <p:sp>
        <p:nvSpPr>
          <p:cNvPr id="151" name="Shape 151"/>
          <p:cNvSpPr/>
          <p:nvPr/>
        </p:nvSpPr>
        <p:spPr>
          <a:xfrm>
            <a:off x="0" y="2953478"/>
            <a:ext cx="12191999" cy="1027243"/>
          </a:xfrm>
          <a:prstGeom prst="rect">
            <a:avLst/>
          </a:prstGeom>
          <a:noFill/>
          <a:ln>
            <a:noFill/>
          </a:ln>
        </p:spPr>
        <p:txBody>
          <a:bodyPr lIns="64275" tIns="32125" rIns="64275" bIns="32125" anchor="t" anchorCtr="0">
            <a:noAutofit/>
          </a:bodyPr>
          <a:lstStyle/>
          <a:p>
            <a:pPr algn="ctr">
              <a:lnSpc>
                <a:spcPct val="80000"/>
              </a:lnSpc>
              <a:buSzPct val="25000"/>
            </a:pPr>
            <a:r>
              <a:rPr lang="en-US" sz="12000" b="1" dirty="0">
                <a:solidFill>
                  <a:srgbClr val="FFFFFF"/>
                </a:solidFill>
                <a:latin typeface="Gilroy ExtraBold" charset="0"/>
                <a:ea typeface="Gilroy ExtraBold" charset="0"/>
                <a:cs typeface="Gilroy ExtraBold" charset="0"/>
              </a:rPr>
              <a:t>#</a:t>
            </a:r>
            <a:r>
              <a:rPr lang="en-US" sz="12000" b="1" dirty="0" err="1">
                <a:solidFill>
                  <a:srgbClr val="FFFFFF"/>
                </a:solidFill>
                <a:latin typeface="Gilroy ExtraBold" charset="0"/>
                <a:ea typeface="Gilroy ExtraBold" charset="0"/>
                <a:cs typeface="Gilroy ExtraBold" charset="0"/>
              </a:rPr>
              <a:t>OFAction</a:t>
            </a:r>
            <a:endParaRPr lang="en-US" sz="12000" b="1" dirty="0">
              <a:solidFill>
                <a:srgbClr val="FFFFFF"/>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53451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7D0E34-0B22-D147-9918-029E1F780C8C}"/>
              </a:ext>
            </a:extLst>
          </p:cNvPr>
          <p:cNvSpPr txBox="1"/>
          <p:nvPr/>
        </p:nvSpPr>
        <p:spPr>
          <a:xfrm>
            <a:off x="1" y="2189827"/>
            <a:ext cx="12191999" cy="2554545"/>
          </a:xfrm>
          <a:prstGeom prst="rect">
            <a:avLst/>
          </a:prstGeom>
          <a:noFill/>
        </p:spPr>
        <p:txBody>
          <a:bodyPr wrap="square" rtlCol="0">
            <a:spAutoFit/>
          </a:bodyPr>
          <a:lstStyle/>
          <a:p>
            <a:pPr algn="ctr"/>
            <a:r>
              <a:rPr lang="en-US" sz="8000" b="1" dirty="0" err="1">
                <a:solidFill>
                  <a:schemeClr val="bg1"/>
                </a:solidFill>
                <a:latin typeface="Gilroy ExtraBold" pitchFamily="2" charset="77"/>
              </a:rPr>
              <a:t>Encuesta</a:t>
            </a:r>
            <a:r>
              <a:rPr lang="en-US" sz="8000" b="1" dirty="0">
                <a:solidFill>
                  <a:schemeClr val="bg1"/>
                </a:solidFill>
                <a:latin typeface="Gilroy ExtraBold" pitchFamily="2" charset="77"/>
              </a:rPr>
              <a:t>:</a:t>
            </a:r>
          </a:p>
          <a:p>
            <a:pPr algn="ctr"/>
            <a:r>
              <a:rPr lang="en-US" sz="8000" b="1" dirty="0">
                <a:solidFill>
                  <a:schemeClr val="bg1"/>
                </a:solidFill>
                <a:latin typeface="Gilroy ExtraBold" pitchFamily="2" charset="77"/>
              </a:rPr>
              <a:t>http://</a:t>
            </a:r>
            <a:r>
              <a:rPr lang="en-US" sz="8000" b="1" dirty="0" err="1">
                <a:solidFill>
                  <a:schemeClr val="bg1"/>
                </a:solidFill>
                <a:latin typeface="Gilroy ExtraBold" pitchFamily="2" charset="77"/>
              </a:rPr>
              <a:t>bit.ly</a:t>
            </a:r>
            <a:r>
              <a:rPr lang="en-US" sz="8000" b="1" dirty="0">
                <a:solidFill>
                  <a:schemeClr val="bg1"/>
                </a:solidFill>
                <a:latin typeface="Gilroy ExtraBold" pitchFamily="2" charset="77"/>
              </a:rPr>
              <a:t>/2NRACu5 </a:t>
            </a:r>
            <a:endParaRPr lang="en-US" sz="2000" b="1" dirty="0">
              <a:solidFill>
                <a:schemeClr val="bg1"/>
              </a:solidFill>
              <a:latin typeface="Gilroy ExtraBold" pitchFamily="2" charset="77"/>
            </a:endParaRPr>
          </a:p>
        </p:txBody>
      </p:sp>
      <p:pic>
        <p:nvPicPr>
          <p:cNvPr id="3" name="Picture 2">
            <a:extLst>
              <a:ext uri="{FF2B5EF4-FFF2-40B4-BE49-F238E27FC236}">
                <a16:creationId xmlns:a16="http://schemas.microsoft.com/office/drawing/2014/main" id="{157D4F6B-94AE-2C46-BB35-D9D58DC2DAC6}"/>
              </a:ext>
            </a:extLst>
          </p:cNvPr>
          <p:cNvPicPr>
            <a:picLocks noChangeAspect="1"/>
          </p:cNvPicPr>
          <p:nvPr/>
        </p:nvPicPr>
        <p:blipFill>
          <a:blip r:embed="rId2">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284910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20000"/>
            <a:extLst>
              <a:ext uri="{28A0092B-C50C-407E-A947-70E740481C1C}">
                <a14:useLocalDpi xmlns:a14="http://schemas.microsoft.com/office/drawing/2010/main" val="0"/>
              </a:ext>
            </a:extLst>
          </a:blip>
          <a:srcRect t="11020" r="12294" b="10369"/>
          <a:stretch/>
        </p:blipFill>
        <p:spPr>
          <a:xfrm>
            <a:off x="-1" y="0"/>
            <a:ext cx="12192001" cy="6858000"/>
          </a:xfrm>
          <a:prstGeom prst="rect">
            <a:avLst/>
          </a:prstGeom>
          <a:solidFill>
            <a:schemeClr val="tx1"/>
          </a:solidFill>
          <a:ln>
            <a:noFill/>
          </a:ln>
        </p:spPr>
      </p:pic>
      <p:sp>
        <p:nvSpPr>
          <p:cNvPr id="6" name="Shape 133"/>
          <p:cNvSpPr txBox="1"/>
          <p:nvPr/>
        </p:nvSpPr>
        <p:spPr>
          <a:xfrm>
            <a:off x="11899" y="2258553"/>
            <a:ext cx="12192000" cy="912188"/>
          </a:xfrm>
          <a:prstGeom prst="rect">
            <a:avLst/>
          </a:prstGeom>
          <a:noFill/>
          <a:ln>
            <a:noFill/>
          </a:ln>
        </p:spPr>
        <p:txBody>
          <a:bodyPr lIns="91425" tIns="45700" rIns="91425" bIns="45700" anchor="t" anchorCtr="0">
            <a:noAutofit/>
          </a:bodyPr>
          <a:lstStyle/>
          <a:p>
            <a:pPr algn="ctr">
              <a:lnSpc>
                <a:spcPct val="90000"/>
              </a:lnSpc>
              <a:buSzPct val="25000"/>
            </a:pPr>
            <a:r>
              <a:rPr lang="en-US" sz="2400" b="1" spc="300" dirty="0">
                <a:solidFill>
                  <a:srgbClr val="00B3DC"/>
                </a:solidFill>
                <a:latin typeface="Gilroy ExtraBold" charset="0"/>
                <a:ea typeface="Gilroy ExtraBold" charset="0"/>
                <a:cs typeface="Gilroy ExtraBold" charset="0"/>
              </a:rPr>
              <a:t>ENTRENAMIENTO DE ORGANIZACIÓN DE CAMPAÑAS</a:t>
            </a:r>
          </a:p>
          <a:p>
            <a:pPr algn="ctr">
              <a:lnSpc>
                <a:spcPct val="90000"/>
              </a:lnSpc>
              <a:buSzPct val="25000"/>
            </a:pPr>
            <a:r>
              <a:rPr lang="en-US" sz="6000" b="1" dirty="0" err="1">
                <a:solidFill>
                  <a:srgbClr val="FFFFFF"/>
                </a:solidFill>
                <a:latin typeface="Gilroy ExtraBold" charset="0"/>
                <a:ea typeface="Gilroy ExtraBold" charset="0"/>
                <a:cs typeface="Gilroy ExtraBold" charset="0"/>
              </a:rPr>
              <a:t>Conversaciones</a:t>
            </a:r>
            <a:r>
              <a:rPr lang="en-US" sz="6000" b="1" dirty="0">
                <a:solidFill>
                  <a:srgbClr val="FFFFFF"/>
                </a:solidFill>
                <a:latin typeface="Gilroy ExtraBold" charset="0"/>
                <a:ea typeface="Gilroy ExtraBold" charset="0"/>
                <a:cs typeface="Gilroy ExtraBold" charset="0"/>
              </a:rPr>
              <a:t> de persuasion</a:t>
            </a:r>
          </a:p>
          <a:p>
            <a:pPr algn="ctr">
              <a:lnSpc>
                <a:spcPct val="90000"/>
              </a:lnSpc>
              <a:buSzPct val="25000"/>
            </a:pPr>
            <a:r>
              <a:rPr lang="en-US" sz="5000" b="1" dirty="0">
                <a:solidFill>
                  <a:srgbClr val="FFFFFF"/>
                </a:solidFill>
                <a:latin typeface="Gilroy ExtraBold" charset="0"/>
                <a:ea typeface="Gilroy ExtraBold" charset="0"/>
                <a:cs typeface="Gilroy ExtraBold" charset="0"/>
              </a:rPr>
              <a:t>9/13 @ 7pm CST</a:t>
            </a:r>
          </a:p>
        </p:txBody>
      </p:sp>
      <p:sp>
        <p:nvSpPr>
          <p:cNvPr id="7" name="Shape 133"/>
          <p:cNvSpPr txBox="1"/>
          <p:nvPr/>
        </p:nvSpPr>
        <p:spPr>
          <a:xfrm>
            <a:off x="526249" y="4396299"/>
            <a:ext cx="11163300" cy="832901"/>
          </a:xfrm>
          <a:prstGeom prst="rect">
            <a:avLst/>
          </a:prstGeom>
          <a:noFill/>
          <a:ln>
            <a:noFill/>
          </a:ln>
        </p:spPr>
        <p:txBody>
          <a:bodyPr lIns="91425" tIns="45700" rIns="91425" bIns="45700" anchor="t" anchorCtr="0">
            <a:noAutofit/>
          </a:bodyPr>
          <a:lstStyle/>
          <a:p>
            <a:pPr algn="ctr">
              <a:buSzPct val="25000"/>
            </a:pPr>
            <a:r>
              <a:rPr lang="en-US" sz="2400" b="1">
                <a:solidFill>
                  <a:srgbClr val="FFFFFF"/>
                </a:solidFill>
                <a:latin typeface="Source Sans Pro" charset="0"/>
                <a:ea typeface="Source Sans Pro" charset="0"/>
                <a:cs typeface="Source Sans Pro" charset="0"/>
              </a:rPr>
              <a:t>Alex </a:t>
            </a:r>
            <a:r>
              <a:rPr lang="en-US" sz="2400" b="1" err="1">
                <a:solidFill>
                  <a:srgbClr val="FFFFFF"/>
                </a:solidFill>
                <a:latin typeface="Source Sans Pro" charset="0"/>
                <a:ea typeface="Source Sans Pro" charset="0"/>
                <a:cs typeface="Source Sans Pro" charset="0"/>
              </a:rPr>
              <a:t>Tornato</a:t>
            </a:r>
            <a:r>
              <a:rPr lang="en-US" sz="2400">
                <a:solidFill>
                  <a:srgbClr val="00C4FF"/>
                </a:solidFill>
                <a:latin typeface="Source Sans Pro" charset="0"/>
                <a:ea typeface="Source Sans Pro" charset="0"/>
                <a:cs typeface="Source Sans Pro" charset="0"/>
              </a:rPr>
              <a:t>/ OFA Training Manager / @</a:t>
            </a:r>
            <a:r>
              <a:rPr lang="en-US" sz="2400" err="1">
                <a:solidFill>
                  <a:srgbClr val="00C4FF"/>
                </a:solidFill>
                <a:latin typeface="Source Sans Pro" charset="0"/>
                <a:ea typeface="Source Sans Pro" charset="0"/>
                <a:cs typeface="Source Sans Pro" charset="0"/>
              </a:rPr>
              <a:t>atornato</a:t>
            </a:r>
            <a:endParaRPr lang="en-US" sz="2400">
              <a:solidFill>
                <a:srgbClr val="00C4FF"/>
              </a:solidFill>
              <a:latin typeface="Source Sans Pro" charset="0"/>
              <a:ea typeface="Source Sans Pro" charset="0"/>
              <a:cs typeface="Source Sans Pro" charset="0"/>
            </a:endParaRPr>
          </a:p>
        </p:txBody>
      </p:sp>
      <p:pic>
        <p:nvPicPr>
          <p:cNvPr id="10" name="Picture 9"/>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449591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07258"/>
            <a:ext cx="12192000" cy="2015936"/>
          </a:xfrm>
          <a:prstGeom prst="rect">
            <a:avLst/>
          </a:prstGeom>
          <a:noFill/>
        </p:spPr>
        <p:txBody>
          <a:bodyPr wrap="square" rtlCol="0">
            <a:spAutoFit/>
          </a:bodyPr>
          <a:lstStyle/>
          <a:p>
            <a:pPr algn="ctr"/>
            <a:r>
              <a:rPr lang="en-US" sz="12500" b="1" dirty="0">
                <a:solidFill>
                  <a:schemeClr val="bg1"/>
                </a:solidFill>
                <a:latin typeface="Gilroy ExtraBold" charset="0"/>
                <a:ea typeface="Gilroy ExtraBold" charset="0"/>
                <a:cs typeface="Gilroy ExtraBold" charset="0"/>
              </a:rPr>
              <a:t>Gracias!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2334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80662" y="1006600"/>
            <a:ext cx="6792684" cy="465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1: </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Conozca</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su</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por</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qué</a:t>
            </a:r>
            <a:r>
              <a:rPr lang="en-US" altLang="en-US" sz="2500" dirty="0">
                <a:solidFill>
                  <a:schemeClr val="tx1"/>
                </a:solidFill>
                <a:latin typeface="Source Sans Pro" charset="0"/>
                <a:ea typeface="Source Sans Pro" charset="0"/>
                <a:cs typeface="Source Sans Pro" charset="0"/>
              </a:rPr>
              <a:t>: Historia 			personal</a:t>
            </a:r>
          </a:p>
          <a:p>
            <a:endParaRPr lang="en-US" altLang="en-US" sz="2500" dirty="0">
              <a:solidFill>
                <a:schemeClr val="tx1"/>
              </a:solidFill>
              <a:latin typeface="Source Sans Pro" charset="0"/>
              <a:ea typeface="Source Sans Pro" charset="0"/>
              <a:cs typeface="Source Sans Pro" charset="0"/>
            </a:endParaRPr>
          </a:p>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2: </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Conversaciones</a:t>
            </a:r>
            <a:r>
              <a:rPr lang="en-US" altLang="en-US" sz="2500" dirty="0">
                <a:solidFill>
                  <a:schemeClr val="tx1"/>
                </a:solidFill>
                <a:latin typeface="Source Sans Pro" charset="0"/>
                <a:ea typeface="Source Sans Pro" charset="0"/>
                <a:cs typeface="Source Sans Pro" charset="0"/>
              </a:rPr>
              <a:t> de </a:t>
            </a:r>
            <a:r>
              <a:rPr lang="en-US" altLang="en-US" sz="2500" dirty="0" err="1">
                <a:solidFill>
                  <a:schemeClr val="tx1"/>
                </a:solidFill>
                <a:latin typeface="Source Sans Pro" charset="0"/>
                <a:ea typeface="Source Sans Pro" charset="0"/>
                <a:cs typeface="Source Sans Pro" charset="0"/>
              </a:rPr>
              <a:t>persuasión</a:t>
            </a:r>
            <a:endParaRPr lang="en-US" altLang="en-US" sz="2500" dirty="0">
              <a:solidFill>
                <a:schemeClr val="tx1"/>
              </a:solidFill>
              <a:latin typeface="Source Sans Pro" charset="0"/>
              <a:ea typeface="Source Sans Pro" charset="0"/>
              <a:cs typeface="Source Sans Pro" charset="0"/>
            </a:endParaRPr>
          </a:p>
          <a:p>
            <a:endParaRPr lang="en-US" altLang="en-US" sz="2500" dirty="0">
              <a:solidFill>
                <a:schemeClr val="tx1"/>
              </a:solidFill>
              <a:latin typeface="Source Sans Pro" charset="0"/>
              <a:ea typeface="Source Sans Pro" charset="0"/>
              <a:cs typeface="Source Sans Pro" charset="0"/>
            </a:endParaRPr>
          </a:p>
          <a:p>
            <a:endParaRPr lang="en-US" altLang="en-US" sz="2500" dirty="0">
              <a:solidFill>
                <a:schemeClr val="tx1"/>
              </a:solidFill>
              <a:latin typeface="Source Sans Pro" charset="0"/>
              <a:ea typeface="Source Sans Pro" charset="0"/>
              <a:cs typeface="Source Sans Pro" charset="0"/>
            </a:endParaRPr>
          </a:p>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3:</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Conversaciones</a:t>
            </a:r>
            <a:r>
              <a:rPr lang="en-US" altLang="en-US" sz="2500" dirty="0">
                <a:solidFill>
                  <a:schemeClr val="tx1"/>
                </a:solidFill>
                <a:latin typeface="Source Sans Pro" charset="0"/>
                <a:ea typeface="Source Sans Pro" charset="0"/>
                <a:cs typeface="Source Sans Pro" charset="0"/>
              </a:rPr>
              <a:t> de </a:t>
            </a:r>
            <a:r>
              <a:rPr lang="en-US" altLang="en-US" sz="2500" dirty="0" err="1">
                <a:solidFill>
                  <a:schemeClr val="tx1"/>
                </a:solidFill>
                <a:latin typeface="Source Sans Pro" charset="0"/>
                <a:ea typeface="Source Sans Pro" charset="0"/>
                <a:cs typeface="Source Sans Pro" charset="0"/>
              </a:rPr>
              <a:t>participación</a:t>
            </a:r>
            <a:r>
              <a:rPr lang="en-US" altLang="en-US" sz="2500" dirty="0">
                <a:solidFill>
                  <a:schemeClr val="tx1"/>
                </a:solidFill>
                <a:latin typeface="Source Sans Pro" charset="0"/>
                <a:ea typeface="Source Sans Pro" charset="0"/>
                <a:cs typeface="Source Sans Pro" charset="0"/>
              </a:rPr>
              <a:t> 			electoral (GOTV)</a:t>
            </a:r>
          </a:p>
          <a:p>
            <a:endParaRPr lang="en-US" altLang="en-US" sz="2500" dirty="0">
              <a:solidFill>
                <a:schemeClr val="tx1"/>
              </a:solidFill>
              <a:latin typeface="Source Sans Pro" charset="0"/>
              <a:ea typeface="Source Sans Pro" charset="0"/>
              <a:cs typeface="Source Sans Pro" charset="0"/>
            </a:endParaRPr>
          </a:p>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4:</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Organización</a:t>
            </a:r>
            <a:r>
              <a:rPr lang="en-US" altLang="en-US" sz="2500" dirty="0">
                <a:solidFill>
                  <a:schemeClr val="tx1"/>
                </a:solidFill>
                <a:latin typeface="Source Sans Pro" charset="0"/>
                <a:ea typeface="Source Sans Pro" charset="0"/>
                <a:cs typeface="Source Sans Pro" charset="0"/>
              </a:rPr>
              <a:t> digital</a:t>
            </a: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13290" y="1006600"/>
            <a:ext cx="3550891"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Nuestra </a:t>
            </a:r>
            <a:r>
              <a:rPr lang="en-US" sz="4000" b="1" dirty="0" err="1">
                <a:solidFill>
                  <a:schemeClr val="accent1"/>
                </a:solidFill>
                <a:latin typeface="Gilroy ExtraBold" charset="0"/>
                <a:ea typeface="Gilroy ExtraBold" charset="0"/>
                <a:cs typeface="Gilroy ExtraBold" charset="0"/>
              </a:rPr>
              <a:t>trayectoria</a:t>
            </a:r>
            <a:r>
              <a:rPr lang="en-US" sz="4000" b="1" dirty="0">
                <a:solidFill>
                  <a:schemeClr val="accent1"/>
                </a:solidFill>
                <a:latin typeface="Gilroy ExtraBold" charset="0"/>
                <a:ea typeface="Gilroy ExtraBold" charset="0"/>
                <a:cs typeface="Gilroy ExtraBold" charset="0"/>
              </a:rPr>
              <a:t> de </a:t>
            </a:r>
            <a:r>
              <a:rPr lang="en-US" sz="4000" b="1" dirty="0" err="1">
                <a:solidFill>
                  <a:schemeClr val="accent1"/>
                </a:solidFill>
                <a:latin typeface="Gilroy ExtraBold" charset="0"/>
                <a:ea typeface="Gilroy ExtraBold" charset="0"/>
                <a:cs typeface="Gilroy ExtraBold" charset="0"/>
              </a:rPr>
              <a:t>aprendizaje</a:t>
            </a:r>
            <a:endParaRPr lang="en-US" sz="4000" b="1" dirty="0">
              <a:solidFill>
                <a:schemeClr val="accent1"/>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09939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40C80FD-4BF9-374C-A36B-287209F085FD}"/>
              </a:ext>
            </a:extLst>
          </p:cNvPr>
          <p:cNvSpPr/>
          <p:nvPr/>
        </p:nvSpPr>
        <p:spPr>
          <a:xfrm>
            <a:off x="5849852" y="851824"/>
            <a:ext cx="344495" cy="3444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Gilroy ExtraBold" charset="0"/>
                <a:ea typeface="Gilroy ExtraBold" charset="0"/>
                <a:cs typeface="Gilroy ExtraBold" charset="0"/>
              </a:rPr>
              <a:t>1</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7" y="790185"/>
            <a:ext cx="4743717" cy="1938992"/>
          </a:xfrm>
          <a:prstGeom prst="rect">
            <a:avLst/>
          </a:prstGeom>
          <a:solidFill>
            <a:schemeClr val="bg1"/>
          </a:solidFill>
        </p:spPr>
        <p:txBody>
          <a:bodyPr wrap="square" rtlCol="0">
            <a:spAutoFit/>
          </a:bodyPr>
          <a:lstStyle/>
          <a:p>
            <a:r>
              <a:rPr lang="en-US" sz="2400" dirty="0" err="1">
                <a:solidFill>
                  <a:schemeClr val="accent3"/>
                </a:solidFill>
                <a:latin typeface="Source Sans Pro" charset="0"/>
                <a:ea typeface="Source Sans Pro" charset="0"/>
                <a:cs typeface="Source Sans Pro" charset="0"/>
              </a:rPr>
              <a:t>Analizar</a:t>
            </a:r>
            <a:r>
              <a:rPr lang="en-US" sz="2400" dirty="0">
                <a:solidFill>
                  <a:schemeClr val="accent3"/>
                </a:solidFill>
                <a:latin typeface="Source Sans Pro" charset="0"/>
                <a:ea typeface="Source Sans Pro" charset="0"/>
                <a:cs typeface="Source Sans Pro" charset="0"/>
              </a:rPr>
              <a:t> las </a:t>
            </a:r>
            <a:r>
              <a:rPr lang="en-US" sz="2400" dirty="0" err="1">
                <a:solidFill>
                  <a:schemeClr val="accent3"/>
                </a:solidFill>
                <a:latin typeface="Source Sans Pro" charset="0"/>
                <a:ea typeface="Source Sans Pro" charset="0"/>
                <a:cs typeface="Source Sans Pro" charset="0"/>
              </a:rPr>
              <a:t>razones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subyacentes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por</a:t>
            </a:r>
            <a:r>
              <a:rPr lang="en-US" sz="2400" dirty="0">
                <a:solidFill>
                  <a:schemeClr val="accent3"/>
                </a:solidFill>
                <a:latin typeface="Source Sans Pro" charset="0"/>
                <a:ea typeface="Source Sans Pro" charset="0"/>
                <a:cs typeface="Source Sans Pro" charset="0"/>
              </a:rPr>
              <a:t> las </a:t>
            </a:r>
            <a:r>
              <a:rPr lang="en-US" sz="2400" dirty="0" err="1">
                <a:solidFill>
                  <a:schemeClr val="accent3"/>
                </a:solidFill>
                <a:latin typeface="Source Sans Pro" charset="0"/>
                <a:ea typeface="Source Sans Pro" charset="0"/>
                <a:cs typeface="Source Sans Pro" charset="0"/>
              </a:rPr>
              <a:t>cuales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es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difícil</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participar</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en</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conversaciones</a:t>
            </a:r>
            <a:r>
              <a:rPr lang="en-US" sz="2400" dirty="0">
                <a:solidFill>
                  <a:schemeClr val="accent3"/>
                </a:solidFill>
                <a:latin typeface="Source Sans Pro" charset="0"/>
                <a:ea typeface="Source Sans Pro" charset="0"/>
                <a:cs typeface="Source Sans Pro" charset="0"/>
              </a:rPr>
              <a:t> con personas que </a:t>
            </a:r>
            <a:r>
              <a:rPr lang="en-US" sz="2400" dirty="0" err="1">
                <a:solidFill>
                  <a:schemeClr val="accent3"/>
                </a:solidFill>
                <a:latin typeface="Source Sans Pro" charset="0"/>
                <a:ea typeface="Source Sans Pro" charset="0"/>
                <a:cs typeface="Source Sans Pro" charset="0"/>
              </a:rPr>
              <a:t>tienen</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creencias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políticas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diferentes</a:t>
            </a:r>
            <a:endParaRPr lang="en-US" sz="2400" dirty="0">
              <a:solidFill>
                <a:schemeClr val="accent3"/>
              </a:solidFill>
              <a:latin typeface="Source Sans Pro" charset="0"/>
              <a:ea typeface="Source Sans Pro" charset="0"/>
              <a:cs typeface="Source Sans Pro" charset="0"/>
            </a:endParaRP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5" name="TextBox 14">
            <a:extLst>
              <a:ext uri="{FF2B5EF4-FFF2-40B4-BE49-F238E27FC236}">
                <a16:creationId xmlns:a16="http://schemas.microsoft.com/office/drawing/2014/main" id="{8744B0F1-6235-FA40-9F26-B0C35E5B6D41}"/>
              </a:ext>
            </a:extLst>
          </p:cNvPr>
          <p:cNvSpPr txBox="1">
            <a:spLocks noChangeArrowheads="1"/>
          </p:cNvSpPr>
          <p:nvPr/>
        </p:nvSpPr>
        <p:spPr bwMode="auto">
          <a:xfrm>
            <a:off x="952894" y="790185"/>
            <a:ext cx="3508046" cy="15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s-ES_tradnl" sz="4000" b="1" noProof="1">
                <a:solidFill>
                  <a:srgbClr val="00B4DC"/>
                </a:solidFill>
                <a:latin typeface="Gilroy ExtraBold" charset="0"/>
                <a:ea typeface="Gilroy ExtraBold" charset="0"/>
                <a:cs typeface="Gilroy ExtraBold" charset="0"/>
              </a:rPr>
              <a:t>Objetivos</a:t>
            </a:r>
            <a:r>
              <a:rPr lang="en-US" sz="4000" b="1" dirty="0">
                <a:solidFill>
                  <a:srgbClr val="00B4DC"/>
                </a:solidFill>
                <a:latin typeface="Gilroy ExtraBold" charset="0"/>
                <a:ea typeface="Gilroy ExtraBold" charset="0"/>
                <a:cs typeface="Gilroy ExtraBold" charset="0"/>
              </a:rPr>
              <a:t> para </a:t>
            </a:r>
            <a:r>
              <a:rPr lang="en-US" sz="4000" b="1" dirty="0" err="1">
                <a:solidFill>
                  <a:srgbClr val="00B4DC"/>
                </a:solidFill>
                <a:latin typeface="Gilroy ExtraBold" charset="0"/>
                <a:ea typeface="Gilroy ExtraBold" charset="0"/>
                <a:cs typeface="Gilroy ExtraBold" charset="0"/>
              </a:rPr>
              <a:t>esta</a:t>
            </a:r>
            <a:r>
              <a:rPr lang="en-US" sz="4000" b="1" dirty="0">
                <a:solidFill>
                  <a:srgbClr val="00B4DC"/>
                </a:solidFill>
                <a:latin typeface="Gilroy ExtraBold" charset="0"/>
                <a:ea typeface="Gilroy ExtraBold" charset="0"/>
                <a:cs typeface="Gilroy ExtraBold" charset="0"/>
              </a:rPr>
              <a:t> </a:t>
            </a:r>
            <a:r>
              <a:rPr lang="en-US" sz="4000" b="1" dirty="0" err="1">
                <a:solidFill>
                  <a:srgbClr val="00B4DC"/>
                </a:solidFill>
                <a:latin typeface="Gilroy ExtraBold" charset="0"/>
                <a:ea typeface="Gilroy ExtraBold" charset="0"/>
                <a:cs typeface="Gilroy ExtraBold" charset="0"/>
              </a:rPr>
              <a:t>capacitación</a:t>
            </a:r>
            <a:r>
              <a:rPr lang="en-US" sz="4000" b="1" dirty="0">
                <a:solidFill>
                  <a:srgbClr val="00B4DC"/>
                </a:solidFill>
                <a:latin typeface="Gilroy ExtraBold" charset="0"/>
                <a:ea typeface="Gilroy ExtraBold" charset="0"/>
                <a:cs typeface="Gilroy ExtraBold" charset="0"/>
              </a:rPr>
              <a:t>: </a:t>
            </a:r>
          </a:p>
        </p:txBody>
      </p:sp>
    </p:spTree>
    <p:extLst>
      <p:ext uri="{BB962C8B-B14F-4D97-AF65-F5344CB8AC3E}">
        <p14:creationId xmlns:p14="http://schemas.microsoft.com/office/powerpoint/2010/main" val="165779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40C80FD-4BF9-374C-A36B-287209F085FD}"/>
              </a:ext>
            </a:extLst>
          </p:cNvPr>
          <p:cNvSpPr/>
          <p:nvPr/>
        </p:nvSpPr>
        <p:spPr>
          <a:xfrm>
            <a:off x="5849852" y="851824"/>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Gilroy ExtraBold" charset="0"/>
                <a:ea typeface="Gilroy ExtraBold" charset="0"/>
                <a:cs typeface="Gilroy ExtraBold" charset="0"/>
              </a:rPr>
              <a:t>1</a:t>
            </a:r>
          </a:p>
        </p:txBody>
      </p:sp>
      <p:sp>
        <p:nvSpPr>
          <p:cNvPr id="10" name="Oval 9"/>
          <p:cNvSpPr/>
          <p:nvPr/>
        </p:nvSpPr>
        <p:spPr>
          <a:xfrm>
            <a:off x="5840109" y="3131183"/>
            <a:ext cx="344495" cy="3444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2</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7" y="790185"/>
            <a:ext cx="4743717" cy="1938992"/>
          </a:xfrm>
          <a:prstGeom prst="rect">
            <a:avLst/>
          </a:prstGeom>
          <a:solidFill>
            <a:schemeClr val="bg1"/>
          </a:solidFill>
        </p:spPr>
        <p:txBody>
          <a:bodyPr wrap="square" rtlCol="0">
            <a:spAutoFit/>
          </a:bodyPr>
          <a:lstStyle/>
          <a:p>
            <a:r>
              <a:rPr lang="en-US" sz="2400" dirty="0" err="1">
                <a:solidFill>
                  <a:schemeClr val="tx2">
                    <a:lumMod val="50000"/>
                  </a:schemeClr>
                </a:solidFill>
                <a:latin typeface="Source Sans Pro" charset="0"/>
                <a:ea typeface="Source Sans Pro" charset="0"/>
                <a:cs typeface="Source Sans Pro" charset="0"/>
              </a:rPr>
              <a:t>Analizar</a:t>
            </a:r>
            <a:r>
              <a:rPr lang="en-US" sz="2400" dirty="0">
                <a:solidFill>
                  <a:schemeClr val="tx2">
                    <a:lumMod val="50000"/>
                  </a:schemeClr>
                </a:solidFill>
                <a:latin typeface="Source Sans Pro" charset="0"/>
                <a:ea typeface="Source Sans Pro" charset="0"/>
                <a:cs typeface="Source Sans Pro" charset="0"/>
              </a:rPr>
              <a:t> las </a:t>
            </a:r>
            <a:r>
              <a:rPr lang="en-US" sz="2400" dirty="0" err="1">
                <a:solidFill>
                  <a:schemeClr val="tx2">
                    <a:lumMod val="50000"/>
                  </a:schemeClr>
                </a:solidFill>
                <a:latin typeface="Source Sans Pro" charset="0"/>
                <a:ea typeface="Source Sans Pro" charset="0"/>
                <a:cs typeface="Source Sans Pro" charset="0"/>
              </a:rPr>
              <a:t>razones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subyacentes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por</a:t>
            </a:r>
            <a:r>
              <a:rPr lang="en-US" sz="2400" dirty="0">
                <a:solidFill>
                  <a:schemeClr val="tx2">
                    <a:lumMod val="50000"/>
                  </a:schemeClr>
                </a:solidFill>
                <a:latin typeface="Source Sans Pro" charset="0"/>
                <a:ea typeface="Source Sans Pro" charset="0"/>
                <a:cs typeface="Source Sans Pro" charset="0"/>
              </a:rPr>
              <a:t> las </a:t>
            </a:r>
            <a:r>
              <a:rPr lang="en-US" sz="2400" dirty="0" err="1">
                <a:solidFill>
                  <a:schemeClr val="tx2">
                    <a:lumMod val="50000"/>
                  </a:schemeClr>
                </a:solidFill>
                <a:latin typeface="Source Sans Pro" charset="0"/>
                <a:ea typeface="Source Sans Pro" charset="0"/>
                <a:cs typeface="Source Sans Pro" charset="0"/>
              </a:rPr>
              <a:t>cuales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difícil</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participar</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en</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conversaciones</a:t>
            </a:r>
            <a:r>
              <a:rPr lang="en-US" sz="2400" dirty="0">
                <a:solidFill>
                  <a:schemeClr val="tx2">
                    <a:lumMod val="50000"/>
                  </a:schemeClr>
                </a:solidFill>
                <a:latin typeface="Source Sans Pro" charset="0"/>
                <a:ea typeface="Source Sans Pro" charset="0"/>
                <a:cs typeface="Source Sans Pro" charset="0"/>
              </a:rPr>
              <a:t> con personas que </a:t>
            </a:r>
            <a:r>
              <a:rPr lang="en-US" sz="2400" dirty="0" err="1">
                <a:solidFill>
                  <a:schemeClr val="tx2">
                    <a:lumMod val="50000"/>
                  </a:schemeClr>
                </a:solidFill>
                <a:latin typeface="Source Sans Pro" charset="0"/>
                <a:ea typeface="Source Sans Pro" charset="0"/>
                <a:cs typeface="Source Sans Pro" charset="0"/>
              </a:rPr>
              <a:t>tienen</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creencias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políticas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diferentes</a:t>
            </a:r>
            <a:endParaRPr lang="en-US" sz="2400" dirty="0">
              <a:solidFill>
                <a:schemeClr val="tx2">
                  <a:lumMod val="50000"/>
                </a:schemeClr>
              </a:solidFill>
              <a:latin typeface="Source Sans Pro" charset="0"/>
              <a:ea typeface="Source Sans Pro" charset="0"/>
              <a:cs typeface="Source Sans Pro" charset="0"/>
            </a:endParaRPr>
          </a:p>
        </p:txBody>
      </p:sp>
      <p:sp>
        <p:nvSpPr>
          <p:cNvPr id="17" name="TextBox 16">
            <a:extLst>
              <a:ext uri="{FF2B5EF4-FFF2-40B4-BE49-F238E27FC236}">
                <a16:creationId xmlns:a16="http://schemas.microsoft.com/office/drawing/2014/main" id="{7C482544-A312-CA49-9989-5DADF02984F0}"/>
              </a:ext>
            </a:extLst>
          </p:cNvPr>
          <p:cNvSpPr txBox="1"/>
          <p:nvPr/>
        </p:nvSpPr>
        <p:spPr>
          <a:xfrm>
            <a:off x="6512327" y="3065688"/>
            <a:ext cx="4743717" cy="1569660"/>
          </a:xfrm>
          <a:prstGeom prst="rect">
            <a:avLst/>
          </a:prstGeom>
          <a:solidFill>
            <a:schemeClr val="bg1"/>
          </a:solidFill>
        </p:spPr>
        <p:txBody>
          <a:bodyPr wrap="square" rtlCol="0">
            <a:spAutoFit/>
          </a:bodyPr>
          <a:lstStyle/>
          <a:p>
            <a:r>
              <a:rPr lang="en-US" sz="2400" dirty="0" err="1">
                <a:solidFill>
                  <a:schemeClr val="accent3"/>
                </a:solidFill>
                <a:latin typeface="Source Sans Pro" charset="0"/>
                <a:ea typeface="Source Sans Pro" charset="0"/>
                <a:cs typeface="Source Sans Pro" charset="0"/>
              </a:rPr>
              <a:t>Aplicar</a:t>
            </a:r>
            <a:r>
              <a:rPr lang="en-US" sz="2400" dirty="0">
                <a:solidFill>
                  <a:schemeClr val="accent3"/>
                </a:solidFill>
                <a:latin typeface="Source Sans Pro" charset="0"/>
                <a:ea typeface="Source Sans Pro" charset="0"/>
                <a:cs typeface="Source Sans Pro" charset="0"/>
              </a:rPr>
              <a:t> la </a:t>
            </a:r>
            <a:r>
              <a:rPr lang="en-US" sz="2400" dirty="0" err="1">
                <a:solidFill>
                  <a:schemeClr val="accent3"/>
                </a:solidFill>
                <a:latin typeface="Source Sans Pro" charset="0"/>
                <a:ea typeface="Source Sans Pro" charset="0"/>
                <a:cs typeface="Source Sans Pro" charset="0"/>
              </a:rPr>
              <a:t>teoría</a:t>
            </a:r>
            <a:r>
              <a:rPr lang="en-US" sz="2400" dirty="0">
                <a:solidFill>
                  <a:schemeClr val="accent3"/>
                </a:solidFill>
                <a:latin typeface="Source Sans Pro" charset="0"/>
                <a:ea typeface="Source Sans Pro" charset="0"/>
                <a:cs typeface="Source Sans Pro" charset="0"/>
              </a:rPr>
              <a:t> de “</a:t>
            </a:r>
            <a:r>
              <a:rPr lang="en-US" sz="2400" dirty="0" err="1">
                <a:solidFill>
                  <a:schemeClr val="accent3"/>
                </a:solidFill>
                <a:latin typeface="Source Sans Pro" charset="0"/>
                <a:ea typeface="Source Sans Pro" charset="0"/>
                <a:cs typeface="Source Sans Pro" charset="0"/>
              </a:rPr>
              <a:t>conocer</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su</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por</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qué</a:t>
            </a:r>
            <a:r>
              <a:rPr lang="en-US" sz="2400" dirty="0">
                <a:solidFill>
                  <a:schemeClr val="accent3"/>
                </a:solidFill>
                <a:latin typeface="Source Sans Pro" charset="0"/>
                <a:ea typeface="Source Sans Pro" charset="0"/>
                <a:cs typeface="Source Sans Pro" charset="0"/>
              </a:rPr>
              <a:t>” a las personas con las que </a:t>
            </a:r>
            <a:r>
              <a:rPr lang="en-US" sz="2400" dirty="0" err="1">
                <a:solidFill>
                  <a:schemeClr val="accent3"/>
                </a:solidFill>
                <a:latin typeface="Source Sans Pro" charset="0"/>
                <a:ea typeface="Source Sans Pro" charset="0"/>
                <a:cs typeface="Source Sans Pro" charset="0"/>
              </a:rPr>
              <a:t>hablará</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en</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su</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trabajo</a:t>
            </a:r>
            <a:r>
              <a:rPr lang="en-US" sz="2400" dirty="0">
                <a:solidFill>
                  <a:schemeClr val="accent3"/>
                </a:solidFill>
                <a:latin typeface="Source Sans Pro" charset="0"/>
                <a:ea typeface="Source Sans Pro" charset="0"/>
                <a:cs typeface="Source Sans Pro" charset="0"/>
              </a:rPr>
              <a:t> de </a:t>
            </a:r>
            <a:r>
              <a:rPr lang="en-US" sz="2400" dirty="0" err="1">
                <a:solidFill>
                  <a:schemeClr val="accent3"/>
                </a:solidFill>
                <a:latin typeface="Source Sans Pro" charset="0"/>
                <a:ea typeface="Source Sans Pro" charset="0"/>
                <a:cs typeface="Source Sans Pro" charset="0"/>
              </a:rPr>
              <a:t>organización</a:t>
            </a:r>
            <a:endParaRPr lang="en-US" sz="2400" dirty="0">
              <a:solidFill>
                <a:schemeClr val="accent3"/>
              </a:solidFill>
              <a:latin typeface="Source Sans Pro" charset="0"/>
              <a:ea typeface="Source Sans Pro" charset="0"/>
              <a:cs typeface="Source Sans Pro" charset="0"/>
            </a:endParaRP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5" name="TextBox 14">
            <a:extLst>
              <a:ext uri="{FF2B5EF4-FFF2-40B4-BE49-F238E27FC236}">
                <a16:creationId xmlns:a16="http://schemas.microsoft.com/office/drawing/2014/main" id="{8744B0F1-6235-FA40-9F26-B0C35E5B6D41}"/>
              </a:ext>
            </a:extLst>
          </p:cNvPr>
          <p:cNvSpPr txBox="1">
            <a:spLocks noChangeArrowheads="1"/>
          </p:cNvSpPr>
          <p:nvPr/>
        </p:nvSpPr>
        <p:spPr bwMode="auto">
          <a:xfrm>
            <a:off x="952894" y="790185"/>
            <a:ext cx="3508046" cy="15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s-ES_tradnl" sz="4000" b="1" noProof="1">
                <a:solidFill>
                  <a:srgbClr val="00B4DC"/>
                </a:solidFill>
                <a:latin typeface="Gilroy ExtraBold" charset="0"/>
                <a:ea typeface="Gilroy ExtraBold" charset="0"/>
                <a:cs typeface="Gilroy ExtraBold" charset="0"/>
              </a:rPr>
              <a:t>Objetivos</a:t>
            </a:r>
            <a:r>
              <a:rPr lang="en-US" sz="4000" b="1" dirty="0">
                <a:solidFill>
                  <a:srgbClr val="00B4DC"/>
                </a:solidFill>
                <a:latin typeface="Gilroy ExtraBold" charset="0"/>
                <a:ea typeface="Gilroy ExtraBold" charset="0"/>
                <a:cs typeface="Gilroy ExtraBold" charset="0"/>
              </a:rPr>
              <a:t> para </a:t>
            </a:r>
            <a:r>
              <a:rPr lang="en-US" sz="4000" b="1" dirty="0" err="1">
                <a:solidFill>
                  <a:srgbClr val="00B4DC"/>
                </a:solidFill>
                <a:latin typeface="Gilroy ExtraBold" charset="0"/>
                <a:ea typeface="Gilroy ExtraBold" charset="0"/>
                <a:cs typeface="Gilroy ExtraBold" charset="0"/>
              </a:rPr>
              <a:t>esta</a:t>
            </a:r>
            <a:r>
              <a:rPr lang="en-US" sz="4000" b="1" dirty="0">
                <a:solidFill>
                  <a:srgbClr val="00B4DC"/>
                </a:solidFill>
                <a:latin typeface="Gilroy ExtraBold" charset="0"/>
                <a:ea typeface="Gilroy ExtraBold" charset="0"/>
                <a:cs typeface="Gilroy ExtraBold" charset="0"/>
              </a:rPr>
              <a:t>  </a:t>
            </a:r>
            <a:r>
              <a:rPr lang="en-US" sz="4000" b="1" dirty="0" err="1">
                <a:solidFill>
                  <a:srgbClr val="00B4DC"/>
                </a:solidFill>
                <a:latin typeface="Gilroy ExtraBold" charset="0"/>
                <a:ea typeface="Gilroy ExtraBold" charset="0"/>
                <a:cs typeface="Gilroy ExtraBold" charset="0"/>
              </a:rPr>
              <a:t>capacitación</a:t>
            </a:r>
            <a:r>
              <a:rPr lang="en-US" sz="4000" b="1" dirty="0">
                <a:solidFill>
                  <a:srgbClr val="00B4DC"/>
                </a:solidFill>
                <a:latin typeface="Gilroy ExtraBold" charset="0"/>
                <a:ea typeface="Gilroy ExtraBold" charset="0"/>
                <a:cs typeface="Gilroy ExtraBold" charset="0"/>
              </a:rPr>
              <a:t>: </a:t>
            </a:r>
          </a:p>
        </p:txBody>
      </p:sp>
    </p:spTree>
    <p:extLst>
      <p:ext uri="{BB962C8B-B14F-4D97-AF65-F5344CB8AC3E}">
        <p14:creationId xmlns:p14="http://schemas.microsoft.com/office/powerpoint/2010/main" val="120541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849852" y="504090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roy ExtraBold" charset="0"/>
                <a:ea typeface="Gilroy ExtraBold" charset="0"/>
                <a:cs typeface="Gilroy ExtraBold" charset="0"/>
              </a:rPr>
              <a:t>3</a:t>
            </a:r>
          </a:p>
        </p:txBody>
      </p:sp>
      <p:sp>
        <p:nvSpPr>
          <p:cNvPr id="11" name="TextBox 10">
            <a:extLst>
              <a:ext uri="{FF2B5EF4-FFF2-40B4-BE49-F238E27FC236}">
                <a16:creationId xmlns:a16="http://schemas.microsoft.com/office/drawing/2014/main" id="{7C482544-A312-CA49-9989-5DADF02984F0}"/>
              </a:ext>
            </a:extLst>
          </p:cNvPr>
          <p:cNvSpPr txBox="1"/>
          <p:nvPr/>
        </p:nvSpPr>
        <p:spPr>
          <a:xfrm>
            <a:off x="6512327" y="4971859"/>
            <a:ext cx="4743717" cy="1200329"/>
          </a:xfrm>
          <a:prstGeom prst="rect">
            <a:avLst/>
          </a:prstGeom>
          <a:noFill/>
        </p:spPr>
        <p:txBody>
          <a:bodyPr wrap="square" rtlCol="0">
            <a:spAutoFit/>
          </a:bodyPr>
          <a:lstStyle/>
          <a:p>
            <a:r>
              <a:rPr lang="en-US" sz="2400" dirty="0" err="1">
                <a:solidFill>
                  <a:schemeClr val="accent3"/>
                </a:solidFill>
                <a:latin typeface="Source Sans Pro" charset="0"/>
                <a:ea typeface="Source Sans Pro" charset="0"/>
                <a:cs typeface="Source Sans Pro" charset="0"/>
              </a:rPr>
              <a:t>Usar</a:t>
            </a:r>
            <a:r>
              <a:rPr lang="en-US" sz="2400" dirty="0">
                <a:solidFill>
                  <a:schemeClr val="accent3"/>
                </a:solidFill>
                <a:latin typeface="Source Sans Pro" charset="0"/>
                <a:ea typeface="Source Sans Pro" charset="0"/>
                <a:cs typeface="Source Sans Pro" charset="0"/>
              </a:rPr>
              <a:t> el </a:t>
            </a:r>
            <a:r>
              <a:rPr lang="en-US" sz="2400" dirty="0" err="1">
                <a:solidFill>
                  <a:schemeClr val="accent3"/>
                </a:solidFill>
                <a:latin typeface="Source Sans Pro" charset="0"/>
                <a:ea typeface="Source Sans Pro" charset="0"/>
                <a:cs typeface="Source Sans Pro" charset="0"/>
              </a:rPr>
              <a:t>marco</a:t>
            </a:r>
            <a:r>
              <a:rPr lang="en-US" sz="2400" dirty="0">
                <a:solidFill>
                  <a:schemeClr val="accent3"/>
                </a:solidFill>
                <a:latin typeface="Source Sans Pro" charset="0"/>
                <a:ea typeface="Source Sans Pro" charset="0"/>
                <a:cs typeface="Source Sans Pro" charset="0"/>
              </a:rPr>
              <a:t> de ‘</a:t>
            </a:r>
            <a:r>
              <a:rPr lang="en-US" sz="2400" dirty="0" err="1">
                <a:solidFill>
                  <a:schemeClr val="accent3"/>
                </a:solidFill>
                <a:latin typeface="Source Sans Pro" charset="0"/>
                <a:ea typeface="Source Sans Pro" charset="0"/>
                <a:cs typeface="Source Sans Pro" charset="0"/>
              </a:rPr>
              <a:t>desafio</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elección</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resultado</a:t>
            </a:r>
            <a:r>
              <a:rPr lang="en-US" sz="2400" dirty="0">
                <a:solidFill>
                  <a:schemeClr val="accent3"/>
                </a:solidFill>
                <a:latin typeface="Source Sans Pro" charset="0"/>
                <a:ea typeface="Source Sans Pro" charset="0"/>
                <a:cs typeface="Source Sans Pro" charset="0"/>
              </a:rPr>
              <a:t>, y </a:t>
            </a:r>
            <a:r>
              <a:rPr lang="en-US" sz="2400" dirty="0" err="1">
                <a:solidFill>
                  <a:schemeClr val="accent3"/>
                </a:solidFill>
                <a:latin typeface="Source Sans Pro" charset="0"/>
                <a:ea typeface="Source Sans Pro" charset="0"/>
                <a:cs typeface="Source Sans Pro" charset="0"/>
              </a:rPr>
              <a:t>pedir</a:t>
            </a:r>
            <a:r>
              <a:rPr lang="en-US" sz="2400" dirty="0">
                <a:solidFill>
                  <a:schemeClr val="accent3"/>
                </a:solidFill>
                <a:latin typeface="Source Sans Pro" charset="0"/>
                <a:ea typeface="Source Sans Pro" charset="0"/>
                <a:cs typeface="Source Sans Pro" charset="0"/>
              </a:rPr>
              <a:t>’ para </a:t>
            </a:r>
            <a:r>
              <a:rPr lang="en-US" sz="2400" dirty="0" err="1">
                <a:solidFill>
                  <a:schemeClr val="accent3"/>
                </a:solidFill>
                <a:latin typeface="Source Sans Pro" charset="0"/>
                <a:ea typeface="Source Sans Pro" charset="0"/>
                <a:cs typeface="Source Sans Pro" charset="0"/>
              </a:rPr>
              <a:t>desarrollar</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su</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historia</a:t>
            </a:r>
            <a:r>
              <a:rPr lang="en-US" sz="2400" dirty="0">
                <a:solidFill>
                  <a:schemeClr val="accent3"/>
                </a:solidFill>
                <a:latin typeface="Source Sans Pro" charset="0"/>
                <a:ea typeface="Source Sans Pro" charset="0"/>
                <a:cs typeface="Source Sans Pro" charset="0"/>
              </a:rPr>
              <a:t> personal</a:t>
            </a:r>
          </a:p>
        </p:txBody>
      </p:sp>
      <p:sp>
        <p:nvSpPr>
          <p:cNvPr id="9" name="Oval 8">
            <a:extLst>
              <a:ext uri="{FF2B5EF4-FFF2-40B4-BE49-F238E27FC236}">
                <a16:creationId xmlns:a16="http://schemas.microsoft.com/office/drawing/2014/main" id="{440C80FD-4BF9-374C-A36B-287209F085FD}"/>
              </a:ext>
            </a:extLst>
          </p:cNvPr>
          <p:cNvSpPr/>
          <p:nvPr/>
        </p:nvSpPr>
        <p:spPr>
          <a:xfrm>
            <a:off x="5849852" y="851824"/>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Gilroy ExtraBold" charset="0"/>
                <a:ea typeface="Gilroy ExtraBold" charset="0"/>
                <a:cs typeface="Gilroy ExtraBold" charset="0"/>
              </a:rPr>
              <a:t>1</a:t>
            </a:r>
          </a:p>
        </p:txBody>
      </p:sp>
      <p:sp>
        <p:nvSpPr>
          <p:cNvPr id="10" name="Oval 9"/>
          <p:cNvSpPr/>
          <p:nvPr/>
        </p:nvSpPr>
        <p:spPr>
          <a:xfrm>
            <a:off x="5840109" y="3131183"/>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Gilroy ExtraBold" charset="0"/>
                <a:ea typeface="Gilroy ExtraBold" charset="0"/>
                <a:cs typeface="Gilroy ExtraBold" charset="0"/>
              </a:rPr>
              <a:t>2</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7" y="790185"/>
            <a:ext cx="4743717" cy="1938992"/>
          </a:xfrm>
          <a:prstGeom prst="rect">
            <a:avLst/>
          </a:prstGeom>
          <a:solidFill>
            <a:schemeClr val="bg1"/>
          </a:solidFill>
        </p:spPr>
        <p:txBody>
          <a:bodyPr wrap="square" rtlCol="0">
            <a:spAutoFit/>
          </a:bodyPr>
          <a:lstStyle/>
          <a:p>
            <a:r>
              <a:rPr lang="en-US" sz="2400" dirty="0" err="1">
                <a:solidFill>
                  <a:schemeClr val="tx2">
                    <a:lumMod val="50000"/>
                  </a:schemeClr>
                </a:solidFill>
                <a:latin typeface="Source Sans Pro" charset="0"/>
                <a:ea typeface="Source Sans Pro" charset="0"/>
                <a:cs typeface="Source Sans Pro" charset="0"/>
              </a:rPr>
              <a:t>Analizar</a:t>
            </a:r>
            <a:r>
              <a:rPr lang="en-US" sz="2400" dirty="0">
                <a:solidFill>
                  <a:schemeClr val="tx2">
                    <a:lumMod val="50000"/>
                  </a:schemeClr>
                </a:solidFill>
                <a:latin typeface="Source Sans Pro" charset="0"/>
                <a:ea typeface="Source Sans Pro" charset="0"/>
                <a:cs typeface="Source Sans Pro" charset="0"/>
              </a:rPr>
              <a:t> las </a:t>
            </a:r>
            <a:r>
              <a:rPr lang="en-US" sz="2400" dirty="0" err="1">
                <a:solidFill>
                  <a:schemeClr val="tx2">
                    <a:lumMod val="50000"/>
                  </a:schemeClr>
                </a:solidFill>
                <a:latin typeface="Source Sans Pro" charset="0"/>
                <a:ea typeface="Source Sans Pro" charset="0"/>
                <a:cs typeface="Source Sans Pro" charset="0"/>
              </a:rPr>
              <a:t>razones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subyacentes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por</a:t>
            </a:r>
            <a:r>
              <a:rPr lang="en-US" sz="2400" dirty="0">
                <a:solidFill>
                  <a:schemeClr val="tx2">
                    <a:lumMod val="50000"/>
                  </a:schemeClr>
                </a:solidFill>
                <a:latin typeface="Source Sans Pro" charset="0"/>
                <a:ea typeface="Source Sans Pro" charset="0"/>
                <a:cs typeface="Source Sans Pro" charset="0"/>
              </a:rPr>
              <a:t> las </a:t>
            </a:r>
            <a:r>
              <a:rPr lang="en-US" sz="2400" dirty="0" err="1">
                <a:solidFill>
                  <a:schemeClr val="tx2">
                    <a:lumMod val="50000"/>
                  </a:schemeClr>
                </a:solidFill>
                <a:latin typeface="Source Sans Pro" charset="0"/>
                <a:ea typeface="Source Sans Pro" charset="0"/>
                <a:cs typeface="Source Sans Pro" charset="0"/>
              </a:rPr>
              <a:t>cuales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es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difícil</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participar</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en</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conversaciones</a:t>
            </a:r>
            <a:r>
              <a:rPr lang="en-US" sz="2400" dirty="0">
                <a:solidFill>
                  <a:schemeClr val="tx2">
                    <a:lumMod val="50000"/>
                  </a:schemeClr>
                </a:solidFill>
                <a:latin typeface="Source Sans Pro" charset="0"/>
                <a:ea typeface="Source Sans Pro" charset="0"/>
                <a:cs typeface="Source Sans Pro" charset="0"/>
              </a:rPr>
              <a:t> con personas que </a:t>
            </a:r>
            <a:r>
              <a:rPr lang="en-US" sz="2400" dirty="0" err="1">
                <a:solidFill>
                  <a:schemeClr val="tx2">
                    <a:lumMod val="50000"/>
                  </a:schemeClr>
                </a:solidFill>
                <a:latin typeface="Source Sans Pro" charset="0"/>
                <a:ea typeface="Source Sans Pro" charset="0"/>
                <a:cs typeface="Source Sans Pro" charset="0"/>
              </a:rPr>
              <a:t>tienen</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creencias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políticas</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diferentes</a:t>
            </a:r>
            <a:endParaRPr lang="en-US" sz="2400" dirty="0">
              <a:solidFill>
                <a:schemeClr val="tx2">
                  <a:lumMod val="50000"/>
                </a:schemeClr>
              </a:solidFill>
              <a:latin typeface="Source Sans Pro" charset="0"/>
              <a:ea typeface="Source Sans Pro" charset="0"/>
              <a:cs typeface="Source Sans Pro" charset="0"/>
            </a:endParaRPr>
          </a:p>
        </p:txBody>
      </p:sp>
      <p:sp>
        <p:nvSpPr>
          <p:cNvPr id="17" name="TextBox 16">
            <a:extLst>
              <a:ext uri="{FF2B5EF4-FFF2-40B4-BE49-F238E27FC236}">
                <a16:creationId xmlns:a16="http://schemas.microsoft.com/office/drawing/2014/main" id="{7C482544-A312-CA49-9989-5DADF02984F0}"/>
              </a:ext>
            </a:extLst>
          </p:cNvPr>
          <p:cNvSpPr txBox="1"/>
          <p:nvPr/>
        </p:nvSpPr>
        <p:spPr>
          <a:xfrm>
            <a:off x="6512327" y="3065688"/>
            <a:ext cx="4743717" cy="1569660"/>
          </a:xfrm>
          <a:prstGeom prst="rect">
            <a:avLst/>
          </a:prstGeom>
          <a:solidFill>
            <a:schemeClr val="bg1"/>
          </a:solidFill>
        </p:spPr>
        <p:txBody>
          <a:bodyPr wrap="square" rtlCol="0">
            <a:spAutoFit/>
          </a:bodyPr>
          <a:lstStyle/>
          <a:p>
            <a:r>
              <a:rPr lang="en-US" sz="2400" dirty="0" err="1">
                <a:solidFill>
                  <a:schemeClr val="tx2">
                    <a:lumMod val="50000"/>
                  </a:schemeClr>
                </a:solidFill>
                <a:latin typeface="Source Sans Pro" charset="0"/>
                <a:ea typeface="Source Sans Pro" charset="0"/>
                <a:cs typeface="Source Sans Pro" charset="0"/>
              </a:rPr>
              <a:t>Aplicar</a:t>
            </a:r>
            <a:r>
              <a:rPr lang="en-US" sz="2400" dirty="0">
                <a:solidFill>
                  <a:schemeClr val="tx2">
                    <a:lumMod val="50000"/>
                  </a:schemeClr>
                </a:solidFill>
                <a:latin typeface="Source Sans Pro" charset="0"/>
                <a:ea typeface="Source Sans Pro" charset="0"/>
                <a:cs typeface="Source Sans Pro" charset="0"/>
              </a:rPr>
              <a:t> la </a:t>
            </a:r>
            <a:r>
              <a:rPr lang="en-US" sz="2400" dirty="0" err="1">
                <a:solidFill>
                  <a:schemeClr val="tx2">
                    <a:lumMod val="50000"/>
                  </a:schemeClr>
                </a:solidFill>
                <a:latin typeface="Source Sans Pro" charset="0"/>
                <a:ea typeface="Source Sans Pro" charset="0"/>
                <a:cs typeface="Source Sans Pro" charset="0"/>
              </a:rPr>
              <a:t>teoría</a:t>
            </a:r>
            <a:r>
              <a:rPr lang="en-US" sz="2400" dirty="0">
                <a:solidFill>
                  <a:schemeClr val="tx2">
                    <a:lumMod val="50000"/>
                  </a:schemeClr>
                </a:solidFill>
                <a:latin typeface="Source Sans Pro" charset="0"/>
                <a:ea typeface="Source Sans Pro" charset="0"/>
                <a:cs typeface="Source Sans Pro" charset="0"/>
              </a:rPr>
              <a:t> de “</a:t>
            </a:r>
            <a:r>
              <a:rPr lang="en-US" sz="2400" dirty="0" err="1">
                <a:solidFill>
                  <a:schemeClr val="tx2">
                    <a:lumMod val="50000"/>
                  </a:schemeClr>
                </a:solidFill>
                <a:latin typeface="Source Sans Pro" charset="0"/>
                <a:ea typeface="Source Sans Pro" charset="0"/>
                <a:cs typeface="Source Sans Pro" charset="0"/>
              </a:rPr>
              <a:t>conocer</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su</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por</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qué</a:t>
            </a:r>
            <a:r>
              <a:rPr lang="en-US" sz="2400" dirty="0">
                <a:solidFill>
                  <a:schemeClr val="tx2">
                    <a:lumMod val="50000"/>
                  </a:schemeClr>
                </a:solidFill>
                <a:latin typeface="Source Sans Pro" charset="0"/>
                <a:ea typeface="Source Sans Pro" charset="0"/>
                <a:cs typeface="Source Sans Pro" charset="0"/>
              </a:rPr>
              <a:t>” a las personas con las que </a:t>
            </a:r>
            <a:r>
              <a:rPr lang="en-US" sz="2400" dirty="0" err="1">
                <a:solidFill>
                  <a:schemeClr val="tx2">
                    <a:lumMod val="50000"/>
                  </a:schemeClr>
                </a:solidFill>
                <a:latin typeface="Source Sans Pro" charset="0"/>
                <a:ea typeface="Source Sans Pro" charset="0"/>
                <a:cs typeface="Source Sans Pro" charset="0"/>
              </a:rPr>
              <a:t>hablará</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en</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su</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trabajo</a:t>
            </a:r>
            <a:r>
              <a:rPr lang="en-US" sz="2400" dirty="0">
                <a:solidFill>
                  <a:schemeClr val="tx2">
                    <a:lumMod val="50000"/>
                  </a:schemeClr>
                </a:solidFill>
                <a:latin typeface="Source Sans Pro" charset="0"/>
                <a:ea typeface="Source Sans Pro" charset="0"/>
                <a:cs typeface="Source Sans Pro" charset="0"/>
              </a:rPr>
              <a:t> de </a:t>
            </a:r>
            <a:r>
              <a:rPr lang="en-US" sz="2400" dirty="0" err="1">
                <a:solidFill>
                  <a:schemeClr val="tx2">
                    <a:lumMod val="50000"/>
                  </a:schemeClr>
                </a:solidFill>
                <a:latin typeface="Source Sans Pro" charset="0"/>
                <a:ea typeface="Source Sans Pro" charset="0"/>
                <a:cs typeface="Source Sans Pro" charset="0"/>
              </a:rPr>
              <a:t>organización</a:t>
            </a:r>
            <a:endParaRPr lang="en-US" sz="2400" dirty="0">
              <a:solidFill>
                <a:schemeClr val="tx2">
                  <a:lumMod val="50000"/>
                </a:schemeClr>
              </a:solidFill>
              <a:latin typeface="Source Sans Pro" charset="0"/>
              <a:ea typeface="Source Sans Pro" charset="0"/>
              <a:cs typeface="Source Sans Pro" charset="0"/>
            </a:endParaRP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5" name="TextBox 14">
            <a:extLst>
              <a:ext uri="{FF2B5EF4-FFF2-40B4-BE49-F238E27FC236}">
                <a16:creationId xmlns:a16="http://schemas.microsoft.com/office/drawing/2014/main" id="{8744B0F1-6235-FA40-9F26-B0C35E5B6D41}"/>
              </a:ext>
            </a:extLst>
          </p:cNvPr>
          <p:cNvSpPr txBox="1">
            <a:spLocks noChangeArrowheads="1"/>
          </p:cNvSpPr>
          <p:nvPr/>
        </p:nvSpPr>
        <p:spPr bwMode="auto">
          <a:xfrm>
            <a:off x="952894" y="790185"/>
            <a:ext cx="3508046" cy="15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s-ES_tradnl" sz="4000" b="1" noProof="1">
                <a:solidFill>
                  <a:srgbClr val="00B4DC"/>
                </a:solidFill>
                <a:latin typeface="Gilroy ExtraBold" charset="0"/>
                <a:ea typeface="Gilroy ExtraBold" charset="0"/>
                <a:cs typeface="Gilroy ExtraBold" charset="0"/>
              </a:rPr>
              <a:t>Objetivos</a:t>
            </a:r>
            <a:r>
              <a:rPr lang="en-US" sz="4000" b="1" dirty="0">
                <a:solidFill>
                  <a:srgbClr val="00B4DC"/>
                </a:solidFill>
                <a:latin typeface="Gilroy ExtraBold" charset="0"/>
                <a:ea typeface="Gilroy ExtraBold" charset="0"/>
                <a:cs typeface="Gilroy ExtraBold" charset="0"/>
              </a:rPr>
              <a:t> para </a:t>
            </a:r>
            <a:r>
              <a:rPr lang="en-US" sz="4000" b="1" dirty="0" err="1">
                <a:solidFill>
                  <a:srgbClr val="00B4DC"/>
                </a:solidFill>
                <a:latin typeface="Gilroy ExtraBold" charset="0"/>
                <a:ea typeface="Gilroy ExtraBold" charset="0"/>
                <a:cs typeface="Gilroy ExtraBold" charset="0"/>
              </a:rPr>
              <a:t>esta</a:t>
            </a:r>
            <a:r>
              <a:rPr lang="en-US" sz="4000" b="1" dirty="0">
                <a:solidFill>
                  <a:srgbClr val="00B4DC"/>
                </a:solidFill>
                <a:latin typeface="Gilroy ExtraBold" charset="0"/>
                <a:ea typeface="Gilroy ExtraBold" charset="0"/>
                <a:cs typeface="Gilroy ExtraBold" charset="0"/>
              </a:rPr>
              <a:t>  </a:t>
            </a:r>
            <a:r>
              <a:rPr lang="en-US" sz="4000" b="1" dirty="0" err="1">
                <a:solidFill>
                  <a:srgbClr val="00B4DC"/>
                </a:solidFill>
                <a:latin typeface="Gilroy ExtraBold" charset="0"/>
                <a:ea typeface="Gilroy ExtraBold" charset="0"/>
                <a:cs typeface="Gilroy ExtraBold" charset="0"/>
              </a:rPr>
              <a:t>capacitación</a:t>
            </a:r>
            <a:r>
              <a:rPr lang="en-US" sz="4000" b="1" dirty="0">
                <a:solidFill>
                  <a:srgbClr val="00B4DC"/>
                </a:solidFill>
                <a:latin typeface="Gilroy ExtraBold" charset="0"/>
                <a:ea typeface="Gilroy ExtraBold" charset="0"/>
                <a:cs typeface="Gilroy ExtraBold" charset="0"/>
              </a:rPr>
              <a:t>: </a:t>
            </a:r>
          </a:p>
        </p:txBody>
      </p:sp>
    </p:spTree>
    <p:extLst>
      <p:ext uri="{BB962C8B-B14F-4D97-AF65-F5344CB8AC3E}">
        <p14:creationId xmlns:p14="http://schemas.microsoft.com/office/powerpoint/2010/main" val="3964161359"/>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28849</TotalTime>
  <Words>3730</Words>
  <Application>Microsoft Macintosh PowerPoint</Application>
  <PresentationFormat>Widescreen</PresentationFormat>
  <Paragraphs>402</Paragraphs>
  <Slides>52</Slides>
  <Notes>47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ArialMT</vt:lpstr>
      <vt:lpstr>Calibri</vt:lpstr>
      <vt:lpstr>Gill Sans</vt:lpstr>
      <vt:lpstr>Gilroy ExtraBold</vt:lpstr>
      <vt:lpstr>Helvetica Neue</vt:lpstr>
      <vt:lpstr>Source Sans Pro</vt:lpstr>
      <vt:lpstr>Source Sans Pro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441</cp:revision>
  <cp:lastPrinted>2018-09-05T22:51:44Z</cp:lastPrinted>
  <dcterms:modified xsi:type="dcterms:W3CDTF">2019-06-21T20:48:22Z</dcterms:modified>
</cp:coreProperties>
</file>