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4" r:id="rId3"/>
    <p:sldMasterId id="2147483678" r:id="rId4"/>
    <p:sldMasterId id="2147483691" r:id="rId5"/>
    <p:sldMasterId id="2147483700" r:id="rId6"/>
  </p:sldMasterIdLst>
  <p:notesMasterIdLst>
    <p:notesMasterId r:id="rId68"/>
  </p:notesMasterIdLst>
  <p:handoutMasterIdLst>
    <p:handoutMasterId r:id="rId69"/>
  </p:handoutMasterIdLst>
  <p:sldIdLst>
    <p:sldId id="258" r:id="rId7"/>
    <p:sldId id="259" r:id="rId8"/>
    <p:sldId id="482" r:id="rId9"/>
    <p:sldId id="451" r:id="rId10"/>
    <p:sldId id="503" r:id="rId11"/>
    <p:sldId id="481" r:id="rId12"/>
    <p:sldId id="480" r:id="rId13"/>
    <p:sldId id="573" r:id="rId14"/>
    <p:sldId id="563" r:id="rId15"/>
    <p:sldId id="564" r:id="rId16"/>
    <p:sldId id="504" r:id="rId17"/>
    <p:sldId id="505" r:id="rId18"/>
    <p:sldId id="558" r:id="rId19"/>
    <p:sldId id="552" r:id="rId20"/>
    <p:sldId id="565" r:id="rId21"/>
    <p:sldId id="500" r:id="rId22"/>
    <p:sldId id="553" r:id="rId23"/>
    <p:sldId id="568" r:id="rId24"/>
    <p:sldId id="566" r:id="rId25"/>
    <p:sldId id="567" r:id="rId26"/>
    <p:sldId id="554" r:id="rId27"/>
    <p:sldId id="569" r:id="rId28"/>
    <p:sldId id="570" r:id="rId29"/>
    <p:sldId id="555" r:id="rId30"/>
    <p:sldId id="559" r:id="rId31"/>
    <p:sldId id="571" r:id="rId32"/>
    <p:sldId id="572" r:id="rId33"/>
    <p:sldId id="560" r:id="rId34"/>
    <p:sldId id="556" r:id="rId35"/>
    <p:sldId id="525" r:id="rId36"/>
    <p:sldId id="562" r:id="rId37"/>
    <p:sldId id="557" r:id="rId38"/>
    <p:sldId id="575" r:id="rId39"/>
    <p:sldId id="476" r:id="rId40"/>
    <p:sldId id="491" r:id="rId41"/>
    <p:sldId id="587" r:id="rId42"/>
    <p:sldId id="529" r:id="rId43"/>
    <p:sldId id="531" r:id="rId44"/>
    <p:sldId id="532" r:id="rId45"/>
    <p:sldId id="576" r:id="rId46"/>
    <p:sldId id="534" r:id="rId47"/>
    <p:sldId id="535" r:id="rId48"/>
    <p:sldId id="536" r:id="rId49"/>
    <p:sldId id="581" r:id="rId50"/>
    <p:sldId id="582" r:id="rId51"/>
    <p:sldId id="583" r:id="rId52"/>
    <p:sldId id="584" r:id="rId53"/>
    <p:sldId id="579" r:id="rId54"/>
    <p:sldId id="541" r:id="rId55"/>
    <p:sldId id="542" r:id="rId56"/>
    <p:sldId id="585" r:id="rId57"/>
    <p:sldId id="543" r:id="rId58"/>
    <p:sldId id="544" r:id="rId59"/>
    <p:sldId id="545" r:id="rId60"/>
    <p:sldId id="546" r:id="rId61"/>
    <p:sldId id="547" r:id="rId62"/>
    <p:sldId id="548" r:id="rId63"/>
    <p:sldId id="586" r:id="rId64"/>
    <p:sldId id="577" r:id="rId65"/>
    <p:sldId id="550" r:id="rId66"/>
    <p:sldId id="57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y McInerney" initials="MM [9]" lastIdx="1" clrIdx="6"/>
  <p:cmAuthor id="1" name="Chelsey Wininger" initials="CW [6]" lastIdx="1" clrIdx="0"/>
  <p:cmAuthor id="2" name="Chelsey Wininger" initials="CW [8]" lastIdx="1" clrIdx="1"/>
  <p:cmAuthor id="3" name="Mary McInerney" initials="MM [6]" lastIdx="1" clrIdx="2"/>
  <p:cmAuthor id="4" name="Chelsey Wininger" initials="CW [7]" lastIdx="1" clrIdx="3"/>
  <p:cmAuthor id="5" name="Chelsey Wininger" initials="CW" lastIdx="1" clrIdx="4"/>
  <p:cmAuthor id="6" name="Mary McInerney" initials="MM [8]" lastIdx="1"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90"/>
    <p:restoredTop sz="95525"/>
  </p:normalViewPr>
  <p:slideViewPr>
    <p:cSldViewPr snapToGrid="0" snapToObjects="1">
      <p:cViewPr varScale="1">
        <p:scale>
          <a:sx n="80" d="100"/>
          <a:sy n="80" d="100"/>
        </p:scale>
        <p:origin x="192" y="664"/>
      </p:cViewPr>
      <p:guideLst/>
    </p:cSldViewPr>
  </p:slideViewPr>
  <p:outlineViewPr>
    <p:cViewPr>
      <p:scale>
        <a:sx n="33" d="100"/>
        <a:sy n="33" d="100"/>
      </p:scale>
      <p:origin x="0" y="-2592"/>
    </p:cViewPr>
  </p:outlineViewPr>
  <p:notesTextViewPr>
    <p:cViewPr>
      <p:scale>
        <a:sx n="1" d="1"/>
        <a:sy n="1" d="1"/>
      </p:scale>
      <p:origin x="0" y="-168"/>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4FCF48-A6A6-7D4C-939C-C8A05BC61727}" type="datetimeFigureOut">
              <a:rPr lang="en-US" smtClean="0"/>
              <a:t>2/23/19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D40AB4-1DD3-704D-883D-099C62806320}" type="slidenum">
              <a:rPr lang="en-US" smtClean="0"/>
              <a:t>‹#›</a:t>
            </a:fld>
            <a:endParaRPr lang="en-US"/>
          </a:p>
        </p:txBody>
      </p:sp>
    </p:spTree>
    <p:extLst>
      <p:ext uri="{BB962C8B-B14F-4D97-AF65-F5344CB8AC3E}">
        <p14:creationId xmlns:p14="http://schemas.microsoft.com/office/powerpoint/2010/main" val="19363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92415-740E-CD41-844A-96E06BFEA124}" type="datetimeFigureOut">
              <a:rPr lang="en-US" smtClean="0"/>
              <a:t>2/23/19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AF8F3-F612-A546-BC8D-58FC4B225C0E}" type="slidenum">
              <a:rPr lang="en-US" smtClean="0"/>
              <a:t>‹#›</a:t>
            </a:fld>
            <a:endParaRPr lang="en-US"/>
          </a:p>
        </p:txBody>
      </p:sp>
    </p:spTree>
    <p:extLst>
      <p:ext uri="{BB962C8B-B14F-4D97-AF65-F5344CB8AC3E}">
        <p14:creationId xmlns:p14="http://schemas.microsoft.com/office/powerpoint/2010/main" val="58725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a:t>/4.0/ or send a letter to Creative Commons, PO Box 1866, Mountain View, CA 94042, USA</a:t>
            </a:r>
            <a:endParaRPr lang="en-US" sz="1200" b="0" i="0" u="none" strike="noStrike" cap="none">
              <a:solidFill>
                <a:schemeClr val="dk1"/>
              </a:solidFill>
              <a:latin typeface="+mn-lt"/>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fld id="{547AF8F3-F612-A546-BC8D-58FC4B225C0E}" type="slidenum">
              <a:rPr lang="en-US" smtClean="0"/>
              <a:t>1</a:t>
            </a:fld>
            <a:endParaRPr lang="en-US"/>
          </a:p>
        </p:txBody>
      </p:sp>
    </p:spTree>
    <p:extLst>
      <p:ext uri="{BB962C8B-B14F-4D97-AF65-F5344CB8AC3E}">
        <p14:creationId xmlns:p14="http://schemas.microsoft.com/office/powerpoint/2010/main" val="81288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a:solidFill>
                  <a:schemeClr val="dk1"/>
                </a:solidFill>
                <a:effectLst/>
                <a:latin typeface="Calibri"/>
                <a:ea typeface="Calibri"/>
                <a:cs typeface="Calibri"/>
                <a:sym typeface="Calibri"/>
              </a:rPr>
              <a:t>7:18- 7:19 [1 MINUTE]</a:t>
            </a:r>
          </a:p>
          <a:p>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a:solidFill>
                  <a:schemeClr val="dk1"/>
                </a:solidFill>
                <a:effectLst/>
                <a:latin typeface="Calibri"/>
                <a:ea typeface="Calibri"/>
                <a:cs typeface="Calibri"/>
                <a:sym typeface="Calibri"/>
              </a:rPr>
              <a:t>[TRACI]</a:t>
            </a:r>
          </a:p>
          <a:p>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a:solidFill>
                  <a:schemeClr val="dk1"/>
                </a:solidFill>
                <a:effectLst/>
                <a:latin typeface="Calibri"/>
                <a:ea typeface="Calibri"/>
                <a:cs typeface="Calibri"/>
                <a:sym typeface="Calibri"/>
              </a:rPr>
              <a:t>Personally, I am always terrified</a:t>
            </a:r>
            <a:r>
              <a:rPr lang="en-US" sz="1200" b="0" i="0" u="none" strike="noStrike" kern="1200" cap="none" baseline="0" dirty="0">
                <a:solidFill>
                  <a:schemeClr val="dk1"/>
                </a:solidFill>
                <a:effectLst/>
                <a:latin typeface="Calibri"/>
                <a:ea typeface="Calibri"/>
                <a:cs typeface="Calibri"/>
                <a:sym typeface="Calibri"/>
              </a:rPr>
              <a:t> by the ask </a:t>
            </a:r>
            <a:r>
              <a:rPr lang="mr-IN" sz="1200" b="0" i="0" u="none" strike="noStrike" kern="1200" cap="none" baseline="0" dirty="0">
                <a:solidFill>
                  <a:schemeClr val="dk1"/>
                </a:solidFill>
                <a:effectLst/>
                <a:latin typeface="Calibri"/>
                <a:ea typeface="Calibri"/>
                <a:cs typeface="Calibri"/>
                <a:sym typeface="Calibri"/>
              </a:rPr>
              <a:t>–</a:t>
            </a:r>
            <a:r>
              <a:rPr lang="en-US" sz="1200" b="0" i="0" u="none" strike="noStrike" kern="1200" cap="none" baseline="0" dirty="0">
                <a:solidFill>
                  <a:schemeClr val="dk1"/>
                </a:solidFill>
                <a:effectLst/>
                <a:latin typeface="Calibri"/>
                <a:ea typeface="Calibri"/>
                <a:cs typeface="Calibri"/>
                <a:sym typeface="Calibri"/>
              </a:rPr>
              <a:t> that’s it’s going to be something I really don’t want to do, like make phone calls. Just in general I don’t really like talking on the phone, especially to strangers, so the thought of making calls is stressful for me. But that is one of the “typical” asks, so </a:t>
            </a:r>
            <a:r>
              <a:rPr lang="mr-IN" sz="1200" b="0" i="0" u="none" strike="noStrike" kern="1200" cap="none" baseline="0" dirty="0">
                <a:solidFill>
                  <a:schemeClr val="dk1"/>
                </a:solidFill>
                <a:effectLst/>
                <a:latin typeface="Calibri"/>
                <a:ea typeface="Calibri"/>
                <a:cs typeface="Calibri"/>
                <a:sym typeface="Calibri"/>
              </a:rPr>
              <a:t>–</a:t>
            </a:r>
            <a:r>
              <a:rPr lang="en-US" sz="1200" b="0" i="0" u="none" strike="noStrike" kern="1200" cap="none" baseline="0" dirty="0">
                <a:solidFill>
                  <a:schemeClr val="dk1"/>
                </a:solidFill>
                <a:effectLst/>
                <a:latin typeface="Calibri"/>
                <a:ea typeface="Calibri"/>
                <a:cs typeface="Calibri"/>
                <a:sym typeface="Calibri"/>
              </a:rPr>
              <a:t> as a personal reflection </a:t>
            </a:r>
            <a:r>
              <a:rPr lang="mr-IN" sz="1200" b="0" i="0" u="none" strike="noStrike" kern="1200" cap="none" baseline="0" dirty="0">
                <a:solidFill>
                  <a:schemeClr val="dk1"/>
                </a:solidFill>
                <a:effectLst/>
                <a:latin typeface="Calibri"/>
                <a:ea typeface="Calibri"/>
                <a:cs typeface="Calibri"/>
                <a:sym typeface="Calibri"/>
              </a:rPr>
              <a:t>–</a:t>
            </a:r>
            <a:r>
              <a:rPr lang="en-US" sz="1200" b="0" i="0" u="none" strike="noStrike" kern="1200" cap="none" baseline="0" dirty="0">
                <a:solidFill>
                  <a:schemeClr val="dk1"/>
                </a:solidFill>
                <a:effectLst/>
                <a:latin typeface="Calibri"/>
                <a:ea typeface="Calibri"/>
                <a:cs typeface="Calibri"/>
                <a:sym typeface="Calibri"/>
              </a:rPr>
              <a:t> think about what you can do to help mitigate that kind of anxiety in your conversation.</a:t>
            </a:r>
            <a:endParaRPr lang="en-US" sz="1200" b="0" i="0" u="none" strike="noStrike" kern="1200" cap="none" dirty="0">
              <a:solidFill>
                <a:schemeClr val="dk1"/>
              </a:solidFill>
              <a:effectLst/>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48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7:23- 7:26 [3 minutes]</a:t>
            </a:r>
          </a:p>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[TRACI]</a:t>
            </a:r>
          </a:p>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Discussion</a:t>
            </a:r>
            <a:r>
              <a:rPr lang="en-US" sz="1200" b="0" i="0" u="none" strike="noStrike" cap="none" baseline="0" dirty="0">
                <a:solidFill>
                  <a:schemeClr val="dk1"/>
                </a:solidFill>
                <a:latin typeface="Arial"/>
                <a:ea typeface="Arial"/>
                <a:cs typeface="Arial"/>
                <a:sym typeface="Arial"/>
              </a:rPr>
              <a:t> of WHY, HOW, WHAT</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a:solidFill>
                  <a:schemeClr val="dk1"/>
                </a:solidFill>
                <a:latin typeface="Arial"/>
                <a:ea typeface="Arial"/>
                <a:cs typeface="Arial"/>
                <a:sym typeface="Arial"/>
              </a:rPr>
              <a:t>What we to convey is that if you start with your belief and communicate your WHY, it will resonate with people in the way a WHAT never can. So, the order is important here as well </a:t>
            </a:r>
            <a:r>
              <a:rPr lang="mr-IN" sz="1200" b="0" i="0" u="none" strike="noStrike" cap="none" baseline="0" dirty="0">
                <a:solidFill>
                  <a:schemeClr val="dk1"/>
                </a:solidFill>
                <a:latin typeface="Arial"/>
                <a:ea typeface="Arial"/>
                <a:cs typeface="Arial"/>
                <a:sym typeface="Arial"/>
              </a:rPr>
              <a:t>–</a:t>
            </a:r>
            <a:r>
              <a:rPr lang="en-US" sz="1200" b="0" i="0" u="none" strike="noStrike" cap="none" baseline="0" dirty="0">
                <a:solidFill>
                  <a:schemeClr val="dk1"/>
                </a:solidFill>
                <a:latin typeface="Arial"/>
                <a:ea typeface="Arial"/>
                <a:cs typeface="Arial"/>
                <a:sym typeface="Arial"/>
              </a:rPr>
              <a:t> you need to start with your WHY in order to be able to start to build a connection based on shared values, then move outward. </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a:solidFill>
                  <a:schemeClr val="dk1"/>
                </a:solidFill>
                <a:latin typeface="Arial"/>
                <a:ea typeface="Arial"/>
                <a:cs typeface="Arial"/>
                <a:sym typeface="Arial"/>
              </a:rPr>
              <a:t>Because the WHY is what moves YOU </a:t>
            </a:r>
            <a:r>
              <a:rPr lang="mr-IN" sz="1200" b="0" i="0" u="none" strike="noStrike" cap="none" baseline="0" dirty="0">
                <a:solidFill>
                  <a:schemeClr val="dk1"/>
                </a:solidFill>
                <a:latin typeface="Arial"/>
                <a:ea typeface="Arial"/>
                <a:cs typeface="Arial"/>
                <a:sym typeface="Arial"/>
              </a:rPr>
              <a:t>–</a:t>
            </a:r>
            <a:r>
              <a:rPr lang="en-US" sz="1200" b="0" i="0" u="none" strike="noStrike" cap="none" baseline="0" dirty="0">
                <a:solidFill>
                  <a:schemeClr val="dk1"/>
                </a:solidFill>
                <a:latin typeface="Arial"/>
                <a:ea typeface="Arial"/>
                <a:cs typeface="Arial"/>
                <a:sym typeface="Arial"/>
              </a:rPr>
              <a:t> it is the core thing that makes you tick. It is your reason to get out of bed. It’s the thing that you might have subconsciously operated with but not likely articulated out loud</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HOW: ‘How’ is your theory of change </a:t>
            </a:r>
            <a:r>
              <a:rPr lang="mr-IN" sz="1200" b="0" i="0" u="none" strike="noStrike" cap="none" baseline="0" dirty="0">
                <a:solidFill>
                  <a:schemeClr val="dk1"/>
                </a:solidFill>
                <a:latin typeface="Arial"/>
                <a:ea typeface="Arial"/>
                <a:cs typeface="Arial"/>
                <a:sym typeface="Arial"/>
              </a:rPr>
              <a:t>–</a:t>
            </a:r>
            <a:r>
              <a:rPr lang="en-US" sz="1200" b="0" i="0" u="none" strike="noStrike" cap="none" baseline="0" dirty="0">
                <a:solidFill>
                  <a:schemeClr val="dk1"/>
                </a:solidFill>
                <a:latin typeface="Arial"/>
                <a:ea typeface="Arial"/>
                <a:cs typeface="Arial"/>
                <a:sym typeface="Arial"/>
              </a:rPr>
              <a:t> it is the way that you believe your why can come into the world </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WHAT: ‘What’ is the thing that you are now doing as a result of your how </a:t>
            </a:r>
            <a:r>
              <a:rPr lang="mr-IN" sz="1200" b="0" i="0" u="none" strike="noStrike" cap="none" baseline="0" dirty="0">
                <a:solidFill>
                  <a:schemeClr val="dk1"/>
                </a:solidFill>
                <a:latin typeface="Arial"/>
                <a:ea typeface="Arial"/>
                <a:cs typeface="Arial"/>
                <a:sym typeface="Arial"/>
              </a:rPr>
              <a:t>–</a:t>
            </a:r>
            <a:r>
              <a:rPr lang="en-US" sz="1200" b="0" i="0" u="none" strike="noStrike" cap="none" baseline="0" dirty="0">
                <a:solidFill>
                  <a:schemeClr val="dk1"/>
                </a:solidFill>
                <a:latin typeface="Arial"/>
                <a:ea typeface="Arial"/>
                <a:cs typeface="Arial"/>
                <a:sym typeface="Arial"/>
              </a:rPr>
              <a:t> it is your specific actions associated with your theory of change.</a:t>
            </a: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In politics, we frequently start with WHAT which is not how you can easily connect with people </a:t>
            </a:r>
            <a:r>
              <a:rPr lang="mr-IN" sz="1200" b="0" i="0" u="none" strike="noStrike" cap="none" baseline="0" dirty="0">
                <a:solidFill>
                  <a:schemeClr val="dk1"/>
                </a:solidFill>
                <a:latin typeface="Arial"/>
                <a:ea typeface="Arial"/>
                <a:cs typeface="Arial"/>
                <a:sym typeface="Arial"/>
              </a:rPr>
              <a:t>–</a:t>
            </a:r>
            <a:r>
              <a:rPr lang="en-US" sz="1200" b="0" i="0" u="none" strike="noStrike" cap="none" baseline="0" dirty="0">
                <a:solidFill>
                  <a:schemeClr val="dk1"/>
                </a:solidFill>
                <a:latin typeface="Arial"/>
                <a:ea typeface="Arial"/>
                <a:cs typeface="Arial"/>
                <a:sym typeface="Arial"/>
              </a:rPr>
              <a:t> it tends to be superficial and can feel inauthentic.</a:t>
            </a: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baseline="0" dirty="0">
                <a:solidFill>
                  <a:schemeClr val="dk1"/>
                </a:solidFill>
                <a:latin typeface="Arial"/>
                <a:ea typeface="Arial"/>
                <a:cs typeface="Arial"/>
                <a:sym typeface="Arial"/>
              </a:rPr>
              <a:t>If we take this model presented by Simon, then you can see how it shakes out with organizations as well. Here’s a couple of examples to compare and contrast. </a:t>
            </a:r>
          </a:p>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5826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ADRIENNE</a:t>
            </a:r>
          </a:p>
        </p:txBody>
      </p:sp>
      <p:sp>
        <p:nvSpPr>
          <p:cNvPr id="4" name="Slide Number Placeholder 3"/>
          <p:cNvSpPr>
            <a:spLocks noGrp="1"/>
          </p:cNvSpPr>
          <p:nvPr>
            <p:ph type="sldNum" sz="quarter" idx="10"/>
          </p:nvPr>
        </p:nvSpPr>
        <p:spPr/>
        <p:txBody>
          <a:bodyPr/>
          <a:lstStyle/>
          <a:p>
            <a:fld id="{52520791-78C0-5449-A4D1-935246D59DE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005703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tabLst>
                <a:tab pos="571500" algn="l"/>
                <a:tab pos="1200150" algn="l"/>
                <a:tab pos="2057400" algn="l"/>
              </a:tabLst>
            </a:pPr>
            <a:r>
              <a:rPr lang="en-US" sz="1200" dirty="0">
                <a:effectLst/>
                <a:latin typeface="Helvetica" panose="020B0604020202020204" pitchFamily="34" charset="0"/>
                <a:ea typeface="Calibri" panose="020F0502020204030204" pitchFamily="34" charset="0"/>
                <a:cs typeface="Times New Roman" panose="02020603050405020304" pitchFamily="18" charset="0"/>
              </a:rPr>
              <a:t>We’re about to move on to introducing the Snowflake Model, next we will discuss how we use the snowflake model, then we’ll have a debrief and identify key takeaways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So let’s get started!</a:t>
            </a:r>
          </a:p>
        </p:txBody>
      </p:sp>
      <p:sp>
        <p:nvSpPr>
          <p:cNvPr id="4" name="Slide Number Placeholder 3"/>
          <p:cNvSpPr>
            <a:spLocks noGrp="1"/>
          </p:cNvSpPr>
          <p:nvPr>
            <p:ph type="sldNum" sz="quarter" idx="10"/>
          </p:nvPr>
        </p:nvSpPr>
        <p:spPr/>
        <p:txBody>
          <a:bodyPr/>
          <a:lstStyle/>
          <a:p>
            <a:fld id="{E0E57154-F5D8-F841-9FF1-EA98BB7FEB2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2907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33</a:t>
            </a:fld>
            <a:endParaRPr lang="en-US"/>
          </a:p>
        </p:txBody>
      </p:sp>
    </p:spTree>
    <p:extLst>
      <p:ext uri="{BB962C8B-B14F-4D97-AF65-F5344CB8AC3E}">
        <p14:creationId xmlns:p14="http://schemas.microsoft.com/office/powerpoint/2010/main" val="32359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atin typeface="Source Sans Pro" charset="0"/>
                <a:ea typeface="Source Sans Pro" charset="0"/>
                <a:cs typeface="Source Sans Pro" charset="0"/>
              </a:rPr>
              <a:t>You are part of something bigger </a:t>
            </a:r>
          </a:p>
          <a:p>
            <a:r>
              <a:rPr lang="en-US" sz="1200" b="1" dirty="0">
                <a:latin typeface="Source Sans Pro" charset="0"/>
                <a:ea typeface="Source Sans Pro" charset="0"/>
                <a:cs typeface="Source Sans Pro" charset="0"/>
              </a:rPr>
              <a:t>2 Mins</a:t>
            </a:r>
          </a:p>
          <a:p>
            <a:pPr marL="171450" lvl="0" indent="-171450">
              <a:buFont typeface="Arial"/>
              <a:buChar char="•"/>
            </a:pPr>
            <a:r>
              <a:rPr lang="en-US" sz="1200" dirty="0">
                <a:latin typeface="Source Sans Pro" charset="0"/>
                <a:ea typeface="Source Sans Pro" charset="0"/>
                <a:cs typeface="Source Sans Pro" charset="0"/>
              </a:rPr>
              <a:t>But accomplishing these goals will only happen if you know that you are part of something bigger </a:t>
            </a:r>
          </a:p>
          <a:p>
            <a:pPr marL="171450" lvl="0" indent="-171450">
              <a:buFont typeface="Arial"/>
              <a:buChar char="•"/>
            </a:pPr>
            <a:r>
              <a:rPr lang="en-US" sz="1200" dirty="0">
                <a:latin typeface="Source Sans Pro" charset="0"/>
                <a:ea typeface="Source Sans Pro" charset="0"/>
                <a:cs typeface="Source Sans Pro" charset="0"/>
              </a:rPr>
              <a:t>Alongside you, this week, we are onboarding fellows in </a:t>
            </a:r>
            <a:r>
              <a:rPr lang="en-US" sz="1200" b="1" dirty="0">
                <a:latin typeface="Source Sans Pro" charset="0"/>
                <a:ea typeface="Source Sans Pro" charset="0"/>
                <a:cs typeface="Source Sans Pro" charset="0"/>
              </a:rPr>
              <a:t>28 programs and we have fellows</a:t>
            </a:r>
            <a:r>
              <a:rPr lang="en-US" sz="1200" b="1" baseline="0" dirty="0">
                <a:latin typeface="Source Sans Pro" charset="0"/>
                <a:ea typeface="Source Sans Pro" charset="0"/>
                <a:cs typeface="Source Sans Pro" charset="0"/>
              </a:rPr>
              <a:t> from </a:t>
            </a:r>
            <a:r>
              <a:rPr lang="en-US" sz="1200" b="1" dirty="0">
                <a:latin typeface="Source Sans Pro" charset="0"/>
                <a:ea typeface="Source Sans Pro" charset="0"/>
                <a:cs typeface="Source Sans Pro" charset="0"/>
              </a:rPr>
              <a:t>24 states </a:t>
            </a:r>
            <a:r>
              <a:rPr lang="en-US" sz="1200" dirty="0">
                <a:latin typeface="Source Sans Pro" charset="0"/>
                <a:ea typeface="Source Sans Pro" charset="0"/>
                <a:cs typeface="Source Sans Pro" charset="0"/>
              </a:rPr>
              <a:t>across the country. Together you make up the spring 2018 OFA Fellowship Class. </a:t>
            </a:r>
          </a:p>
          <a:p>
            <a:pPr marL="171450" lvl="0" indent="-171450">
              <a:buFont typeface="Arial"/>
              <a:buChar char="•"/>
            </a:pPr>
            <a:r>
              <a:rPr lang="en-US" sz="1200" dirty="0">
                <a:latin typeface="Source Sans Pro" charset="0"/>
                <a:ea typeface="Source Sans Pro" charset="0"/>
                <a:cs typeface="Source Sans Pro" charset="0"/>
              </a:rPr>
              <a:t>Even though you will work locally here, you will join weekly online trainings</a:t>
            </a:r>
            <a:r>
              <a:rPr lang="en-US" sz="1200" baseline="0" dirty="0">
                <a:latin typeface="Source Sans Pro" charset="0"/>
                <a:ea typeface="Source Sans Pro" charset="0"/>
                <a:cs typeface="Source Sans Pro" charset="0"/>
              </a:rPr>
              <a:t> </a:t>
            </a:r>
            <a:r>
              <a:rPr lang="en-US" sz="1200" dirty="0">
                <a:latin typeface="Source Sans Pro" charset="0"/>
                <a:ea typeface="Source Sans Pro" charset="0"/>
                <a:cs typeface="Source Sans Pro" charset="0"/>
              </a:rPr>
              <a:t>with the rest of your class.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7862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atin typeface="Source Sans Pro" charset="0"/>
                <a:ea typeface="Source Sans Pro" charset="0"/>
                <a:cs typeface="Source Sans Pro" charset="0"/>
              </a:rPr>
              <a:t>You are part of something bigger </a:t>
            </a:r>
          </a:p>
          <a:p>
            <a:r>
              <a:rPr lang="en-US" sz="1200" b="1" dirty="0">
                <a:latin typeface="Source Sans Pro" charset="0"/>
                <a:ea typeface="Source Sans Pro" charset="0"/>
                <a:cs typeface="Source Sans Pro" charset="0"/>
              </a:rPr>
              <a:t>2 Mins</a:t>
            </a:r>
          </a:p>
          <a:p>
            <a:pPr marL="171450" lvl="0" indent="-171450">
              <a:buFont typeface="Arial"/>
              <a:buChar char="•"/>
            </a:pPr>
            <a:r>
              <a:rPr lang="en-US" sz="1200" dirty="0">
                <a:latin typeface="Source Sans Pro" charset="0"/>
                <a:ea typeface="Source Sans Pro" charset="0"/>
                <a:cs typeface="Source Sans Pro" charset="0"/>
              </a:rPr>
              <a:t>But accomplishing these goals will only happen if you know that you are part of something bigger </a:t>
            </a:r>
          </a:p>
          <a:p>
            <a:pPr marL="171450" lvl="0" indent="-171450">
              <a:buFont typeface="Arial"/>
              <a:buChar char="•"/>
            </a:pPr>
            <a:r>
              <a:rPr lang="en-US" sz="1200" dirty="0">
                <a:latin typeface="Source Sans Pro" charset="0"/>
                <a:ea typeface="Source Sans Pro" charset="0"/>
                <a:cs typeface="Source Sans Pro" charset="0"/>
              </a:rPr>
              <a:t>Alongside you, this week, we are onboarding fellows in </a:t>
            </a:r>
            <a:r>
              <a:rPr lang="en-US" sz="1200" b="1" dirty="0">
                <a:latin typeface="Source Sans Pro" charset="0"/>
                <a:ea typeface="Source Sans Pro" charset="0"/>
                <a:cs typeface="Source Sans Pro" charset="0"/>
              </a:rPr>
              <a:t>28 programs and we have fellows</a:t>
            </a:r>
            <a:r>
              <a:rPr lang="en-US" sz="1200" b="1" baseline="0" dirty="0">
                <a:latin typeface="Source Sans Pro" charset="0"/>
                <a:ea typeface="Source Sans Pro" charset="0"/>
                <a:cs typeface="Source Sans Pro" charset="0"/>
              </a:rPr>
              <a:t> from </a:t>
            </a:r>
            <a:r>
              <a:rPr lang="en-US" sz="1200" b="1" dirty="0">
                <a:latin typeface="Source Sans Pro" charset="0"/>
                <a:ea typeface="Source Sans Pro" charset="0"/>
                <a:cs typeface="Source Sans Pro" charset="0"/>
              </a:rPr>
              <a:t>24 states </a:t>
            </a:r>
            <a:r>
              <a:rPr lang="en-US" sz="1200" dirty="0">
                <a:latin typeface="Source Sans Pro" charset="0"/>
                <a:ea typeface="Source Sans Pro" charset="0"/>
                <a:cs typeface="Source Sans Pro" charset="0"/>
              </a:rPr>
              <a:t>across the country. Together you make up the spring 2018 OFA Fellowship Class. </a:t>
            </a:r>
          </a:p>
          <a:p>
            <a:pPr marL="171450" lvl="0" indent="-171450">
              <a:buFont typeface="Arial"/>
              <a:buChar char="•"/>
            </a:pPr>
            <a:r>
              <a:rPr lang="en-US" sz="1200" dirty="0">
                <a:latin typeface="Source Sans Pro" charset="0"/>
                <a:ea typeface="Source Sans Pro" charset="0"/>
                <a:cs typeface="Source Sans Pro" charset="0"/>
              </a:rPr>
              <a:t>Even though you will work locally here, you will join weekly online trainings</a:t>
            </a:r>
            <a:r>
              <a:rPr lang="en-US" sz="1200" baseline="0" dirty="0">
                <a:latin typeface="Source Sans Pro" charset="0"/>
                <a:ea typeface="Source Sans Pro" charset="0"/>
                <a:cs typeface="Source Sans Pro" charset="0"/>
              </a:rPr>
              <a:t> </a:t>
            </a:r>
            <a:r>
              <a:rPr lang="en-US" sz="1200" dirty="0">
                <a:latin typeface="Source Sans Pro" charset="0"/>
                <a:ea typeface="Source Sans Pro" charset="0"/>
                <a:cs typeface="Source Sans Pro" charset="0"/>
              </a:rPr>
              <a:t>with the rest of your class.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3607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003337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40</a:t>
            </a:fld>
            <a:endParaRPr lang="en-US"/>
          </a:p>
        </p:txBody>
      </p:sp>
    </p:spTree>
    <p:extLst>
      <p:ext uri="{BB962C8B-B14F-4D97-AF65-F5344CB8AC3E}">
        <p14:creationId xmlns:p14="http://schemas.microsoft.com/office/powerpoint/2010/main" val="394440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50420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Over the span </a:t>
            </a:r>
            <a:r>
              <a:rPr lang="en-US" sz="1200" b="0" i="0" u="none" strike="noStrike" kern="1200" cap="none" baseline="0" dirty="0">
                <a:solidFill>
                  <a:schemeClr val="dk1"/>
                </a:solidFill>
                <a:effectLst/>
                <a:latin typeface="Calibri"/>
                <a:ea typeface="Calibri"/>
                <a:cs typeface="Calibri"/>
                <a:sym typeface="Calibri"/>
              </a:rPr>
              <a:t>of this week hundreds of fellows will be starting this journey along with you! Using social media to share out your learning and what you are excited about is a great way to build connections that span the country. It is also a super great way to show your personal networks what you’re working on. Who knows, maybe someone will be inspired by you and begin their own organizing journey!</a:t>
            </a:r>
            <a:endParaRPr lang="en-US" b="0" dirty="0"/>
          </a:p>
          <a:p>
            <a:pPr lvl="1" rtl="0" fontAlgn="base"/>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3</a:t>
            </a:fld>
            <a:endParaRPr lang="en-US" sz="1200">
              <a:latin typeface="Calibri"/>
              <a:ea typeface="Calibri"/>
              <a:cs typeface="Calibri"/>
              <a:sym typeface="Calibri"/>
            </a:endParaRPr>
          </a:p>
        </p:txBody>
      </p:sp>
    </p:spTree>
    <p:extLst>
      <p:ext uri="{BB962C8B-B14F-4D97-AF65-F5344CB8AC3E}">
        <p14:creationId xmlns:p14="http://schemas.microsoft.com/office/powerpoint/2010/main" val="1044927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75300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287331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132321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844201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341402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34737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705006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295274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513965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36110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5</a:t>
            </a:fld>
            <a:endParaRPr lang="en-US"/>
          </a:p>
        </p:txBody>
      </p:sp>
    </p:spTree>
    <p:extLst>
      <p:ext uri="{BB962C8B-B14F-4D97-AF65-F5344CB8AC3E}">
        <p14:creationId xmlns:p14="http://schemas.microsoft.com/office/powerpoint/2010/main" val="1893459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78228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838998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275765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59</a:t>
            </a:fld>
            <a:endParaRPr lang="en-US"/>
          </a:p>
        </p:txBody>
      </p:sp>
    </p:spTree>
    <p:extLst>
      <p:ext uri="{BB962C8B-B14F-4D97-AF65-F5344CB8AC3E}">
        <p14:creationId xmlns:p14="http://schemas.microsoft.com/office/powerpoint/2010/main" val="1139175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08320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dirty="0">
                <a:latin typeface="Source Sans Pro" charset="0"/>
                <a:ea typeface="Source Sans Pro" charset="0"/>
                <a:cs typeface="Source Sans Pro" charset="0"/>
              </a:rPr>
              <a:t>You are part of something bigger </a:t>
            </a:r>
          </a:p>
          <a:p>
            <a:r>
              <a:rPr lang="en-US" sz="1200" b="1" dirty="0">
                <a:latin typeface="Source Sans Pro" charset="0"/>
                <a:ea typeface="Source Sans Pro" charset="0"/>
                <a:cs typeface="Source Sans Pro" charset="0"/>
              </a:rPr>
              <a:t>2 Mins</a:t>
            </a:r>
          </a:p>
          <a:p>
            <a:pPr marL="171450" lvl="0" indent="-171450">
              <a:buFont typeface="Arial"/>
              <a:buChar char="•"/>
            </a:pPr>
            <a:r>
              <a:rPr lang="en-US" sz="1200" dirty="0">
                <a:latin typeface="Source Sans Pro" charset="0"/>
                <a:ea typeface="Source Sans Pro" charset="0"/>
                <a:cs typeface="Source Sans Pro" charset="0"/>
              </a:rPr>
              <a:t>But accomplishing these goals will only happen if you know that you are part of something bigger </a:t>
            </a:r>
          </a:p>
          <a:p>
            <a:pPr marL="171450" lvl="0" indent="-171450">
              <a:buFont typeface="Arial"/>
              <a:buChar char="•"/>
            </a:pPr>
            <a:r>
              <a:rPr lang="en-US" sz="1200" dirty="0">
                <a:latin typeface="Source Sans Pro" charset="0"/>
                <a:ea typeface="Source Sans Pro" charset="0"/>
                <a:cs typeface="Source Sans Pro" charset="0"/>
              </a:rPr>
              <a:t>Alongside you, this week, we are onboarding fellows in </a:t>
            </a:r>
            <a:r>
              <a:rPr lang="en-US" sz="1200" b="1" dirty="0">
                <a:latin typeface="Source Sans Pro" charset="0"/>
                <a:ea typeface="Source Sans Pro" charset="0"/>
                <a:cs typeface="Source Sans Pro" charset="0"/>
              </a:rPr>
              <a:t>28 programs and we have fellows</a:t>
            </a:r>
            <a:r>
              <a:rPr lang="en-US" sz="1200" b="1" baseline="0" dirty="0">
                <a:latin typeface="Source Sans Pro" charset="0"/>
                <a:ea typeface="Source Sans Pro" charset="0"/>
                <a:cs typeface="Source Sans Pro" charset="0"/>
              </a:rPr>
              <a:t> from </a:t>
            </a:r>
            <a:r>
              <a:rPr lang="en-US" sz="1200" b="1" dirty="0">
                <a:latin typeface="Source Sans Pro" charset="0"/>
                <a:ea typeface="Source Sans Pro" charset="0"/>
                <a:cs typeface="Source Sans Pro" charset="0"/>
              </a:rPr>
              <a:t>24 states </a:t>
            </a:r>
            <a:r>
              <a:rPr lang="en-US" sz="1200" dirty="0">
                <a:latin typeface="Source Sans Pro" charset="0"/>
                <a:ea typeface="Source Sans Pro" charset="0"/>
                <a:cs typeface="Source Sans Pro" charset="0"/>
              </a:rPr>
              <a:t>across the country. Together you make up the spring 2018 OFA Fellowship Class. </a:t>
            </a:r>
          </a:p>
          <a:p>
            <a:pPr marL="171450" lvl="0" indent="-171450">
              <a:buFont typeface="Arial"/>
              <a:buChar char="•"/>
            </a:pPr>
            <a:r>
              <a:rPr lang="en-US" sz="1200" dirty="0">
                <a:latin typeface="Source Sans Pro" charset="0"/>
                <a:ea typeface="Source Sans Pro" charset="0"/>
                <a:cs typeface="Source Sans Pro" charset="0"/>
              </a:rPr>
              <a:t>Even though you will work locally here, you will join weekly online trainings</a:t>
            </a:r>
            <a:r>
              <a:rPr lang="en-US" sz="1200" baseline="0" dirty="0">
                <a:latin typeface="Source Sans Pro" charset="0"/>
                <a:ea typeface="Source Sans Pro" charset="0"/>
                <a:cs typeface="Source Sans Pro" charset="0"/>
              </a:rPr>
              <a:t> </a:t>
            </a:r>
            <a:r>
              <a:rPr lang="en-US" sz="1200" dirty="0">
                <a:latin typeface="Source Sans Pro" charset="0"/>
                <a:ea typeface="Source Sans Pro" charset="0"/>
                <a:cs typeface="Source Sans Pro" charset="0"/>
              </a:rPr>
              <a:t>with the rest of your class.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993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61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US" sz="1200" b="1" i="0" u="none" strike="noStrike" kern="1200" dirty="0">
                <a:solidFill>
                  <a:schemeClr val="tx1"/>
                </a:solidFill>
                <a:effectLst/>
                <a:latin typeface="+mn-lt"/>
                <a:ea typeface="+mn-ea"/>
                <a:cs typeface="+mn-cs"/>
              </a:rPr>
              <a:t>The Public Value</a:t>
            </a:r>
            <a:r>
              <a:rPr lang="en-US" sz="1200" b="0" i="0" u="none" strike="noStrike" kern="1200" dirty="0">
                <a:solidFill>
                  <a:schemeClr val="tx1"/>
                </a:solidFill>
                <a:effectLst/>
                <a:latin typeface="+mn-lt"/>
                <a:ea typeface="+mn-ea"/>
                <a:cs typeface="+mn-cs"/>
              </a:rPr>
              <a:t> — this is your ultimate goal, to create a new public value</a:t>
            </a:r>
          </a:p>
          <a:p>
            <a:pPr lvl="0" rtl="0" fontAlgn="base"/>
            <a:r>
              <a:rPr lang="en-US" sz="1200" b="1" i="0" u="none" strike="noStrike" kern="1200" dirty="0">
                <a:solidFill>
                  <a:schemeClr val="tx1"/>
                </a:solidFill>
                <a:effectLst/>
                <a:latin typeface="+mn-lt"/>
                <a:ea typeface="+mn-ea"/>
                <a:cs typeface="+mn-cs"/>
              </a:rPr>
              <a:t>Legitimacy &amp; Support</a:t>
            </a:r>
            <a:r>
              <a:rPr lang="en-US" sz="1200" b="0" i="0" u="none" strike="noStrike" kern="1200" dirty="0">
                <a:solidFill>
                  <a:schemeClr val="tx1"/>
                </a:solidFill>
                <a:effectLst/>
                <a:latin typeface="+mn-lt"/>
                <a:ea typeface="+mn-ea"/>
                <a:cs typeface="+mn-cs"/>
              </a:rPr>
              <a:t> — this is also called the “authorizing authority”, essentially, who do you need to convince and get on your side in order to authorize this public value being created. This can be new laws and legislation, organizations that grant you the funding, or influential individuals who grant you the access you need; or some combination of all three. </a:t>
            </a:r>
          </a:p>
          <a:p>
            <a:r>
              <a:rPr lang="en-US" sz="1200" b="1" i="0" u="none" strike="noStrike" kern="1200" dirty="0">
                <a:solidFill>
                  <a:schemeClr val="tx1"/>
                </a:solidFill>
                <a:effectLst/>
                <a:latin typeface="+mn-lt"/>
                <a:ea typeface="+mn-ea"/>
                <a:cs typeface="+mn-cs"/>
              </a:rPr>
              <a:t>Operational Capacity —</a:t>
            </a:r>
            <a:r>
              <a:rPr lang="en-US" sz="1200" b="0" i="0" u="none" strike="noStrike" kern="1200" dirty="0">
                <a:solidFill>
                  <a:schemeClr val="tx1"/>
                </a:solidFill>
                <a:effectLst/>
                <a:latin typeface="+mn-lt"/>
                <a:ea typeface="+mn-ea"/>
                <a:cs typeface="+mn-cs"/>
              </a:rPr>
              <a:t> this is the </a:t>
            </a:r>
            <a:r>
              <a:rPr lang="en-US" sz="1200" b="0" i="0" u="none" strike="noStrike" kern="1200" dirty="0" err="1">
                <a:solidFill>
                  <a:schemeClr val="tx1"/>
                </a:solidFill>
                <a:effectLst/>
                <a:latin typeface="+mn-lt"/>
                <a:ea typeface="+mn-ea"/>
                <a:cs typeface="+mn-cs"/>
              </a:rPr>
              <a:t>buicket</a:t>
            </a:r>
            <a:r>
              <a:rPr lang="en-US" sz="1200" b="0" i="0" u="none" strike="noStrike" kern="1200" dirty="0">
                <a:solidFill>
                  <a:schemeClr val="tx1"/>
                </a:solidFill>
                <a:effectLst/>
                <a:latin typeface="+mn-lt"/>
                <a:ea typeface="+mn-ea"/>
                <a:cs typeface="+mn-cs"/>
              </a:rPr>
              <a:t> of resources you need to accomplish and actually create your public value. This can be partnerships with other organizations, money, grants, knowledge, institutional support, etc. The key questions to answer here are how much capacity do we have, what else do we need, and where can we get it. </a:t>
            </a:r>
            <a:endParaRPr lang="en-US" dirty="0"/>
          </a:p>
        </p:txBody>
      </p:sp>
      <p:sp>
        <p:nvSpPr>
          <p:cNvPr id="4" name="Slide Number Placeholder 3"/>
          <p:cNvSpPr>
            <a:spLocks noGrp="1"/>
          </p:cNvSpPr>
          <p:nvPr>
            <p:ph type="sldNum" sz="quarter" idx="10"/>
          </p:nvPr>
        </p:nvSpPr>
        <p:spPr/>
        <p:txBody>
          <a:bodyPr/>
          <a:lstStyle/>
          <a:p>
            <a:fld id="{547AF8F3-F612-A546-BC8D-58FC4B225C0E}" type="slidenum">
              <a:rPr lang="en-US" smtClean="0"/>
              <a:t>19</a:t>
            </a:fld>
            <a:endParaRPr lang="en-US"/>
          </a:p>
        </p:txBody>
      </p:sp>
    </p:spTree>
    <p:extLst>
      <p:ext uri="{BB962C8B-B14F-4D97-AF65-F5344CB8AC3E}">
        <p14:creationId xmlns:p14="http://schemas.microsoft.com/office/powerpoint/2010/main" val="1961172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0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latin typeface="Calibri" panose="020F0502020204030204"/>
              </a: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33453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7737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t>2/23/19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76232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t>2/23/19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11471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t>2/23/19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30333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120195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143922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t>2/23/19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332180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197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t>2/23/19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293025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t>2/23/19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6982649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2078786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23"/>
        <p:cNvGrpSpPr/>
        <p:nvPr/>
      </p:nvGrpSpPr>
      <p:grpSpPr>
        <a:xfrm>
          <a:off x="0" y="0"/>
          <a:ext cx="0" cy="0"/>
          <a:chOff x="0" y="0"/>
          <a:chExt cx="0" cy="0"/>
        </a:xfrm>
      </p:grpSpPr>
    </p:spTree>
    <p:extLst>
      <p:ext uri="{BB962C8B-B14F-4D97-AF65-F5344CB8AC3E}">
        <p14:creationId xmlns:p14="http://schemas.microsoft.com/office/powerpoint/2010/main" val="1956356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F9194"/>
                </a:solidFill>
                <a:latin typeface="Calibri"/>
                <a:ea typeface="Calibri"/>
                <a:cs typeface="Calibri"/>
                <a:sym typeface="Calibri"/>
              </a:rPr>
              <a:pPr algn="r">
                <a:buSzPct val="25000"/>
              </a:p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algn="r">
              <a:buSzPct val="25000"/>
            </a:pPr>
            <a:r>
              <a:rPr lang="en-US" sz="1200">
                <a:solidFill>
                  <a:srgbClr val="D9D9D9"/>
                </a:solidFill>
                <a:latin typeface="Open Sans"/>
                <a:ea typeface="Open Sans"/>
                <a:cs typeface="Open Sans"/>
                <a:sym typeface="Open Sans"/>
              </a:rPr>
              <a:t>February 12, 2017  |  </a:t>
            </a:r>
            <a:fld id="{00000000-1234-1234-1234-123412341234}" type="slidenum">
              <a:rPr lang="en-US" sz="1200">
                <a:solidFill>
                  <a:srgbClr val="D9D9D9"/>
                </a:solidFill>
                <a:latin typeface="Open Sans"/>
                <a:ea typeface="Open Sans"/>
                <a:cs typeface="Open Sans"/>
                <a:sym typeface="Open Sans"/>
              </a:rPr>
              <a:pPr algn="r">
                <a:buSzPct val="25000"/>
              </a:pPr>
              <a:t>‹#›</a:t>
            </a:fld>
            <a:endParaRPr lang="en-US" sz="1200">
              <a:solidFill>
                <a:srgbClr val="D9D9D9"/>
              </a:solidFill>
              <a:latin typeface="Open Sans"/>
              <a:ea typeface="Open Sans"/>
              <a:cs typeface="Open Sans"/>
              <a:sym typeface="Open Sans"/>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t>2/23/19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888922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t>2/23/19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8625273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5"/>
        <p:cNvGrpSpPr/>
        <p:nvPr/>
      </p:nvGrpSpPr>
      <p:grpSpPr>
        <a:xfrm>
          <a:off x="0" y="0"/>
          <a:ext cx="0" cy="0"/>
          <a:chOff x="0" y="0"/>
          <a:chExt cx="0" cy="0"/>
        </a:xfrm>
      </p:grpSpPr>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t>2/23/19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98188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t>2/23/19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122508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t>2/23/19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04D35-9779-114F-AB4C-6C4FF1B352B7}" type="slidenum">
              <a:rPr lang="en-US" smtClean="0"/>
              <a:t>‹#›</a:t>
            </a:fld>
            <a:endParaRPr lang="en-US"/>
          </a:p>
        </p:txBody>
      </p:sp>
    </p:spTree>
    <p:extLst>
      <p:ext uri="{BB962C8B-B14F-4D97-AF65-F5344CB8AC3E}">
        <p14:creationId xmlns:p14="http://schemas.microsoft.com/office/powerpoint/2010/main" val="209286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4.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theme" Target="../theme/theme6.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smtClean="0"/>
              <a:t>2/23/19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smtClean="0"/>
              <a:t>‹#›</a:t>
            </a:fld>
            <a:endParaRPr lang="en-US"/>
          </a:p>
        </p:txBody>
      </p:sp>
    </p:spTree>
    <p:extLst>
      <p:ext uri="{BB962C8B-B14F-4D97-AF65-F5344CB8AC3E}">
        <p14:creationId xmlns:p14="http://schemas.microsoft.com/office/powerpoint/2010/main" val="76651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ext uri="{BB962C8B-B14F-4D97-AF65-F5344CB8AC3E}">
        <p14:creationId xmlns:p14="http://schemas.microsoft.com/office/powerpoint/2010/main" val="2937810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34F8A-85C4-864E-908C-350817DC54A3}" type="datetimeFigureOut">
              <a:rPr lang="en-US" smtClean="0">
                <a:solidFill>
                  <a:srgbClr val="3B444D">
                    <a:tint val="75000"/>
                  </a:srgbClr>
                </a:solidFill>
              </a:rPr>
              <a:pPr/>
              <a:t>2/23/19</a:t>
            </a:fld>
            <a:endParaRPr lang="en-US">
              <a:solidFill>
                <a:srgbClr val="3B444D">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F5631-7824-4E48-88EF-BA6C9757E8BE}" type="slidenum">
              <a:rPr lang="en-US" smtClean="0">
                <a:solidFill>
                  <a:srgbClr val="3B444D">
                    <a:tint val="75000"/>
                  </a:srgbClr>
                </a:solidFill>
              </a:rPr>
              <a:pPr/>
              <a:t>‹#›</a:t>
            </a:fld>
            <a:endParaRPr lang="en-US">
              <a:solidFill>
                <a:srgbClr val="3B444D">
                  <a:tint val="75000"/>
                </a:srgbClr>
              </a:solidFill>
            </a:endParaRPr>
          </a:p>
        </p:txBody>
      </p:sp>
    </p:spTree>
    <p:extLst>
      <p:ext uri="{BB962C8B-B14F-4D97-AF65-F5344CB8AC3E}">
        <p14:creationId xmlns:p14="http://schemas.microsoft.com/office/powerpoint/2010/main" val="15831532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smtClean="0">
                <a:solidFill>
                  <a:srgbClr val="3B444D">
                    <a:tint val="75000"/>
                  </a:srgbClr>
                </a:solidFill>
                <a:sym typeface="Arial"/>
              </a:rPr>
              <a:pPr/>
              <a:t>2/23/19</a:t>
            </a:fld>
            <a:endParaRPr lang="en-US">
              <a:solidFill>
                <a:srgbClr val="3B444D">
                  <a:tint val="75000"/>
                </a:srgbClr>
              </a:solidFil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smtClean="0">
                <a:solidFill>
                  <a:srgbClr val="3B444D">
                    <a:tint val="75000"/>
                  </a:srgbClr>
                </a:solidFill>
                <a:sym typeface="Arial"/>
              </a:rPr>
              <a:pPr/>
              <a:t>‹#›</a:t>
            </a:fld>
            <a:endParaRPr lang="en-US">
              <a:solidFill>
                <a:srgbClr val="3B444D">
                  <a:tint val="75000"/>
                </a:srgbClr>
              </a:solidFill>
              <a:sym typeface="Arial"/>
            </a:endParaRPr>
          </a:p>
        </p:txBody>
      </p:sp>
    </p:spTree>
    <p:extLst>
      <p:ext uri="{BB962C8B-B14F-4D97-AF65-F5344CB8AC3E}">
        <p14:creationId xmlns:p14="http://schemas.microsoft.com/office/powerpoint/2010/main" val="9080786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716" r:id="rId13"/>
    <p:sldLayoutId id="214748371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kern="0"/>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8F9194"/>
                </a:solidFill>
                <a:latin typeface="Calibri"/>
                <a:ea typeface="Calibri"/>
                <a:cs typeface="Calibri"/>
                <a:sym typeface="Calibri"/>
              </a:rPr>
              <a:pPr algn="r">
                <a:buSzPct val="25000"/>
              </a:pPr>
              <a:t>‹#›</a:t>
            </a:fld>
            <a:endParaRPr lang="en-US" sz="1200" kern="0">
              <a:solidFill>
                <a:srgbClr val="8F9194"/>
              </a:solidFill>
              <a:latin typeface="Calibri"/>
              <a:ea typeface="Calibri"/>
              <a:cs typeface="Calibri"/>
              <a:sym typeface="Calibri"/>
            </a:endParaRPr>
          </a:p>
        </p:txBody>
      </p:sp>
    </p:spTree>
    <p:extLst>
      <p:ext uri="{BB962C8B-B14F-4D97-AF65-F5344CB8AC3E}">
        <p14:creationId xmlns:p14="http://schemas.microsoft.com/office/powerpoint/2010/main" val="426658972"/>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solidFill>
                  <a:srgbClr val="3B444D">
                    <a:tint val="75000"/>
                  </a:srgbClr>
                </a:solidFill>
                <a:sym typeface="Arial"/>
              </a:rPr>
              <a:pPr/>
              <a:t>2/23/19</a:t>
            </a:fld>
            <a:endParaRPr lang="en-US">
              <a:solidFill>
                <a:srgbClr val="3B444D">
                  <a:tint val="75000"/>
                </a:srgbClr>
              </a:solidFill>
              <a:sym typeface="Aria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444D">
                  <a:tint val="75000"/>
                </a:srgbClr>
              </a:solidFill>
              <a:sym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solidFill>
                  <a:srgbClr val="3B444D">
                    <a:tint val="75000"/>
                  </a:srgbClr>
                </a:solidFill>
                <a:sym typeface="Arial"/>
              </a:rPr>
              <a:pPr/>
              <a:t>‹#›</a:t>
            </a:fld>
            <a:endParaRPr lang="en-US">
              <a:solidFill>
                <a:srgbClr val="3B444D">
                  <a:tint val="75000"/>
                </a:srgbClr>
              </a:solidFill>
              <a:sym typeface="Arial"/>
            </a:endParaRPr>
          </a:p>
        </p:txBody>
      </p:sp>
    </p:spTree>
    <p:extLst>
      <p:ext uri="{BB962C8B-B14F-4D97-AF65-F5344CB8AC3E}">
        <p14:creationId xmlns:p14="http://schemas.microsoft.com/office/powerpoint/2010/main" val="116200935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22.png"/><Relationship Id="rId11" Type="http://schemas.openxmlformats.org/officeDocument/2006/relationships/image" Target="../media/image27.tiff"/><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7.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mailto:fellows@ofa.u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hyperlink" Target="mailto:fellows@ofa.us" TargetMode="External"/><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1967061"/>
            <a:ext cx="12192000" cy="2923877"/>
          </a:xfrm>
          <a:prstGeom prst="rect">
            <a:avLst/>
          </a:prstGeom>
          <a:noFill/>
        </p:spPr>
        <p:txBody>
          <a:bodyPr wrap="square" rtlCol="0">
            <a:spAutoFit/>
          </a:bodyPr>
          <a:lstStyle/>
          <a:p>
            <a:pPr algn="ctr"/>
            <a:r>
              <a:rPr lang="en-US" sz="12000" b="1" dirty="0">
                <a:solidFill>
                  <a:schemeClr val="bg1"/>
                </a:solidFill>
                <a:latin typeface="Gilroy ExtraBold" charset="0"/>
                <a:ea typeface="Gilroy ExtraBold" charset="0"/>
                <a:cs typeface="Gilroy ExtraBold" charset="0"/>
              </a:rPr>
              <a:t>Welcome</a:t>
            </a:r>
          </a:p>
          <a:p>
            <a:pPr algn="ctr"/>
            <a:r>
              <a:rPr lang="en-US" sz="3200" dirty="0">
                <a:solidFill>
                  <a:schemeClr val="tx2"/>
                </a:solidFill>
                <a:latin typeface="Gilroy ExtraBold" charset="0"/>
                <a:ea typeface="Gilroy ExtraBold" charset="0"/>
                <a:cs typeface="Gilroy ExtraBold" charset="0"/>
              </a:rPr>
              <a:t>We will begin at 7:30 pm Central Time.</a:t>
            </a:r>
          </a:p>
          <a:p>
            <a:pPr algn="ctr"/>
            <a:endParaRPr lang="en-US" sz="3200" b="1" dirty="0">
              <a:solidFill>
                <a:schemeClr val="bg1"/>
              </a:solidFill>
              <a:latin typeface="Gilroy ExtraBold" charset="0"/>
              <a:ea typeface="Gilroy ExtraBold" charset="0"/>
              <a:cs typeface="Gilroy ExtraBold" charset="0"/>
            </a:endParaRP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393850"/>
            <a:ext cx="653212" cy="253432"/>
          </a:xfrm>
          <a:prstGeom prst="rect">
            <a:avLst/>
          </a:prstGeom>
          <a:effectLst/>
        </p:spPr>
      </p:pic>
      <p:pic>
        <p:nvPicPr>
          <p:cNvPr id="5" name="Picture 4" descr="A drawing of a face&#10;&#10;Description automatically generated">
            <a:extLst>
              <a:ext uri="{FF2B5EF4-FFF2-40B4-BE49-F238E27FC236}">
                <a16:creationId xmlns:a16="http://schemas.microsoft.com/office/drawing/2014/main" id="{83B3862C-1704-C74D-9283-A29BC142634F}"/>
              </a:ext>
            </a:extLst>
          </p:cNvPr>
          <p:cNvPicPr>
            <a:picLocks noChangeAspect="1"/>
          </p:cNvPicPr>
          <p:nvPr/>
        </p:nvPicPr>
        <p:blipFill>
          <a:blip r:embed="rId4"/>
          <a:stretch>
            <a:fillRect/>
          </a:stretch>
        </p:blipFill>
        <p:spPr>
          <a:xfrm>
            <a:off x="514349" y="6251332"/>
            <a:ext cx="1219200" cy="419100"/>
          </a:xfrm>
          <a:prstGeom prst="rect">
            <a:avLst/>
          </a:prstGeom>
        </p:spPr>
      </p:pic>
    </p:spTree>
    <p:extLst>
      <p:ext uri="{BB962C8B-B14F-4D97-AF65-F5344CB8AC3E}">
        <p14:creationId xmlns:p14="http://schemas.microsoft.com/office/powerpoint/2010/main" val="64324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1706990"/>
            <a:ext cx="12192000" cy="2391424"/>
          </a:xfrm>
          <a:prstGeom prst="rect">
            <a:avLst/>
          </a:prstGeom>
          <a:noFill/>
        </p:spPr>
        <p:txBody>
          <a:bodyPr wrap="square" rtlCol="0">
            <a:spAutoFit/>
          </a:bodyPr>
          <a:lstStyle/>
          <a:p>
            <a:pPr algn="ctr">
              <a:lnSpc>
                <a:spcPct val="90000"/>
              </a:lnSpc>
            </a:pPr>
            <a:endParaRPr lang="en-US" sz="6600" b="1" dirty="0">
              <a:solidFill>
                <a:srgbClr val="FFFFFF"/>
              </a:solidFill>
              <a:latin typeface="Gilroy ExtraBold" charset="0"/>
              <a:ea typeface="Gilroy ExtraBold" charset="0"/>
              <a:cs typeface="Gilroy ExtraBold" charset="0"/>
            </a:endParaRPr>
          </a:p>
          <a:p>
            <a:pPr algn="ctr">
              <a:lnSpc>
                <a:spcPct val="90000"/>
              </a:lnSpc>
            </a:pPr>
            <a:r>
              <a:rPr lang="en-US" sz="5000" b="1" dirty="0">
                <a:solidFill>
                  <a:srgbClr val="FFFFFF"/>
                </a:solidFill>
                <a:latin typeface="Gilroy ExtraBold" charset="0"/>
                <a:ea typeface="Gilroy ExtraBold" charset="0"/>
                <a:cs typeface="Gilroy ExtraBold" charset="0"/>
              </a:rPr>
              <a:t>To create a more accessible and participatory democracy</a:t>
            </a: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4" name="TextBox 3"/>
          <p:cNvSpPr txBox="1"/>
          <p:nvPr/>
        </p:nvSpPr>
        <p:spPr>
          <a:xfrm>
            <a:off x="0" y="1084690"/>
            <a:ext cx="12192000" cy="438582"/>
          </a:xfrm>
          <a:prstGeom prst="rect">
            <a:avLst/>
          </a:prstGeom>
          <a:noFill/>
        </p:spPr>
        <p:txBody>
          <a:bodyPr wrap="square" rtlCol="0">
            <a:spAutoFit/>
          </a:bodyPr>
          <a:lstStyle/>
          <a:p>
            <a:pPr algn="ctr">
              <a:lnSpc>
                <a:spcPct val="90000"/>
              </a:lnSpc>
            </a:pPr>
            <a:r>
              <a:rPr lang="en-US" sz="2500" b="1" spc="300" dirty="0">
                <a:latin typeface="Gilroy ExtraBold" charset="0"/>
                <a:ea typeface="Gilroy ExtraBold" charset="0"/>
                <a:cs typeface="Gilroy ExtraBold" charset="0"/>
              </a:rPr>
              <a:t>CORE PURPOSE</a:t>
            </a:r>
          </a:p>
        </p:txBody>
      </p:sp>
    </p:spTree>
    <p:extLst>
      <p:ext uri="{BB962C8B-B14F-4D97-AF65-F5344CB8AC3E}">
        <p14:creationId xmlns:p14="http://schemas.microsoft.com/office/powerpoint/2010/main" val="168937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3938" y="2531704"/>
            <a:ext cx="6794137" cy="1196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buFont typeface="+mj-lt"/>
              <a:buNone/>
              <a:defRPr/>
            </a:pPr>
            <a:r>
              <a:rPr lang="en-US" altLang="en-US" sz="2500" dirty="0">
                <a:solidFill>
                  <a:srgbClr val="3B444D"/>
                </a:solidFill>
                <a:latin typeface="Source Sans Pro" charset="0"/>
                <a:ea typeface="Source Sans Pro" charset="0"/>
                <a:cs typeface="Source Sans Pro" charset="0"/>
              </a:rPr>
              <a:t>Craft a movie title and plot description </a:t>
            </a:r>
            <a:r>
              <a:rPr lang="en-US" altLang="en-US" sz="2500">
                <a:solidFill>
                  <a:srgbClr val="3B444D"/>
                </a:solidFill>
                <a:latin typeface="Source Sans Pro" charset="0"/>
                <a:ea typeface="Source Sans Pro" charset="0"/>
                <a:cs typeface="Source Sans Pro" charset="0"/>
              </a:rPr>
              <a:t>that reflects your </a:t>
            </a:r>
            <a:r>
              <a:rPr lang="en-US" altLang="en-US" sz="2500" dirty="0">
                <a:solidFill>
                  <a:srgbClr val="3B444D"/>
                </a:solidFill>
                <a:latin typeface="Source Sans Pro" charset="0"/>
                <a:ea typeface="Source Sans Pro" charset="0"/>
                <a:cs typeface="Source Sans Pro" charset="0"/>
              </a:rPr>
              <a:t>personal experience during the fellowship?</a:t>
            </a:r>
          </a:p>
        </p:txBody>
      </p:sp>
      <p:sp>
        <p:nvSpPr>
          <p:cNvPr id="7" name="Rectangle 6"/>
          <p:cNvSpPr>
            <a:spLocks noChangeArrowheads="1"/>
          </p:cNvSpPr>
          <p:nvPr/>
        </p:nvSpPr>
        <p:spPr bwMode="auto">
          <a:xfrm>
            <a:off x="1254738" y="1235680"/>
            <a:ext cx="2866506" cy="1296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rgbClr val="EE2F4B"/>
                </a:solidFill>
                <a:latin typeface="Gilroy ExtraBold" charset="0"/>
                <a:ea typeface="Gilroy ExtraBold" charset="0"/>
                <a:cs typeface="Gilroy ExtraBold" charset="0"/>
              </a:rPr>
              <a:t>5 minute </a:t>
            </a:r>
          </a:p>
          <a:p>
            <a:r>
              <a:rPr lang="en-US" sz="4000" b="1" dirty="0">
                <a:solidFill>
                  <a:srgbClr val="EE2F4B"/>
                </a:solidFill>
                <a:latin typeface="Gilroy ExtraBold" charset="0"/>
                <a:ea typeface="Gilroy ExtraBold" charset="0"/>
                <a:cs typeface="Gilroy ExtraBold" charset="0"/>
              </a:rPr>
              <a:t>reflection</a:t>
            </a:r>
          </a:p>
        </p:txBody>
      </p:sp>
      <p:pic>
        <p:nvPicPr>
          <p:cNvPr id="8" name="Picture 7"/>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938" y="1245621"/>
            <a:ext cx="776116" cy="638071"/>
          </a:xfrm>
          <a:prstGeom prst="rect">
            <a:avLst/>
          </a:prstGeom>
        </p:spPr>
      </p:pic>
    </p:spTree>
    <p:extLst>
      <p:ext uri="{BB962C8B-B14F-4D97-AF65-F5344CB8AC3E}">
        <p14:creationId xmlns:p14="http://schemas.microsoft.com/office/powerpoint/2010/main" val="512631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04"/>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a:spLocks noChangeArrowheads="1"/>
          </p:cNvSpPr>
          <p:nvPr/>
        </p:nvSpPr>
        <p:spPr bwMode="auto">
          <a:xfrm>
            <a:off x="0" y="1210770"/>
            <a:ext cx="12192000" cy="1065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6500" b="1" dirty="0">
                <a:solidFill>
                  <a:srgbClr val="FFFFFF"/>
                </a:solidFill>
                <a:latin typeface="Gilroy ExtraBold" charset="0"/>
                <a:ea typeface="Gilroy ExtraBold" charset="0"/>
                <a:cs typeface="Gilroy ExtraBold" charset="0"/>
              </a:rPr>
              <a:t>What’s your movie title?</a:t>
            </a:r>
          </a:p>
        </p:txBody>
      </p:sp>
      <p:sp>
        <p:nvSpPr>
          <p:cNvPr id="13" name="TextBox 12">
            <a:hlinkClick r:id="rId2"/>
          </p:cNvPr>
          <p:cNvSpPr txBox="1"/>
          <p:nvPr/>
        </p:nvSpPr>
        <p:spPr>
          <a:xfrm>
            <a:off x="3815327" y="5277751"/>
            <a:ext cx="4459061" cy="449639"/>
          </a:xfrm>
          <a:prstGeom prst="rect">
            <a:avLst/>
          </a:prstGeom>
          <a:noFill/>
        </p:spPr>
        <p:txBody>
          <a:bodyPr wrap="square" lIns="64290" tIns="32145" rIns="64290" bIns="32145" rtlCol="0">
            <a:spAutoFit/>
          </a:bodyPr>
          <a:lstStyle/>
          <a:p>
            <a:pPr algn="ctr"/>
            <a:r>
              <a:rPr lang="en-US" sz="2500" dirty="0">
                <a:solidFill>
                  <a:srgbClr val="C6D0D7">
                    <a:lumMod val="25000"/>
                  </a:srgb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900" y="4480501"/>
            <a:ext cx="870168" cy="585755"/>
          </a:xfrm>
          <a:prstGeom prst="rect">
            <a:avLst/>
          </a:prstGeom>
        </p:spPr>
      </p:pic>
    </p:spTree>
    <p:extLst>
      <p:ext uri="{BB962C8B-B14F-4D97-AF65-F5344CB8AC3E}">
        <p14:creationId xmlns:p14="http://schemas.microsoft.com/office/powerpoint/2010/main" val="92539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2921168"/>
            <a:ext cx="12192000" cy="1015663"/>
          </a:xfrm>
          <a:prstGeom prst="rect">
            <a:avLst/>
          </a:prstGeom>
          <a:noFill/>
        </p:spPr>
        <p:txBody>
          <a:bodyPr wrap="square" rtlCol="0">
            <a:spAutoFit/>
          </a:bodyPr>
          <a:lstStyle/>
          <a:p>
            <a:pPr algn="ctr"/>
            <a:r>
              <a:rPr lang="en-US" sz="6000" b="1" dirty="0">
                <a:solidFill>
                  <a:srgbClr val="FFFFFF"/>
                </a:solidFill>
                <a:latin typeface="Gilroy ExtraBold" charset="0"/>
                <a:ea typeface="Gilroy ExtraBold" charset="0"/>
                <a:cs typeface="Gilroy ExtraBold" charset="0"/>
              </a:rPr>
              <a:t>Where we’ve been</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734824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427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Identifying root problems</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655737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962" y="3206893"/>
            <a:ext cx="3657739" cy="1065831"/>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98" r="1916"/>
          <a:stretch/>
        </p:blipFill>
        <p:spPr>
          <a:xfrm>
            <a:off x="4167593" y="229108"/>
            <a:ext cx="3701973" cy="2856158"/>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058" b="1714"/>
          <a:stretch/>
        </p:blipFill>
        <p:spPr>
          <a:xfrm>
            <a:off x="312697" y="5066881"/>
            <a:ext cx="3473474" cy="143728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3908" y="4470677"/>
            <a:ext cx="3796513" cy="215177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7320" y="219964"/>
            <a:ext cx="3755922" cy="2426716"/>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1553" t="595" b="1"/>
          <a:stretch/>
        </p:blipFill>
        <p:spPr>
          <a:xfrm>
            <a:off x="8187320" y="3142885"/>
            <a:ext cx="3729458" cy="2954484"/>
          </a:xfrm>
          <a:prstGeom prst="rect">
            <a:avLst/>
          </a:prstGeom>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l="1902"/>
          <a:stretch/>
        </p:blipFill>
        <p:spPr>
          <a:xfrm>
            <a:off x="347130" y="265684"/>
            <a:ext cx="3541240" cy="4644644"/>
          </a:xfrm>
          <a:prstGeom prst="rect">
            <a:avLst/>
          </a:prstGeom>
        </p:spPr>
      </p:pic>
    </p:spTree>
    <p:extLst>
      <p:ext uri="{BB962C8B-B14F-4D97-AF65-F5344CB8AC3E}">
        <p14:creationId xmlns:p14="http://schemas.microsoft.com/office/powerpoint/2010/main" val="963479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971341" y="726414"/>
            <a:ext cx="10249318" cy="660437"/>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Four steps to identify a root problem</a:t>
            </a:r>
          </a:p>
        </p:txBody>
      </p:sp>
      <p:sp>
        <p:nvSpPr>
          <p:cNvPr id="24" name="TextBox 23"/>
          <p:cNvSpPr txBox="1"/>
          <p:nvPr/>
        </p:nvSpPr>
        <p:spPr>
          <a:xfrm>
            <a:off x="2282254" y="1848482"/>
            <a:ext cx="8518018" cy="3785652"/>
          </a:xfrm>
          <a:prstGeom prst="rect">
            <a:avLst/>
          </a:prstGeom>
          <a:noFill/>
        </p:spPr>
        <p:txBody>
          <a:bodyPr wrap="square" rtlCol="0">
            <a:spAutoFit/>
          </a:bodyPr>
          <a:lstStyle/>
          <a:p>
            <a:pPr fontAlgn="base"/>
            <a:r>
              <a:rPr lang="en-US" sz="2400" dirty="0">
                <a:latin typeface="Source Sans Pro" charset="0"/>
                <a:ea typeface="Source Sans Pro" charset="0"/>
                <a:cs typeface="Source Sans Pro" charset="0"/>
              </a:rPr>
              <a:t>How do we define a healthy community? How do we know it when we see it?</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What resources are our communities currently lacking? What challenges are they facing?</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Why do they lack these resources? Why are they facing these challenges?</a:t>
            </a:r>
          </a:p>
          <a:p>
            <a:pPr fontAlgn="base"/>
            <a:endParaRPr lang="en-US" sz="2400" dirty="0">
              <a:latin typeface="Source Sans Pro" charset="0"/>
              <a:ea typeface="Source Sans Pro" charset="0"/>
              <a:cs typeface="Source Sans Pro" charset="0"/>
            </a:endParaRPr>
          </a:p>
          <a:p>
            <a:pPr fontAlgn="base"/>
            <a:r>
              <a:rPr lang="en-US" sz="2400" dirty="0">
                <a:latin typeface="Source Sans Pro" charset="0"/>
                <a:ea typeface="Source Sans Pro" charset="0"/>
                <a:cs typeface="Source Sans Pro" charset="0"/>
              </a:rPr>
              <a:t>What can we do about it? What resources do we have?</a:t>
            </a:r>
          </a:p>
        </p:txBody>
      </p:sp>
      <p:sp>
        <p:nvSpPr>
          <p:cNvPr id="25" name="Oval 24"/>
          <p:cNvSpPr/>
          <p:nvPr/>
        </p:nvSpPr>
        <p:spPr>
          <a:xfrm>
            <a:off x="1666260" y="1917494"/>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26" name="Oval 25"/>
          <p:cNvSpPr/>
          <p:nvPr/>
        </p:nvSpPr>
        <p:spPr>
          <a:xfrm>
            <a:off x="1666260" y="3006508"/>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27" name="Oval 26"/>
          <p:cNvSpPr/>
          <p:nvPr/>
        </p:nvSpPr>
        <p:spPr>
          <a:xfrm>
            <a:off x="1666260" y="4095522"/>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29" name="Oval 28"/>
          <p:cNvSpPr/>
          <p:nvPr/>
        </p:nvSpPr>
        <p:spPr>
          <a:xfrm>
            <a:off x="1666260" y="5184536"/>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Tree>
    <p:extLst>
      <p:ext uri="{BB962C8B-B14F-4D97-AF65-F5344CB8AC3E}">
        <p14:creationId xmlns:p14="http://schemas.microsoft.com/office/powerpoint/2010/main" val="24288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1196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Identifying root problems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Strategies for local impact</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9008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1" y="197393"/>
            <a:ext cx="3759200" cy="324658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1" y="3625340"/>
            <a:ext cx="3648988" cy="32326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2899" y="197393"/>
            <a:ext cx="4378325" cy="3389202"/>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b="70926"/>
          <a:stretch/>
        </p:blipFill>
        <p:spPr>
          <a:xfrm>
            <a:off x="4038601" y="4243924"/>
            <a:ext cx="6034329" cy="2409371"/>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2027" r="2553"/>
          <a:stretch/>
        </p:blipFill>
        <p:spPr>
          <a:xfrm>
            <a:off x="8531224" y="197393"/>
            <a:ext cx="3302000" cy="4046531"/>
          </a:xfrm>
          <a:prstGeom prst="rect">
            <a:avLst/>
          </a:prstGeom>
        </p:spPr>
      </p:pic>
    </p:spTree>
    <p:extLst>
      <p:ext uri="{BB962C8B-B14F-4D97-AF65-F5344CB8AC3E}">
        <p14:creationId xmlns:p14="http://schemas.microsoft.com/office/powerpoint/2010/main" val="43905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860912" y="1006600"/>
            <a:ext cx="5292079" cy="5043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342900" indent="-342900">
              <a:buFont typeface="Arial" charset="0"/>
              <a:buChar char="•"/>
            </a:pPr>
            <a:r>
              <a:rPr lang="en-US" altLang="en-US" sz="2500" b="1" dirty="0">
                <a:solidFill>
                  <a:schemeClr val="tx1"/>
                </a:solidFill>
                <a:latin typeface="Source Sans Pro" charset="0"/>
                <a:ea typeface="Source Sans Pro" charset="0"/>
                <a:cs typeface="Source Sans Pro" charset="0"/>
              </a:rPr>
              <a:t>Public value: </a:t>
            </a:r>
            <a:r>
              <a:rPr lang="en-US" altLang="en-US" sz="2500" dirty="0">
                <a:solidFill>
                  <a:schemeClr val="tx1"/>
                </a:solidFill>
                <a:latin typeface="Source Sans Pro" charset="0"/>
                <a:ea typeface="Source Sans Pro" charset="0"/>
                <a:cs typeface="Source Sans Pro" charset="0"/>
              </a:rPr>
              <a:t>the resource, asset, support, law, behavior, or process you wish to create. </a:t>
            </a:r>
          </a:p>
          <a:p>
            <a:pPr marL="342900" indent="-342900">
              <a:buFont typeface="Arial" charset="0"/>
              <a:buChar char="•"/>
            </a:pPr>
            <a:endParaRPr lang="en-US" altLang="en-US" sz="2500" dirty="0">
              <a:solidFill>
                <a:schemeClr val="tx1"/>
              </a:solidFill>
              <a:latin typeface="Source Sans Pro" charset="0"/>
              <a:ea typeface="Source Sans Pro" charset="0"/>
              <a:cs typeface="Source Sans Pro" charset="0"/>
            </a:endParaRPr>
          </a:p>
          <a:p>
            <a:pPr marL="342900" indent="-342900">
              <a:buFont typeface="Arial" charset="0"/>
              <a:buChar char="•"/>
            </a:pPr>
            <a:r>
              <a:rPr lang="en-US" altLang="en-US" sz="2500" b="1" dirty="0">
                <a:solidFill>
                  <a:schemeClr val="tx1"/>
                </a:solidFill>
                <a:latin typeface="Source Sans Pro" charset="0"/>
                <a:ea typeface="Source Sans Pro" charset="0"/>
                <a:cs typeface="Source Sans Pro" charset="0"/>
              </a:rPr>
              <a:t>Legitimacy &amp; support: </a:t>
            </a:r>
            <a:r>
              <a:rPr lang="en-US" altLang="en-US" sz="2500" dirty="0">
                <a:solidFill>
                  <a:schemeClr val="tx1"/>
                </a:solidFill>
                <a:latin typeface="Source Sans Pro" charset="0"/>
                <a:ea typeface="Source Sans Pro" charset="0"/>
                <a:cs typeface="Source Sans Pro" charset="0"/>
              </a:rPr>
              <a:t>who can authorize you to take action and provide the resources necessary to create and sustain this value? </a:t>
            </a:r>
          </a:p>
          <a:p>
            <a:pPr marL="342900" indent="-342900">
              <a:buFont typeface="Arial" charset="0"/>
              <a:buChar char="•"/>
            </a:pPr>
            <a:endParaRPr lang="en-US" altLang="en-US" sz="2500" dirty="0">
              <a:solidFill>
                <a:schemeClr val="tx1"/>
              </a:solidFill>
              <a:latin typeface="Source Sans Pro" charset="0"/>
              <a:ea typeface="Source Sans Pro" charset="0"/>
              <a:cs typeface="Source Sans Pro" charset="0"/>
            </a:endParaRPr>
          </a:p>
          <a:p>
            <a:pPr marL="342900" indent="-342900">
              <a:buFont typeface="Arial" charset="0"/>
              <a:buChar char="•"/>
            </a:pPr>
            <a:r>
              <a:rPr lang="en-US" altLang="en-US" sz="2500" b="1" dirty="0">
                <a:solidFill>
                  <a:schemeClr val="tx1"/>
                </a:solidFill>
                <a:latin typeface="Source Sans Pro" charset="0"/>
                <a:ea typeface="Source Sans Pro" charset="0"/>
                <a:cs typeface="Source Sans Pro" charset="0"/>
              </a:rPr>
              <a:t>Operational capacity: </a:t>
            </a:r>
            <a:r>
              <a:rPr lang="en-US" altLang="en-US" sz="2500" dirty="0">
                <a:solidFill>
                  <a:schemeClr val="tx1"/>
                </a:solidFill>
                <a:latin typeface="Source Sans Pro" charset="0"/>
                <a:ea typeface="Source Sans Pro" charset="0"/>
                <a:cs typeface="Source Sans Pro" charset="0"/>
              </a:rPr>
              <a:t>the funding, staff, volunteers, infrastructure, technology, resources needed to create the value. </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997456"/>
            <a:ext cx="3449256" cy="1062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Strategic triangle</a:t>
            </a:r>
          </a:p>
        </p:txBody>
      </p:sp>
      <p:grpSp>
        <p:nvGrpSpPr>
          <p:cNvPr id="7" name="Group 6"/>
          <p:cNvGrpSpPr/>
          <p:nvPr/>
        </p:nvGrpSpPr>
        <p:grpSpPr>
          <a:xfrm>
            <a:off x="921188" y="2701518"/>
            <a:ext cx="4062292" cy="3988501"/>
            <a:chOff x="2283644" y="745660"/>
            <a:chExt cx="7436034" cy="6995958"/>
          </a:xfrm>
        </p:grpSpPr>
        <p:sp>
          <p:nvSpPr>
            <p:cNvPr id="8" name="Triangle 7"/>
            <p:cNvSpPr>
              <a:spLocks noChangeAspect="1"/>
            </p:cNvSpPr>
            <p:nvPr/>
          </p:nvSpPr>
          <p:spPr>
            <a:xfrm>
              <a:off x="3615503" y="1431336"/>
              <a:ext cx="4960994" cy="378641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4496453" y="745660"/>
              <a:ext cx="3199092" cy="98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2000" b="1" dirty="0">
                  <a:solidFill>
                    <a:schemeClr val="tx1"/>
                  </a:solidFill>
                  <a:latin typeface="Gilroy ExtraBold" charset="0"/>
                  <a:ea typeface="Gilroy ExtraBold" charset="0"/>
                  <a:cs typeface="Gilroy ExtraBold" charset="0"/>
                </a:rPr>
                <a:t>Public value</a:t>
              </a:r>
            </a:p>
          </p:txBody>
        </p:sp>
        <p:sp>
          <p:nvSpPr>
            <p:cNvPr id="10" name="Rectangle 9"/>
            <p:cNvSpPr>
              <a:spLocks noChangeArrowheads="1"/>
            </p:cNvSpPr>
            <p:nvPr/>
          </p:nvSpPr>
          <p:spPr bwMode="auto">
            <a:xfrm>
              <a:off x="2283644" y="5457328"/>
              <a:ext cx="3021930" cy="1852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000" b="1" dirty="0">
                  <a:solidFill>
                    <a:schemeClr val="tx1"/>
                  </a:solidFill>
                  <a:latin typeface="Gilroy ExtraBold" charset="0"/>
                  <a:ea typeface="Gilroy ExtraBold" charset="0"/>
                  <a:cs typeface="Gilroy ExtraBold" charset="0"/>
                </a:rPr>
                <a:t>Operational capacity</a:t>
              </a:r>
            </a:p>
          </p:txBody>
        </p:sp>
        <p:sp>
          <p:nvSpPr>
            <p:cNvPr id="11" name="Rectangle 10"/>
            <p:cNvSpPr>
              <a:spLocks noChangeArrowheads="1"/>
            </p:cNvSpPr>
            <p:nvPr/>
          </p:nvSpPr>
          <p:spPr bwMode="auto">
            <a:xfrm>
              <a:off x="6948839" y="5457328"/>
              <a:ext cx="2770839" cy="2284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000" b="1" dirty="0">
                  <a:solidFill>
                    <a:schemeClr val="tx1"/>
                  </a:solidFill>
                  <a:latin typeface="Gilroy ExtraBold" charset="0"/>
                  <a:ea typeface="Gilroy ExtraBold" charset="0"/>
                  <a:cs typeface="Gilroy ExtraBold" charset="0"/>
                </a:rPr>
                <a:t>Legitimacy &amp; support</a:t>
              </a:r>
            </a:p>
          </p:txBody>
        </p:sp>
      </p:grpSp>
    </p:spTree>
    <p:extLst>
      <p:ext uri="{BB962C8B-B14F-4D97-AF65-F5344CB8AC3E}">
        <p14:creationId xmlns:p14="http://schemas.microsoft.com/office/powerpoint/2010/main" val="23496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alphaModFix amt="17000"/>
            <a:extLst>
              <a:ext uri="{28A0092B-C50C-407E-A947-70E740481C1C}">
                <a14:useLocalDpi xmlns:a14="http://schemas.microsoft.com/office/drawing/2010/main" val="0"/>
              </a:ext>
            </a:extLst>
          </a:blip>
          <a:srcRect l="26862" t="28984" b="9382"/>
          <a:stretch/>
        </p:blipFill>
        <p:spPr>
          <a:xfrm>
            <a:off x="0" y="0"/>
            <a:ext cx="12192000" cy="6858000"/>
          </a:xfrm>
          <a:prstGeom prst="rect">
            <a:avLst/>
          </a:prstGeom>
        </p:spPr>
      </p:pic>
      <p:sp>
        <p:nvSpPr>
          <p:cNvPr id="9" name="TextBox 8"/>
          <p:cNvSpPr txBox="1"/>
          <p:nvPr/>
        </p:nvSpPr>
        <p:spPr>
          <a:xfrm>
            <a:off x="0" y="2447737"/>
            <a:ext cx="12192000" cy="1962525"/>
          </a:xfrm>
          <a:prstGeom prst="rect">
            <a:avLst/>
          </a:prstGeom>
          <a:noFill/>
        </p:spPr>
        <p:txBody>
          <a:bodyPr wrap="square" rtlCol="0">
            <a:spAutoFit/>
          </a:bodyPr>
          <a:lstStyle/>
          <a:p>
            <a:pPr algn="ctr">
              <a:lnSpc>
                <a:spcPct val="80000"/>
              </a:lnSpc>
            </a:pPr>
            <a:r>
              <a:rPr lang="en-US" sz="7500" b="1" dirty="0">
                <a:solidFill>
                  <a:schemeClr val="bg1"/>
                </a:solidFill>
                <a:latin typeface="Gilroy ExtraBold" charset="0"/>
                <a:ea typeface="Gilroy ExtraBold" charset="0"/>
                <a:cs typeface="Gilroy ExtraBold" charset="0"/>
              </a:rPr>
              <a:t>OFA Community </a:t>
            </a:r>
          </a:p>
          <a:p>
            <a:pPr algn="ctr">
              <a:lnSpc>
                <a:spcPct val="80000"/>
              </a:lnSpc>
            </a:pPr>
            <a:r>
              <a:rPr lang="en-US" sz="7500" b="1" dirty="0">
                <a:solidFill>
                  <a:schemeClr val="bg1"/>
                </a:solidFill>
                <a:latin typeface="Gilroy ExtraBold" charset="0"/>
                <a:ea typeface="Gilroy ExtraBold" charset="0"/>
                <a:cs typeface="Gilroy ExtraBold" charset="0"/>
              </a:rPr>
              <a:t>Engagement Fellowship</a:t>
            </a:r>
          </a:p>
        </p:txBody>
      </p:sp>
      <p:sp>
        <p:nvSpPr>
          <p:cNvPr id="4" name="TextBox 3"/>
          <p:cNvSpPr txBox="1"/>
          <p:nvPr/>
        </p:nvSpPr>
        <p:spPr>
          <a:xfrm>
            <a:off x="0" y="4410262"/>
            <a:ext cx="12192000" cy="523220"/>
          </a:xfrm>
          <a:prstGeom prst="rect">
            <a:avLst/>
          </a:prstGeom>
          <a:noFill/>
        </p:spPr>
        <p:txBody>
          <a:bodyPr wrap="square" rtlCol="0">
            <a:spAutoFit/>
          </a:bodyPr>
          <a:lstStyle/>
          <a:p>
            <a:pPr algn="ctr"/>
            <a:r>
              <a:rPr lang="en-US" sz="2800" b="1" dirty="0">
                <a:solidFill>
                  <a:schemeClr val="accent2"/>
                </a:solidFill>
                <a:latin typeface="Gilroy ExtraBold" charset="0"/>
                <a:ea typeface="Gilroy ExtraBold" charset="0"/>
                <a:cs typeface="Gilroy ExtraBold" charset="0"/>
              </a:rPr>
              <a:t>Spring 2018 / #</a:t>
            </a:r>
            <a:r>
              <a:rPr lang="en-US" sz="2800" b="1" dirty="0" err="1">
                <a:solidFill>
                  <a:schemeClr val="accent2"/>
                </a:solidFill>
                <a:latin typeface="Gilroy ExtraBold" charset="0"/>
                <a:ea typeface="Gilroy ExtraBold" charset="0"/>
                <a:cs typeface="Gilroy ExtraBold" charset="0"/>
              </a:rPr>
              <a:t>OFAFellows</a:t>
            </a:r>
            <a:endParaRPr lang="en-US" sz="2800" b="1" dirty="0">
              <a:solidFill>
                <a:schemeClr val="accent2"/>
              </a:solidFill>
              <a:latin typeface="Gilroy ExtraBold" charset="0"/>
              <a:ea typeface="Gilroy ExtraBold" charset="0"/>
              <a:cs typeface="Gilroy ExtraBold"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393850"/>
            <a:ext cx="653212" cy="253432"/>
          </a:xfrm>
          <a:prstGeom prst="rect">
            <a:avLst/>
          </a:prstGeom>
          <a:effectLst/>
        </p:spPr>
      </p:pic>
    </p:spTree>
    <p:extLst>
      <p:ext uri="{BB962C8B-B14F-4D97-AF65-F5344CB8AC3E}">
        <p14:creationId xmlns:p14="http://schemas.microsoft.com/office/powerpoint/2010/main" val="806500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1085088" y="1117152"/>
            <a:ext cx="4194048" cy="1214435"/>
          </a:xfrm>
          <a:prstGeom prst="rect">
            <a:avLst/>
          </a:prstGeom>
          <a:noFill/>
        </p:spPr>
        <p:txBody>
          <a:bodyPr wrap="square" rtlCol="0">
            <a:spAutoFit/>
          </a:bodyPr>
          <a:lstStyle/>
          <a:p>
            <a:pPr>
              <a:lnSpc>
                <a:spcPct val="80000"/>
              </a:lnSpc>
            </a:pPr>
            <a:r>
              <a:rPr lang="en-US" sz="4500" b="1" dirty="0">
                <a:solidFill>
                  <a:srgbClr val="00B3DC"/>
                </a:solidFill>
                <a:latin typeface="Gilroy ExtraBold" charset="0"/>
                <a:ea typeface="Gilroy ExtraBold" charset="0"/>
                <a:cs typeface="Gilroy ExtraBold" charset="0"/>
              </a:rPr>
              <a:t>Building the framework</a:t>
            </a:r>
          </a:p>
        </p:txBody>
      </p:sp>
      <p:sp>
        <p:nvSpPr>
          <p:cNvPr id="8" name="TextBox 7"/>
          <p:cNvSpPr txBox="1"/>
          <p:nvPr/>
        </p:nvSpPr>
        <p:spPr>
          <a:xfrm>
            <a:off x="6266688" y="1141536"/>
            <a:ext cx="4547617" cy="4154984"/>
          </a:xfrm>
          <a:prstGeom prst="rect">
            <a:avLst/>
          </a:prstGeom>
          <a:noFill/>
        </p:spPr>
        <p:txBody>
          <a:bodyPr wrap="square" rtlCol="0">
            <a:spAutoFit/>
          </a:bodyPr>
          <a:lstStyle/>
          <a:p>
            <a:r>
              <a:rPr lang="en-US" sz="2400" dirty="0">
                <a:solidFill>
                  <a:srgbClr val="3B444D"/>
                </a:solidFill>
                <a:latin typeface="Source Sans Pro" charset="0"/>
                <a:ea typeface="Source Sans Pro" charset="0"/>
                <a:cs typeface="Source Sans Pro" charset="0"/>
              </a:rPr>
              <a:t>An achievable, measurable, and problem-solving goal.</a:t>
            </a:r>
          </a:p>
          <a:p>
            <a:endParaRPr lang="en-US" sz="2400" dirty="0">
              <a:solidFill>
                <a:srgbClr val="3B444D"/>
              </a:solidFill>
              <a:latin typeface="Source Sans Pro" charset="0"/>
              <a:ea typeface="Source Sans Pro" charset="0"/>
              <a:cs typeface="Source Sans Pro" charset="0"/>
            </a:endParaRP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A strategy that provides the roadmap for success. </a:t>
            </a:r>
          </a:p>
          <a:p>
            <a:endParaRPr lang="en-US" sz="2400" dirty="0">
              <a:solidFill>
                <a:srgbClr val="3B444D"/>
              </a:solidFill>
              <a:latin typeface="Source Sans Pro" charset="0"/>
              <a:ea typeface="Source Sans Pro" charset="0"/>
              <a:cs typeface="Source Sans Pro" charset="0"/>
            </a:endParaRP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Effective tactics that accomplish your goal through the strategy you’ve developed. </a:t>
            </a: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1</a:t>
            </a:r>
          </a:p>
        </p:txBody>
      </p:sp>
      <p:sp>
        <p:nvSpPr>
          <p:cNvPr id="10" name="Oval 9"/>
          <p:cNvSpPr/>
          <p:nvPr/>
        </p:nvSpPr>
        <p:spPr>
          <a:xfrm>
            <a:off x="5819125" y="2670331"/>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2</a:t>
            </a:r>
          </a:p>
        </p:txBody>
      </p:sp>
      <p:sp>
        <p:nvSpPr>
          <p:cNvPr id="11" name="Oval 10"/>
          <p:cNvSpPr/>
          <p:nvPr/>
        </p:nvSpPr>
        <p:spPr>
          <a:xfrm>
            <a:off x="5818418" y="4130535"/>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3</a:t>
            </a:r>
          </a:p>
        </p:txBody>
      </p:sp>
    </p:spTree>
    <p:extLst>
      <p:ext uri="{BB962C8B-B14F-4D97-AF65-F5344CB8AC3E}">
        <p14:creationId xmlns:p14="http://schemas.microsoft.com/office/powerpoint/2010/main" val="42180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2350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Identifying root problems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Strategies for local impact</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Leadership in action</a:t>
            </a:r>
          </a:p>
          <a:p>
            <a:endParaRPr lang="en-US" altLang="en-US" sz="2500"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9993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chemeClr val="tx2"/>
              </a:solidFill>
            </a:endParaRPr>
          </a:p>
        </p:txBody>
      </p:sp>
      <p:sp>
        <p:nvSpPr>
          <p:cNvPr id="7" name="Rectangle 6"/>
          <p:cNvSpPr>
            <a:spLocks noChangeArrowheads="1"/>
          </p:cNvSpPr>
          <p:nvPr/>
        </p:nvSpPr>
        <p:spPr bwMode="auto">
          <a:xfrm>
            <a:off x="0" y="1178534"/>
            <a:ext cx="12192000" cy="5050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5400" b="1" kern="1200" dirty="0">
                <a:solidFill>
                  <a:srgbClr val="FFFFFF"/>
                </a:solidFill>
                <a:latin typeface="Gilroy ExtraBold" charset="0"/>
                <a:ea typeface="Gilroy ExtraBold" charset="0"/>
                <a:cs typeface="Gilroy ExtraBold" charset="0"/>
              </a:rPr>
              <a:t>What values are present </a:t>
            </a:r>
          </a:p>
          <a:p>
            <a:pPr algn="ctr"/>
            <a:r>
              <a:rPr lang="en-US" sz="5400" b="1" kern="1200" dirty="0">
                <a:solidFill>
                  <a:srgbClr val="FFFFFF"/>
                </a:solidFill>
                <a:latin typeface="Gilroy ExtraBold" charset="0"/>
                <a:ea typeface="Gilroy ExtraBold" charset="0"/>
                <a:cs typeface="Gilroy ExtraBold" charset="0"/>
              </a:rPr>
              <a:t>in your list of leaders?</a:t>
            </a:r>
          </a:p>
          <a:p>
            <a:pPr algn="ctr"/>
            <a:endParaRPr lang="en-US" sz="5400" b="1" kern="1200" dirty="0">
              <a:solidFill>
                <a:srgbClr val="FFFFFF"/>
              </a:solidFill>
              <a:latin typeface="Gilroy ExtraBold" charset="0"/>
              <a:ea typeface="Gilroy ExtraBold" charset="0"/>
              <a:cs typeface="Gilroy ExtraBold" charset="0"/>
            </a:endParaRPr>
          </a:p>
          <a:p>
            <a:pPr algn="ctr"/>
            <a:r>
              <a:rPr lang="en-US" sz="5400" b="1" kern="1200" dirty="0">
                <a:solidFill>
                  <a:srgbClr val="FFFFFF"/>
                </a:solidFill>
                <a:latin typeface="Gilroy ExtraBold" charset="0"/>
                <a:ea typeface="Gilroy ExtraBold" charset="0"/>
                <a:cs typeface="Gilroy ExtraBold" charset="0"/>
              </a:rPr>
              <a:t>What potential leadership </a:t>
            </a:r>
          </a:p>
          <a:p>
            <a:pPr algn="ctr"/>
            <a:r>
              <a:rPr lang="en-US" sz="5400" b="1" kern="1200" dirty="0">
                <a:solidFill>
                  <a:srgbClr val="FFFFFF"/>
                </a:solidFill>
                <a:latin typeface="Gilroy ExtraBold" charset="0"/>
                <a:ea typeface="Gilroy ExtraBold" charset="0"/>
                <a:cs typeface="Gilroy ExtraBold" charset="0"/>
              </a:rPr>
              <a:t>blind-spots do you see? </a:t>
            </a:r>
          </a:p>
          <a:p>
            <a:pPr algn="ctr"/>
            <a:endParaRPr lang="en-US" sz="5400" b="1" kern="1200" dirty="0">
              <a:solidFill>
                <a:srgbClr val="FFFFFF"/>
              </a:solidFill>
              <a:latin typeface="Gilroy ExtraBold" charset="0"/>
              <a:ea typeface="Gilroy ExtraBold" charset="0"/>
              <a:cs typeface="Gilroy ExtraBold" charset="0"/>
            </a:endParaRPr>
          </a:p>
        </p:txBody>
      </p:sp>
      <p:cxnSp>
        <p:nvCxnSpPr>
          <p:cNvPr id="16" name="Straight Connector 15"/>
          <p:cNvCxnSpPr>
            <a:stCxn id="6" idx="2"/>
          </p:cNvCxnSpPr>
          <p:nvPr/>
        </p:nvCxnSpPr>
        <p:spPr>
          <a:xfrm>
            <a:off x="6096000" y="6858000"/>
            <a:ext cx="0" cy="1237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994716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2030367" y="1551938"/>
            <a:ext cx="8174337" cy="3785652"/>
          </a:xfrm>
          <a:prstGeom prst="rect">
            <a:avLst/>
          </a:prstGeom>
          <a:noFill/>
        </p:spPr>
        <p:txBody>
          <a:bodyPr wrap="square" rtlCol="0">
            <a:spAutoFit/>
          </a:bodyPr>
          <a:lstStyle/>
          <a:p>
            <a:pPr defTabSz="457200">
              <a:lnSpc>
                <a:spcPct val="80000"/>
              </a:lnSpc>
            </a:pPr>
            <a:r>
              <a:rPr lang="en-US" sz="6000" b="1" dirty="0">
                <a:solidFill>
                  <a:srgbClr val="F6DC31"/>
                </a:solidFill>
                <a:latin typeface="Gilroy ExtraBold" charset="0"/>
                <a:ea typeface="Gilroy ExtraBold" charset="0"/>
                <a:cs typeface="Gilroy ExtraBold" charset="0"/>
                <a:sym typeface="Arial"/>
              </a:rPr>
              <a:t>Leadership </a:t>
            </a:r>
            <a:r>
              <a:rPr lang="en-US" sz="6000" b="1" dirty="0">
                <a:solidFill>
                  <a:srgbClr val="FFFFFF"/>
                </a:solidFill>
                <a:latin typeface="Gilroy ExtraBold" charset="0"/>
                <a:ea typeface="Gilroy ExtraBold" charset="0"/>
                <a:cs typeface="Gilroy ExtraBold" charset="0"/>
                <a:sym typeface="Arial"/>
              </a:rPr>
              <a:t>is a process by which an individual uses influence with a group for positive change.</a:t>
            </a:r>
            <a:endParaRPr lang="en-US" sz="4000" b="1" dirty="0">
              <a:solidFill>
                <a:srgbClr val="FFFFFF"/>
              </a:solidFill>
              <a:latin typeface="Gilroy ExtraBold" charset="0"/>
              <a:ea typeface="Gilroy ExtraBold" charset="0"/>
              <a:cs typeface="Gilroy ExtraBold" charset="0"/>
              <a:sym typeface="Arial"/>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67497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31201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Identifying root problems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Strategies for local impact</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Leadership in action</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Cultivating community</a:t>
            </a:r>
          </a:p>
          <a:p>
            <a:endParaRPr lang="en-US" altLang="en-US" sz="2500"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276593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 b="2767"/>
          <a:stretch/>
        </p:blipFill>
        <p:spPr>
          <a:xfrm>
            <a:off x="3962299" y="2696764"/>
            <a:ext cx="4012023" cy="14088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3120" y="254301"/>
            <a:ext cx="4223730" cy="1940052"/>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b="65741"/>
          <a:stretch/>
        </p:blipFill>
        <p:spPr>
          <a:xfrm>
            <a:off x="2880" y="292608"/>
            <a:ext cx="3951305" cy="156159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7193" y="4789076"/>
            <a:ext cx="4075584" cy="20447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693" y="2657096"/>
            <a:ext cx="3772081" cy="1682144"/>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52" y="4799074"/>
            <a:ext cx="4021681" cy="1432560"/>
          </a:xfrm>
          <a:prstGeom prst="rect">
            <a:avLst/>
          </a:prstGeom>
        </p:spPr>
      </p:pic>
      <p:pic>
        <p:nvPicPr>
          <p:cNvPr id="11" name="Picture 10"/>
          <p:cNvPicPr>
            <a:picLocks noChangeAspect="1"/>
          </p:cNvPicPr>
          <p:nvPr/>
        </p:nvPicPr>
        <p:blipFill rotWithShape="1">
          <a:blip r:embed="rId10">
            <a:extLst>
              <a:ext uri="{28A0092B-C50C-407E-A947-70E740481C1C}">
                <a14:useLocalDpi xmlns:a14="http://schemas.microsoft.com/office/drawing/2010/main" val="0"/>
              </a:ext>
            </a:extLst>
          </a:blip>
          <a:srcRect b="77930"/>
          <a:stretch/>
        </p:blipFill>
        <p:spPr>
          <a:xfrm>
            <a:off x="8113499" y="43528"/>
            <a:ext cx="4078501" cy="1187196"/>
          </a:xfrm>
          <a:prstGeom prst="rect">
            <a:avLst/>
          </a:prstGeom>
        </p:spPr>
      </p:pic>
      <p:pic>
        <p:nvPicPr>
          <p:cNvPr id="12" name="Picture 11"/>
          <p:cNvPicPr>
            <a:picLocks noChangeAspect="1"/>
          </p:cNvPicPr>
          <p:nvPr/>
        </p:nvPicPr>
        <p:blipFill>
          <a:blip r:embed="rId11"/>
          <a:stretch>
            <a:fillRect/>
          </a:stretch>
        </p:blipFill>
        <p:spPr>
          <a:xfrm>
            <a:off x="8055588" y="1230724"/>
            <a:ext cx="4120636" cy="5415694"/>
          </a:xfrm>
          <a:prstGeom prst="rect">
            <a:avLst/>
          </a:prstGeom>
        </p:spPr>
      </p:pic>
    </p:spTree>
    <p:extLst>
      <p:ext uri="{BB962C8B-B14F-4D97-AF65-F5344CB8AC3E}">
        <p14:creationId xmlns:p14="http://schemas.microsoft.com/office/powerpoint/2010/main" val="2058436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p:nvPr/>
        </p:nvPicPr>
        <p:blipFill rotWithShape="1">
          <a:blip r:embed="rId3">
            <a:alphaModFix amt="20000"/>
          </a:blip>
          <a:srcRect/>
          <a:stretch/>
        </p:blipFill>
        <p:spPr>
          <a:xfrm>
            <a:off x="11362942" y="6417000"/>
            <a:ext cx="653211" cy="253430"/>
          </a:xfrm>
          <a:prstGeom prst="rect">
            <a:avLst/>
          </a:prstGeom>
          <a:noFill/>
          <a:ln>
            <a:noFill/>
          </a:ln>
        </p:spPr>
      </p:pic>
      <p:sp>
        <p:nvSpPr>
          <p:cNvPr id="214" name="Shape 214"/>
          <p:cNvSpPr/>
          <p:nvPr/>
        </p:nvSpPr>
        <p:spPr>
          <a:xfrm>
            <a:off x="0" y="0"/>
            <a:ext cx="12191998" cy="68580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5" name="Shape 215"/>
          <p:cNvSpPr txBox="1"/>
          <p:nvPr/>
        </p:nvSpPr>
        <p:spPr>
          <a:xfrm>
            <a:off x="0" y="714606"/>
            <a:ext cx="12192000" cy="660437"/>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SzPct val="25000"/>
              <a:buNone/>
            </a:pPr>
            <a:r>
              <a:rPr lang="en-US" sz="5500" dirty="0">
                <a:solidFill>
                  <a:schemeClr val="lt1"/>
                </a:solidFill>
                <a:latin typeface="Gilroy ExtraBold" charset="0"/>
                <a:ea typeface="Gilroy ExtraBold" charset="0"/>
                <a:cs typeface="Gilroy ExtraBold" charset="0"/>
              </a:rPr>
              <a:t>Challenges to persuasion</a:t>
            </a:r>
            <a:endParaRPr lang="en-US" sz="5500" dirty="0">
              <a:solidFill>
                <a:schemeClr val="lt1"/>
              </a:solidFill>
              <a:latin typeface="Gilroy ExtraBold" charset="0"/>
              <a:ea typeface="Gilroy ExtraBold" charset="0"/>
              <a:cs typeface="Gilroy ExtraBold" charset="0"/>
              <a:sym typeface="Arial"/>
            </a:endParaRPr>
          </a:p>
        </p:txBody>
      </p:sp>
      <p:sp>
        <p:nvSpPr>
          <p:cNvPr id="216" name="Shape 216"/>
          <p:cNvSpPr/>
          <p:nvPr/>
        </p:nvSpPr>
        <p:spPr>
          <a:xfrm>
            <a:off x="933535" y="2776962"/>
            <a:ext cx="2281404" cy="2281404"/>
          </a:xfrm>
          <a:prstGeom prst="ellipse">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1">
              <a:solidFill>
                <a:schemeClr val="lt1"/>
              </a:solidFill>
              <a:latin typeface="Gilroy ExtraBold" charset="0"/>
              <a:ea typeface="Gilroy ExtraBold" charset="0"/>
              <a:cs typeface="Gilroy ExtraBold" charset="0"/>
              <a:sym typeface="Calibri"/>
            </a:endParaRPr>
          </a:p>
        </p:txBody>
      </p:sp>
      <p:sp>
        <p:nvSpPr>
          <p:cNvPr id="217" name="Shape 217"/>
          <p:cNvSpPr txBox="1"/>
          <p:nvPr/>
        </p:nvSpPr>
        <p:spPr>
          <a:xfrm>
            <a:off x="933535" y="3566526"/>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2400" b="1" dirty="0">
                <a:solidFill>
                  <a:schemeClr val="bg1"/>
                </a:solidFill>
                <a:latin typeface="Gilroy ExtraBold" charset="0"/>
                <a:ea typeface="Gilroy ExtraBold" charset="0"/>
                <a:cs typeface="Gilroy ExtraBold" charset="0"/>
              </a:rPr>
              <a:t>Personal Anxiety</a:t>
            </a:r>
            <a:endParaRPr lang="en-US" sz="2400" b="1" dirty="0">
              <a:solidFill>
                <a:schemeClr val="bg1"/>
              </a:solidFill>
              <a:latin typeface="Gilroy ExtraBold" charset="0"/>
              <a:ea typeface="Gilroy ExtraBold" charset="0"/>
              <a:cs typeface="Gilroy ExtraBold" charset="0"/>
              <a:sym typeface="Arial"/>
            </a:endParaRPr>
          </a:p>
        </p:txBody>
      </p:sp>
      <p:sp>
        <p:nvSpPr>
          <p:cNvPr id="218" name="Shape 218"/>
          <p:cNvSpPr/>
          <p:nvPr/>
        </p:nvSpPr>
        <p:spPr>
          <a:xfrm>
            <a:off x="3579559" y="2774874"/>
            <a:ext cx="2281404" cy="2281404"/>
          </a:xfrm>
          <a:prstGeom prst="ellipse">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1">
              <a:solidFill>
                <a:schemeClr val="lt1"/>
              </a:solidFill>
              <a:latin typeface="Gilroy ExtraBold" charset="0"/>
              <a:ea typeface="Gilroy ExtraBold" charset="0"/>
              <a:cs typeface="Gilroy ExtraBold" charset="0"/>
              <a:sym typeface="Calibri"/>
            </a:endParaRPr>
          </a:p>
        </p:txBody>
      </p:sp>
      <p:sp>
        <p:nvSpPr>
          <p:cNvPr id="219" name="Shape 219"/>
          <p:cNvSpPr txBox="1"/>
          <p:nvPr/>
        </p:nvSpPr>
        <p:spPr>
          <a:xfrm>
            <a:off x="3579559" y="3566526"/>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2400" b="1" dirty="0">
                <a:solidFill>
                  <a:schemeClr val="bg1"/>
                </a:solidFill>
                <a:latin typeface="Gilroy ExtraBold" charset="0"/>
                <a:ea typeface="Gilroy ExtraBold" charset="0"/>
                <a:cs typeface="Gilroy ExtraBold" charset="0"/>
              </a:rPr>
              <a:t>Interpersonal differences</a:t>
            </a:r>
            <a:endParaRPr lang="en-US" sz="2400" b="1" dirty="0">
              <a:solidFill>
                <a:schemeClr val="bg1"/>
              </a:solidFill>
              <a:latin typeface="Gilroy ExtraBold" charset="0"/>
              <a:ea typeface="Gilroy ExtraBold" charset="0"/>
              <a:cs typeface="Gilroy ExtraBold" charset="0"/>
              <a:sym typeface="Arial"/>
            </a:endParaRPr>
          </a:p>
        </p:txBody>
      </p:sp>
      <p:sp>
        <p:nvSpPr>
          <p:cNvPr id="220" name="Shape 220"/>
          <p:cNvSpPr/>
          <p:nvPr/>
        </p:nvSpPr>
        <p:spPr>
          <a:xfrm>
            <a:off x="6225581" y="2774874"/>
            <a:ext cx="2281404" cy="2281404"/>
          </a:xfrm>
          <a:prstGeom prst="ellipse">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1">
              <a:solidFill>
                <a:schemeClr val="lt1"/>
              </a:solidFill>
              <a:latin typeface="Gilroy ExtraBold" charset="0"/>
              <a:ea typeface="Gilroy ExtraBold" charset="0"/>
              <a:cs typeface="Gilroy ExtraBold" charset="0"/>
              <a:sym typeface="Calibri"/>
            </a:endParaRPr>
          </a:p>
        </p:txBody>
      </p:sp>
      <p:sp>
        <p:nvSpPr>
          <p:cNvPr id="221" name="Shape 221"/>
          <p:cNvSpPr txBox="1"/>
          <p:nvPr/>
        </p:nvSpPr>
        <p:spPr>
          <a:xfrm>
            <a:off x="6225577" y="3449296"/>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2400" b="1" dirty="0">
                <a:solidFill>
                  <a:schemeClr val="bg1"/>
                </a:solidFill>
                <a:latin typeface="Gilroy ExtraBold" charset="0"/>
                <a:ea typeface="Gilroy ExtraBold" charset="0"/>
                <a:cs typeface="Gilroy ExtraBold" charset="0"/>
              </a:rPr>
              <a:t>Fractured political context</a:t>
            </a:r>
            <a:endParaRPr lang="en-US" sz="2400" b="1" dirty="0">
              <a:solidFill>
                <a:schemeClr val="bg1"/>
              </a:solidFill>
              <a:latin typeface="Gilroy ExtraBold" charset="0"/>
              <a:ea typeface="Gilroy ExtraBold" charset="0"/>
              <a:cs typeface="Gilroy ExtraBold" charset="0"/>
              <a:sym typeface="Arial"/>
            </a:endParaRPr>
          </a:p>
        </p:txBody>
      </p:sp>
      <p:sp>
        <p:nvSpPr>
          <p:cNvPr id="222" name="Shape 222"/>
          <p:cNvSpPr/>
          <p:nvPr/>
        </p:nvSpPr>
        <p:spPr>
          <a:xfrm>
            <a:off x="8835027" y="2776962"/>
            <a:ext cx="2281404" cy="2281404"/>
          </a:xfrm>
          <a:prstGeom prst="ellipse">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1">
              <a:solidFill>
                <a:schemeClr val="lt1"/>
              </a:solidFill>
              <a:latin typeface="Gilroy ExtraBold" charset="0"/>
              <a:ea typeface="Gilroy ExtraBold" charset="0"/>
              <a:cs typeface="Gilroy ExtraBold" charset="0"/>
              <a:sym typeface="Calibri"/>
            </a:endParaRPr>
          </a:p>
        </p:txBody>
      </p:sp>
      <p:sp>
        <p:nvSpPr>
          <p:cNvPr id="223" name="Shape 223"/>
          <p:cNvSpPr txBox="1"/>
          <p:nvPr/>
        </p:nvSpPr>
        <p:spPr>
          <a:xfrm>
            <a:off x="8835027" y="3453340"/>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2400" b="1" dirty="0">
                <a:solidFill>
                  <a:schemeClr val="bg1"/>
                </a:solidFill>
                <a:latin typeface="Gilroy ExtraBold" charset="0"/>
                <a:ea typeface="Gilroy ExtraBold" charset="0"/>
                <a:cs typeface="Gilroy ExtraBold" charset="0"/>
              </a:rPr>
              <a:t>The “ask” typically associated </a:t>
            </a:r>
            <a:endParaRPr lang="en-US" sz="2400" b="1" dirty="0">
              <a:solidFill>
                <a:schemeClr val="bg1"/>
              </a:solidFill>
              <a:latin typeface="Gilroy ExtraBold" charset="0"/>
              <a:ea typeface="Gilroy ExtraBold" charset="0"/>
              <a:cs typeface="Gilroy ExtraBold" charset="0"/>
              <a:sym typeface="Arial"/>
            </a:endParaRPr>
          </a:p>
        </p:txBody>
      </p:sp>
      <p:pic>
        <p:nvPicPr>
          <p:cNvPr id="13" name="Picture 12"/>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761403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9" name="Shape 219"/>
          <p:cNvSpPr txBox="1"/>
          <p:nvPr/>
        </p:nvSpPr>
        <p:spPr>
          <a:xfrm>
            <a:off x="3616135" y="3429000"/>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400" b="1" dirty="0">
              <a:solidFill>
                <a:schemeClr val="dk2"/>
              </a:solidFill>
              <a:latin typeface="Gilroy ExtraBold" charset="0"/>
              <a:ea typeface="Gilroy ExtraBold" charset="0"/>
              <a:cs typeface="Gilroy ExtraBold" charset="0"/>
              <a:sym typeface="Arial"/>
            </a:endParaRPr>
          </a:p>
        </p:txBody>
      </p:sp>
      <p:sp>
        <p:nvSpPr>
          <p:cNvPr id="221" name="Shape 221"/>
          <p:cNvSpPr txBox="1"/>
          <p:nvPr/>
        </p:nvSpPr>
        <p:spPr>
          <a:xfrm>
            <a:off x="6189001" y="3378958"/>
            <a:ext cx="2281404" cy="46628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endParaRPr lang="en-US" sz="2400" b="1" dirty="0">
              <a:solidFill>
                <a:schemeClr val="dk2"/>
              </a:solidFill>
              <a:latin typeface="Gilroy ExtraBold" charset="0"/>
              <a:ea typeface="Gilroy ExtraBold" charset="0"/>
              <a:cs typeface="Gilroy ExtraBold" charset="0"/>
              <a:sym typeface="A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255" t="2769" r="3082" b="3340"/>
          <a:stretch/>
        </p:blipFill>
        <p:spPr>
          <a:xfrm>
            <a:off x="2457296" y="380994"/>
            <a:ext cx="6880486" cy="6096011"/>
          </a:xfrm>
          <a:prstGeom prst="rect">
            <a:avLst/>
          </a:prstGeom>
        </p:spPr>
      </p:pic>
      <p:pic>
        <p:nvPicPr>
          <p:cNvPr id="5" name="Picture 4"/>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58248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28" name="Pentagon 27"/>
          <p:cNvSpPr/>
          <p:nvPr/>
        </p:nvSpPr>
        <p:spPr>
          <a:xfrm>
            <a:off x="419100" y="1889090"/>
            <a:ext cx="1981200" cy="1066800"/>
          </a:xfrm>
          <a:prstGeom prst="homePlate">
            <a:avLst>
              <a:gd name="adj" fmla="val 2695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kern="0" dirty="0">
                <a:solidFill>
                  <a:srgbClr val="FFFFFF"/>
                </a:solidFill>
                <a:latin typeface="Source Sans Pro" charset="0"/>
                <a:ea typeface="Source Sans Pro" charset="0"/>
                <a:cs typeface="Source Sans Pro" charset="0"/>
                <a:sym typeface="Arial"/>
              </a:rPr>
              <a:t>Critical incident</a:t>
            </a:r>
          </a:p>
        </p:txBody>
      </p:sp>
      <p:sp>
        <p:nvSpPr>
          <p:cNvPr id="30" name="TextBox 29"/>
          <p:cNvSpPr txBox="1"/>
          <p:nvPr/>
        </p:nvSpPr>
        <p:spPr>
          <a:xfrm>
            <a:off x="2663711" y="2207046"/>
            <a:ext cx="8699232" cy="430887"/>
          </a:xfrm>
          <a:prstGeom prst="rect">
            <a:avLst/>
          </a:prstGeom>
          <a:solidFill>
            <a:schemeClr val="bg2"/>
          </a:solidFill>
        </p:spPr>
        <p:txBody>
          <a:bodyPr wrap="square" rtlCol="0" anchor="ctr">
            <a:spAutoFit/>
          </a:bodyPr>
          <a:lstStyle/>
          <a:p>
            <a:pPr algn="ctr"/>
            <a:r>
              <a:rPr lang="en-US" sz="2200" b="1" kern="0" dirty="0">
                <a:solidFill>
                  <a:srgbClr val="FFFFFF"/>
                </a:solidFill>
                <a:latin typeface="Source Sans Pro" charset="0"/>
                <a:ea typeface="Source Sans Pro" charset="0"/>
                <a:cs typeface="Source Sans Pro" charset="0"/>
                <a:sym typeface="Arial"/>
              </a:rPr>
              <a:t>What is a critical incident that leads to what you believe and why?</a:t>
            </a:r>
          </a:p>
        </p:txBody>
      </p:sp>
      <p:sp>
        <p:nvSpPr>
          <p:cNvPr id="8" name="Pentagon 7"/>
          <p:cNvSpPr/>
          <p:nvPr/>
        </p:nvSpPr>
        <p:spPr>
          <a:xfrm>
            <a:off x="419100" y="3297031"/>
            <a:ext cx="1981200" cy="1066800"/>
          </a:xfrm>
          <a:prstGeom prst="homePlate">
            <a:avLst>
              <a:gd name="adj" fmla="val 334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kern="0" dirty="0">
                <a:solidFill>
                  <a:srgbClr val="FFFFFF"/>
                </a:solidFill>
                <a:latin typeface="Source Sans Pro" charset="0"/>
                <a:ea typeface="Source Sans Pro" charset="0"/>
                <a:cs typeface="Source Sans Pro" charset="0"/>
                <a:sym typeface="Arial"/>
              </a:rPr>
              <a:t>Values</a:t>
            </a:r>
          </a:p>
        </p:txBody>
      </p:sp>
      <p:sp>
        <p:nvSpPr>
          <p:cNvPr id="13" name="Pentagon 12"/>
          <p:cNvSpPr/>
          <p:nvPr/>
        </p:nvSpPr>
        <p:spPr>
          <a:xfrm>
            <a:off x="405144" y="4704972"/>
            <a:ext cx="1981200" cy="1066800"/>
          </a:xfrm>
          <a:prstGeom prst="homePlate">
            <a:avLst>
              <a:gd name="adj" fmla="val 334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kern="0" dirty="0">
                <a:solidFill>
                  <a:srgbClr val="FFFFFF"/>
                </a:solidFill>
                <a:latin typeface="Source Sans Pro" charset="0"/>
                <a:ea typeface="Source Sans Pro" charset="0"/>
                <a:cs typeface="Source Sans Pro" charset="0"/>
                <a:sym typeface="Arial"/>
              </a:rPr>
              <a:t>Practice</a:t>
            </a:r>
          </a:p>
        </p:txBody>
      </p:sp>
      <p:sp>
        <p:nvSpPr>
          <p:cNvPr id="21" name="TextBox 20"/>
          <p:cNvSpPr txBox="1"/>
          <p:nvPr/>
        </p:nvSpPr>
        <p:spPr>
          <a:xfrm>
            <a:off x="2663710" y="3614987"/>
            <a:ext cx="8699233" cy="430887"/>
          </a:xfrm>
          <a:prstGeom prst="rect">
            <a:avLst/>
          </a:prstGeom>
          <a:solidFill>
            <a:schemeClr val="accent6">
              <a:lumMod val="75000"/>
            </a:schemeClr>
          </a:solidFill>
        </p:spPr>
        <p:txBody>
          <a:bodyPr wrap="square" rtlCol="0" anchor="ctr">
            <a:spAutoFit/>
          </a:bodyPr>
          <a:lstStyle/>
          <a:p>
            <a:pPr algn="ctr"/>
            <a:r>
              <a:rPr lang="en-US" sz="2200" b="1" kern="0" dirty="0">
                <a:solidFill>
                  <a:srgbClr val="FFFFFF"/>
                </a:solidFill>
                <a:latin typeface="Source Sans Pro" charset="0"/>
                <a:ea typeface="Source Sans Pro" charset="0"/>
                <a:cs typeface="Source Sans Pro" charset="0"/>
                <a:sym typeface="Arial"/>
              </a:rPr>
              <a:t>What values are present underneath your critical incident and why?  </a:t>
            </a:r>
          </a:p>
        </p:txBody>
      </p:sp>
      <p:sp>
        <p:nvSpPr>
          <p:cNvPr id="25" name="TextBox 24"/>
          <p:cNvSpPr txBox="1"/>
          <p:nvPr/>
        </p:nvSpPr>
        <p:spPr>
          <a:xfrm>
            <a:off x="2663710" y="4822873"/>
            <a:ext cx="8699233" cy="830997"/>
          </a:xfrm>
          <a:prstGeom prst="rect">
            <a:avLst/>
          </a:prstGeom>
          <a:solidFill>
            <a:schemeClr val="accent1"/>
          </a:solidFill>
        </p:spPr>
        <p:txBody>
          <a:bodyPr wrap="square" rtlCol="0" anchor="ctr">
            <a:spAutoFit/>
          </a:bodyPr>
          <a:lstStyle/>
          <a:p>
            <a:pPr algn="ctr"/>
            <a:r>
              <a:rPr lang="en-US" sz="2400" b="1" kern="0" dirty="0">
                <a:solidFill>
                  <a:srgbClr val="FFFFFF"/>
                </a:solidFill>
                <a:latin typeface="Source Sans Pro" charset="0"/>
                <a:ea typeface="Source Sans Pro" charset="0"/>
                <a:cs typeface="Source Sans Pro" charset="0"/>
                <a:sym typeface="Arial"/>
              </a:rPr>
              <a:t>How will you practice communicating your values in way </a:t>
            </a:r>
          </a:p>
          <a:p>
            <a:pPr algn="ctr"/>
            <a:r>
              <a:rPr lang="en-US" sz="2400" b="1" kern="0" dirty="0">
                <a:solidFill>
                  <a:srgbClr val="FFFFFF"/>
                </a:solidFill>
                <a:latin typeface="Source Sans Pro" charset="0"/>
                <a:ea typeface="Source Sans Pro" charset="0"/>
                <a:cs typeface="Source Sans Pro" charset="0"/>
                <a:sym typeface="Arial"/>
              </a:rPr>
              <a:t>that resonates with diverse groups of people?</a:t>
            </a:r>
          </a:p>
        </p:txBody>
      </p:sp>
      <p:pic>
        <p:nvPicPr>
          <p:cNvPr id="26" name="Shape 90" descr="SwingLeft_Logo_White.png"/>
          <p:cNvPicPr preferRelativeResize="0"/>
          <p:nvPr/>
        </p:nvPicPr>
        <p:blipFill>
          <a:blip r:embed="rId4">
            <a:alphaModFix amt="20000"/>
          </a:blip>
          <a:stretch>
            <a:fillRect/>
          </a:stretch>
        </p:blipFill>
        <p:spPr>
          <a:xfrm>
            <a:off x="301735" y="6147718"/>
            <a:ext cx="1594300" cy="512638"/>
          </a:xfrm>
          <a:prstGeom prst="rect">
            <a:avLst/>
          </a:prstGeom>
          <a:noFill/>
          <a:ln>
            <a:noFill/>
          </a:ln>
          <a:effectLst>
            <a:glow rad="127000">
              <a:schemeClr val="bg1"/>
            </a:glow>
          </a:effectLst>
        </p:spPr>
      </p:pic>
      <p:sp>
        <p:nvSpPr>
          <p:cNvPr id="11" name="TextBox 10"/>
          <p:cNvSpPr txBox="1"/>
          <p:nvPr/>
        </p:nvSpPr>
        <p:spPr>
          <a:xfrm>
            <a:off x="405143" y="378605"/>
            <a:ext cx="10957799" cy="1189556"/>
          </a:xfrm>
          <a:prstGeom prst="rect">
            <a:avLst/>
          </a:prstGeom>
          <a:noFill/>
        </p:spPr>
        <p:txBody>
          <a:bodyPr wrap="square" rtlCol="0">
            <a:spAutoFit/>
          </a:bodyPr>
          <a:lstStyle/>
          <a:p>
            <a:pPr algn="ctr">
              <a:lnSpc>
                <a:spcPct val="80000"/>
              </a:lnSpc>
            </a:pPr>
            <a:r>
              <a:rPr lang="en-US" sz="4400" b="1" kern="0" dirty="0">
                <a:solidFill>
                  <a:srgbClr val="00B4DC"/>
                </a:solidFill>
                <a:latin typeface="Gilroy ExtraBold" charset="0"/>
                <a:ea typeface="Gilroy ExtraBold" charset="0"/>
                <a:cs typeface="Gilroy ExtraBold" charset="0"/>
                <a:sym typeface="Arial"/>
              </a:rPr>
              <a:t>Putting it all together: </a:t>
            </a:r>
          </a:p>
          <a:p>
            <a:pPr algn="ctr">
              <a:lnSpc>
                <a:spcPct val="80000"/>
              </a:lnSpc>
            </a:pPr>
            <a:r>
              <a:rPr lang="en-US" sz="4400" b="1" kern="0" dirty="0">
                <a:solidFill>
                  <a:srgbClr val="00B4DC"/>
                </a:solidFill>
                <a:latin typeface="Gilroy ExtraBold" charset="0"/>
                <a:ea typeface="Gilroy ExtraBold" charset="0"/>
                <a:cs typeface="Gilroy ExtraBold" charset="0"/>
                <a:sym typeface="Arial"/>
              </a:rPr>
              <a:t>The framework of your why</a:t>
            </a:r>
          </a:p>
        </p:txBody>
      </p:sp>
    </p:spTree>
    <p:extLst>
      <p:ext uri="{BB962C8B-B14F-4D97-AF65-F5344CB8AC3E}">
        <p14:creationId xmlns:p14="http://schemas.microsoft.com/office/powerpoint/2010/main" val="409445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3889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Identifying root problems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Strategies for local impact</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Leadership in action</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Cultivating community</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5:</a:t>
            </a:r>
            <a:r>
              <a:rPr lang="en-US" altLang="en-US" sz="2500" dirty="0">
                <a:solidFill>
                  <a:schemeClr val="tx1"/>
                </a:solidFill>
                <a:latin typeface="Source Sans Pro" charset="0"/>
                <a:ea typeface="Source Sans Pro" charset="0"/>
                <a:cs typeface="Source Sans Pro" charset="0"/>
              </a:rPr>
              <a:t>   Building coalitions and partnerships</a:t>
            </a:r>
          </a:p>
          <a:p>
            <a:endParaRPr lang="en-US" altLang="en-US" sz="2500"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1553535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120070"/>
            <a:ext cx="12192000" cy="2529923"/>
          </a:xfrm>
          <a:prstGeom prst="rect">
            <a:avLst/>
          </a:prstGeom>
          <a:noFill/>
        </p:spPr>
        <p:txBody>
          <a:bodyPr wrap="square" rtlCol="0">
            <a:spAutoFit/>
          </a:bodyPr>
          <a:lstStyle/>
          <a:p>
            <a:pPr algn="ctr">
              <a:lnSpc>
                <a:spcPct val="90000"/>
              </a:lnSpc>
            </a:pPr>
            <a:r>
              <a:rPr lang="en-US" sz="8800" b="1" dirty="0">
                <a:solidFill>
                  <a:srgbClr val="FFFFFF"/>
                </a:solidFill>
                <a:latin typeface="Gilroy ExtraBold" charset="0"/>
                <a:ea typeface="Gilroy ExtraBold" charset="0"/>
                <a:cs typeface="Gilroy ExtraBold" charset="0"/>
              </a:rPr>
              <a:t>Tweet today using </a:t>
            </a:r>
            <a:r>
              <a:rPr lang="en-US" sz="8800" b="1" dirty="0">
                <a:solidFill>
                  <a:schemeClr val="accent2"/>
                </a:solidFill>
                <a:latin typeface="Gilroy ExtraBold" charset="0"/>
                <a:ea typeface="Gilroy ExtraBold" charset="0"/>
                <a:cs typeface="Gilroy ExtraBold" charset="0"/>
              </a:rPr>
              <a:t>#</a:t>
            </a:r>
            <a:r>
              <a:rPr lang="en-US" sz="8800" b="1" dirty="0" err="1">
                <a:solidFill>
                  <a:schemeClr val="accent2"/>
                </a:solidFill>
                <a:latin typeface="Gilroy ExtraBold" charset="0"/>
                <a:ea typeface="Gilroy ExtraBold" charset="0"/>
                <a:cs typeface="Gilroy ExtraBold" charset="0"/>
              </a:rPr>
              <a:t>OFAFellows</a:t>
            </a:r>
            <a:endParaRPr lang="en-US" sz="8800" b="1" dirty="0">
              <a:solidFill>
                <a:schemeClr val="accent2"/>
              </a:solidFill>
              <a:latin typeface="Gilroy ExtraBold" charset="0"/>
              <a:ea typeface="Gilroy ExtraBold" charset="0"/>
              <a:cs typeface="Gilroy ExtraBold" charset="0"/>
            </a:endParaRPr>
          </a:p>
        </p:txBody>
      </p:sp>
    </p:spTree>
    <p:extLst>
      <p:ext uri="{BB962C8B-B14F-4D97-AF65-F5344CB8AC3E}">
        <p14:creationId xmlns:p14="http://schemas.microsoft.com/office/powerpoint/2010/main" val="832887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907"/>
          <a:stretch/>
        </p:blipFill>
        <p:spPr>
          <a:xfrm>
            <a:off x="295554" y="2064536"/>
            <a:ext cx="4898746" cy="460589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0091" y="4527841"/>
            <a:ext cx="5213163" cy="174654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554" y="238458"/>
            <a:ext cx="5098491" cy="184357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2399" y="2538087"/>
            <a:ext cx="5133776" cy="178182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0091" y="139728"/>
            <a:ext cx="5389009" cy="2190431"/>
          </a:xfrm>
          <a:prstGeom prst="rect">
            <a:avLst/>
          </a:prstGeom>
        </p:spPr>
      </p:pic>
    </p:spTree>
    <p:extLst>
      <p:ext uri="{BB962C8B-B14F-4D97-AF65-F5344CB8AC3E}">
        <p14:creationId xmlns:p14="http://schemas.microsoft.com/office/powerpoint/2010/main" val="425936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9715" y="849086"/>
            <a:ext cx="3610284" cy="1200329"/>
          </a:xfrm>
          <a:prstGeom prst="rect">
            <a:avLst/>
          </a:prstGeom>
          <a:noFill/>
        </p:spPr>
        <p:txBody>
          <a:bodyPr wrap="none" rtlCol="0">
            <a:spAutoFit/>
          </a:bodyPr>
          <a:lstStyle/>
          <a:p>
            <a:pPr>
              <a:lnSpc>
                <a:spcPct val="80000"/>
              </a:lnSpc>
            </a:pPr>
            <a:r>
              <a:rPr lang="en-US" sz="4500" b="1" dirty="0">
                <a:solidFill>
                  <a:srgbClr val="00B4DC"/>
                </a:solidFill>
                <a:latin typeface="Gilroy ExtraBold" charset="0"/>
                <a:ea typeface="Gilroy ExtraBold" charset="0"/>
                <a:cs typeface="Gilroy ExtraBold" charset="0"/>
              </a:rPr>
              <a:t>Managing</a:t>
            </a:r>
          </a:p>
          <a:p>
            <a:pPr>
              <a:lnSpc>
                <a:spcPct val="80000"/>
              </a:lnSpc>
            </a:pPr>
            <a:r>
              <a:rPr lang="en-US" sz="4500" b="1" dirty="0">
                <a:solidFill>
                  <a:srgbClr val="00B4DC"/>
                </a:solidFill>
                <a:latin typeface="Gilroy ExtraBold" charset="0"/>
                <a:ea typeface="Gilroy ExtraBold" charset="0"/>
                <a:cs typeface="Gilroy ExtraBold" charset="0"/>
              </a:rPr>
              <a:t>partnerships</a:t>
            </a:r>
          </a:p>
        </p:txBody>
      </p:sp>
      <p:sp>
        <p:nvSpPr>
          <p:cNvPr id="15" name="TextBox 14"/>
          <p:cNvSpPr txBox="1"/>
          <p:nvPr/>
        </p:nvSpPr>
        <p:spPr>
          <a:xfrm>
            <a:off x="979715" y="2385893"/>
            <a:ext cx="5329238"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Reinforce your theory of change</a:t>
            </a:r>
          </a:p>
        </p:txBody>
      </p:sp>
      <p:sp>
        <p:nvSpPr>
          <p:cNvPr id="16" name="TextBox 15"/>
          <p:cNvSpPr txBox="1"/>
          <p:nvPr/>
        </p:nvSpPr>
        <p:spPr>
          <a:xfrm>
            <a:off x="979715" y="3143978"/>
            <a:ext cx="5329238"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Negotiate</a:t>
            </a:r>
          </a:p>
        </p:txBody>
      </p:sp>
      <p:sp>
        <p:nvSpPr>
          <p:cNvPr id="17" name="TextBox 16"/>
          <p:cNvSpPr txBox="1"/>
          <p:nvPr/>
        </p:nvSpPr>
        <p:spPr>
          <a:xfrm>
            <a:off x="979715" y="3902063"/>
            <a:ext cx="5329238"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Don</a:t>
            </a:r>
            <a:r>
              <a:rPr lang="mr-IN" sz="2400" b="1" dirty="0">
                <a:solidFill>
                  <a:srgbClr val="3B444D"/>
                </a:solidFill>
                <a:latin typeface="Source Sans Pro" charset="0"/>
                <a:ea typeface="Source Sans Pro" charset="0"/>
                <a:cs typeface="Source Sans Pro" charset="0"/>
              </a:rPr>
              <a:t>’</a:t>
            </a:r>
            <a:r>
              <a:rPr lang="en-US" sz="2400" b="1" dirty="0">
                <a:solidFill>
                  <a:srgbClr val="3B444D"/>
                </a:solidFill>
                <a:latin typeface="Source Sans Pro" charset="0"/>
                <a:ea typeface="Source Sans Pro" charset="0"/>
                <a:cs typeface="Source Sans Pro" charset="0"/>
              </a:rPr>
              <a:t>t always be right</a:t>
            </a:r>
          </a:p>
        </p:txBody>
      </p:sp>
      <p:sp>
        <p:nvSpPr>
          <p:cNvPr id="18" name="TextBox 17"/>
          <p:cNvSpPr txBox="1"/>
          <p:nvPr/>
        </p:nvSpPr>
        <p:spPr>
          <a:xfrm>
            <a:off x="979715" y="4660148"/>
            <a:ext cx="5329238"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Never burn a bridge</a:t>
            </a:r>
          </a:p>
        </p:txBody>
      </p:sp>
      <p:sp>
        <p:nvSpPr>
          <p:cNvPr id="19" name="TextBox 18"/>
          <p:cNvSpPr txBox="1"/>
          <p:nvPr/>
        </p:nvSpPr>
        <p:spPr>
          <a:xfrm>
            <a:off x="6096000" y="2385893"/>
            <a:ext cx="5329238"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Under promise, over deliver</a:t>
            </a:r>
          </a:p>
        </p:txBody>
      </p:sp>
      <p:sp>
        <p:nvSpPr>
          <p:cNvPr id="20" name="TextBox 19"/>
          <p:cNvSpPr txBox="1"/>
          <p:nvPr/>
        </p:nvSpPr>
        <p:spPr>
          <a:xfrm>
            <a:off x="6096000" y="3143977"/>
            <a:ext cx="5329238"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Know your role</a:t>
            </a:r>
          </a:p>
        </p:txBody>
      </p:sp>
      <p:sp>
        <p:nvSpPr>
          <p:cNvPr id="21" name="TextBox 20"/>
          <p:cNvSpPr txBox="1"/>
          <p:nvPr/>
        </p:nvSpPr>
        <p:spPr>
          <a:xfrm>
            <a:off x="6096000" y="3902062"/>
            <a:ext cx="5329238" cy="461665"/>
          </a:xfrm>
          <a:prstGeom prst="rect">
            <a:avLst/>
          </a:prstGeom>
          <a:noFill/>
        </p:spPr>
        <p:txBody>
          <a:bodyPr wrap="square" rtlCol="0">
            <a:spAutoFit/>
          </a:bodyPr>
          <a:lstStyle/>
          <a:p>
            <a:r>
              <a:rPr lang="en-US" sz="2400" b="1" dirty="0">
                <a:solidFill>
                  <a:srgbClr val="3B444D"/>
                </a:solidFill>
                <a:latin typeface="Source Sans Pro" charset="0"/>
                <a:ea typeface="Source Sans Pro" charset="0"/>
                <a:cs typeface="Source Sans Pro" charset="0"/>
              </a:rPr>
              <a:t>Develop trust</a:t>
            </a:r>
          </a:p>
        </p:txBody>
      </p:sp>
      <p:pic>
        <p:nvPicPr>
          <p:cNvPr id="22" name="Picture 21"/>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894895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251565" cy="4659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Identifying root problems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Strategies for local impact</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Leadership in action</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Cultivating community</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5:</a:t>
            </a:r>
            <a:r>
              <a:rPr lang="en-US" altLang="en-US" sz="2500" dirty="0">
                <a:solidFill>
                  <a:schemeClr val="tx1"/>
                </a:solidFill>
                <a:latin typeface="Source Sans Pro" charset="0"/>
                <a:ea typeface="Source Sans Pro" charset="0"/>
                <a:cs typeface="Source Sans Pro" charset="0"/>
              </a:rPr>
              <a:t>   Building coalitions and partnerships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6:</a:t>
            </a:r>
            <a:r>
              <a:rPr lang="en-US" altLang="en-US" sz="2500" dirty="0">
                <a:solidFill>
                  <a:schemeClr val="tx1"/>
                </a:solidFill>
                <a:latin typeface="Source Sans Pro" charset="0"/>
                <a:ea typeface="Source Sans Pro" charset="0"/>
                <a:cs typeface="Source Sans Pro" charset="0"/>
              </a:rPr>
              <a:t>   Tying it all together</a:t>
            </a:r>
          </a:p>
          <a:p>
            <a:endParaRPr lang="en-US" altLang="en-US" sz="2500"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1062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Your learning journey</a:t>
            </a:r>
          </a:p>
        </p:txBody>
      </p:sp>
    </p:spTree>
    <p:extLst>
      <p:ext uri="{BB962C8B-B14F-4D97-AF65-F5344CB8AC3E}">
        <p14:creationId xmlns:p14="http://schemas.microsoft.com/office/powerpoint/2010/main" val="1168144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71235" y="1403275"/>
            <a:ext cx="5826703" cy="473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lnSpc>
                <a:spcPct val="90000"/>
              </a:lnSpc>
            </a:pPr>
            <a:r>
              <a:rPr lang="en-US" sz="2400" dirty="0">
                <a:solidFill>
                  <a:schemeClr val="tx1"/>
                </a:solidFill>
                <a:latin typeface="Source Sans Pro" charset="0"/>
                <a:ea typeface="Source Sans Pro" charset="0"/>
                <a:cs typeface="Source Sans Pro" charset="0"/>
              </a:rPr>
              <a:t>Review the fellowship learning journey</a:t>
            </a:r>
          </a:p>
        </p:txBody>
      </p:sp>
      <p:sp>
        <p:nvSpPr>
          <p:cNvPr id="35" name="Rectangle 34"/>
          <p:cNvSpPr/>
          <p:nvPr/>
        </p:nvSpPr>
        <p:spPr>
          <a:xfrm>
            <a:off x="5314919" y="2133527"/>
            <a:ext cx="5473971" cy="543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Discuss graduation requirements</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9" name="Rectangle 8"/>
          <p:cNvSpPr/>
          <p:nvPr/>
        </p:nvSpPr>
        <p:spPr>
          <a:xfrm>
            <a:off x="5314918" y="3158826"/>
            <a:ext cx="547397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Staying involved with OFA</a:t>
            </a:r>
          </a:p>
          <a:p>
            <a:pPr marL="243785"/>
            <a:r>
              <a:rPr lang="en-US" sz="2400" dirty="0">
                <a:solidFill>
                  <a:schemeClr val="tx1"/>
                </a:solidFill>
                <a:latin typeface="Source Sans Pro" charset="0"/>
                <a:ea typeface="Source Sans Pro" charset="0"/>
                <a:cs typeface="Source Sans Pro" charset="0"/>
              </a:rPr>
              <a:t>Leadership pathways</a:t>
            </a:r>
          </a:p>
        </p:txBody>
      </p:sp>
      <p:sp>
        <p:nvSpPr>
          <p:cNvPr id="10" name="Rectangle 9"/>
          <p:cNvSpPr/>
          <p:nvPr/>
        </p:nvSpPr>
        <p:spPr>
          <a:xfrm>
            <a:off x="5314918" y="3992906"/>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69439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940949"/>
            <a:ext cx="12192000" cy="976101"/>
          </a:xfrm>
          <a:prstGeom prst="rect">
            <a:avLst/>
          </a:prstGeom>
          <a:noFill/>
        </p:spPr>
        <p:txBody>
          <a:bodyPr wrap="square" rtlCol="0">
            <a:spAutoFit/>
          </a:bodyPr>
          <a:lstStyle/>
          <a:p>
            <a:pPr algn="ctr">
              <a:lnSpc>
                <a:spcPct val="80000"/>
              </a:lnSpc>
            </a:pPr>
            <a:r>
              <a:rPr lang="en-US" sz="7000" b="1" dirty="0">
                <a:solidFill>
                  <a:schemeClr val="bg1"/>
                </a:solidFill>
                <a:latin typeface="Gilroy ExtraBold" charset="0"/>
                <a:ea typeface="Gilroy ExtraBold" charset="0"/>
                <a:cs typeface="Gilroy ExtraBold" charset="0"/>
              </a:rPr>
              <a:t>Fellows project plans</a:t>
            </a: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564708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19748" y="612844"/>
            <a:ext cx="4018395"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Fellows projects plans</a:t>
            </a:r>
          </a:p>
        </p:txBody>
      </p:sp>
      <p:sp>
        <p:nvSpPr>
          <p:cNvPr id="6" name="TextBox 5"/>
          <p:cNvSpPr txBox="1"/>
          <p:nvPr/>
        </p:nvSpPr>
        <p:spPr>
          <a:xfrm>
            <a:off x="5310794" y="612844"/>
            <a:ext cx="6378754" cy="4401205"/>
          </a:xfrm>
          <a:prstGeom prst="rect">
            <a:avLst/>
          </a:prstGeom>
          <a:noFill/>
        </p:spPr>
        <p:txBody>
          <a:bodyPr wrap="square" rtlCol="0">
            <a:spAutoFit/>
          </a:bodyPr>
          <a:lstStyle/>
          <a:p>
            <a:pPr marL="342900" indent="-342900">
              <a:buFont typeface="Arial" charset="0"/>
              <a:buChar char="•"/>
            </a:pPr>
            <a:r>
              <a:rPr lang="en-US" sz="2000" dirty="0"/>
              <a:t>What's the root problem you've identified that is affecting the health of your community?</a:t>
            </a:r>
          </a:p>
          <a:p>
            <a:pPr marL="342900" indent="-342900">
              <a:buFont typeface="Arial" charset="0"/>
              <a:buChar char="•"/>
            </a:pPr>
            <a:endParaRPr lang="en-US" sz="2000" dirty="0">
              <a:latin typeface="Source Sans Pro" charset="0"/>
              <a:ea typeface="Source Sans Pro" charset="0"/>
              <a:cs typeface="Source Sans Pro" charset="0"/>
            </a:endParaRPr>
          </a:p>
          <a:p>
            <a:pPr marL="342900" indent="-342900">
              <a:buFont typeface="Arial" charset="0"/>
              <a:buChar char="•"/>
            </a:pPr>
            <a:r>
              <a:rPr lang="en-US" sz="2000" dirty="0">
                <a:latin typeface="Source Sans Pro" charset="0"/>
                <a:ea typeface="Source Sans Pro" charset="0"/>
                <a:cs typeface="Source Sans Pro" charset="0"/>
              </a:rPr>
              <a:t>What organizing issue will you work on to make a measurable impact on this root problem?</a:t>
            </a:r>
          </a:p>
          <a:p>
            <a:pPr marL="342900" indent="-342900">
              <a:buFont typeface="Arial" charset="0"/>
              <a:buChar char="•"/>
            </a:pPr>
            <a:endParaRPr lang="en-US" sz="2000" dirty="0">
              <a:latin typeface="Source Sans Pro" charset="0"/>
              <a:ea typeface="Source Sans Pro" charset="0"/>
              <a:cs typeface="Source Sans Pro" charset="0"/>
            </a:endParaRPr>
          </a:p>
          <a:p>
            <a:pPr marL="342900" indent="-342900">
              <a:buFont typeface="Arial" charset="0"/>
              <a:buChar char="•"/>
            </a:pPr>
            <a:r>
              <a:rPr lang="en-US" sz="2000" dirty="0">
                <a:latin typeface="Source Sans Pro" charset="0"/>
                <a:ea typeface="Source Sans Pro" charset="0"/>
                <a:cs typeface="Source Sans Pro" charset="0"/>
              </a:rPr>
              <a:t>What leadership values will you bring to your organizing? What role will you or your team fill on this issue?</a:t>
            </a:r>
          </a:p>
          <a:p>
            <a:pPr marL="342900" indent="-342900">
              <a:buFont typeface="Arial" charset="0"/>
              <a:buChar char="•"/>
            </a:pPr>
            <a:endParaRPr lang="en-US" sz="2000" dirty="0">
              <a:latin typeface="Source Sans Pro" charset="0"/>
              <a:ea typeface="Source Sans Pro" charset="0"/>
              <a:cs typeface="Source Sans Pro" charset="0"/>
            </a:endParaRPr>
          </a:p>
          <a:p>
            <a:pPr marL="342900" indent="-342900">
              <a:buFont typeface="Arial" charset="0"/>
              <a:buChar char="•"/>
            </a:pPr>
            <a:r>
              <a:rPr lang="en-US" sz="2000" dirty="0">
                <a:latin typeface="Source Sans Pro" charset="0"/>
                <a:ea typeface="Source Sans Pro" charset="0"/>
                <a:cs typeface="Source Sans Pro" charset="0"/>
              </a:rPr>
              <a:t>What groups and members of the community do you need to engage on this issue? Who does this root problem affect? How will you bring them into your organizing work? </a:t>
            </a: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57158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19748" y="612844"/>
            <a:ext cx="4018395"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dirty="0">
                <a:solidFill>
                  <a:srgbClr val="00B4DC"/>
                </a:solidFill>
                <a:latin typeface="Gilroy ExtraBold" charset="0"/>
                <a:ea typeface="Gilroy ExtraBold" charset="0"/>
                <a:cs typeface="Gilroy ExtraBold" charset="0"/>
              </a:rPr>
              <a:t>Fellows projects plans</a:t>
            </a:r>
          </a:p>
        </p:txBody>
      </p:sp>
      <p:sp>
        <p:nvSpPr>
          <p:cNvPr id="6" name="TextBox 5"/>
          <p:cNvSpPr txBox="1"/>
          <p:nvPr/>
        </p:nvSpPr>
        <p:spPr>
          <a:xfrm>
            <a:off x="5127446" y="612844"/>
            <a:ext cx="6378754" cy="5632311"/>
          </a:xfrm>
          <a:prstGeom prst="rect">
            <a:avLst/>
          </a:prstGeom>
          <a:noFill/>
        </p:spPr>
        <p:txBody>
          <a:bodyPr wrap="square" rtlCol="0">
            <a:spAutoFit/>
          </a:bodyPr>
          <a:lstStyle/>
          <a:p>
            <a:pPr marL="342900" indent="-342900">
              <a:buFont typeface="Arial" charset="0"/>
              <a:buChar char="•"/>
            </a:pPr>
            <a:r>
              <a:rPr lang="en-US" sz="2000" dirty="0"/>
              <a:t>What coalitions and organizations will you reach out to for creating partnerships in your local community?</a:t>
            </a:r>
          </a:p>
          <a:p>
            <a:pPr marL="342900" indent="-342900">
              <a:buFont typeface="Arial" charset="0"/>
              <a:buChar char="•"/>
            </a:pPr>
            <a:endParaRPr lang="en-US" sz="2000" dirty="0">
              <a:latin typeface="Source Sans Pro" charset="0"/>
              <a:ea typeface="Source Sans Pro" charset="0"/>
              <a:cs typeface="Source Sans Pro" charset="0"/>
            </a:endParaRPr>
          </a:p>
          <a:p>
            <a:pPr marL="342900" indent="-342900">
              <a:buFont typeface="Arial" charset="0"/>
              <a:buChar char="•"/>
            </a:pPr>
            <a:r>
              <a:rPr lang="en-US" sz="2000" dirty="0">
                <a:latin typeface="Source Sans Pro" charset="0"/>
                <a:ea typeface="Source Sans Pro" charset="0"/>
                <a:cs typeface="Source Sans Pro" charset="0"/>
              </a:rPr>
              <a:t>Please provide a short description of the project itself. What are you working on? Is it an event, a series of events, a sustained plan for raising awareness on the issue? Be concise but thorough. </a:t>
            </a:r>
          </a:p>
          <a:p>
            <a:pPr marL="342900" indent="-342900">
              <a:buFont typeface="Arial" charset="0"/>
              <a:buChar char="•"/>
            </a:pPr>
            <a:endParaRPr lang="en-US" sz="2000" dirty="0">
              <a:latin typeface="Source Sans Pro" charset="0"/>
              <a:ea typeface="Source Sans Pro" charset="0"/>
              <a:cs typeface="Source Sans Pro" charset="0"/>
            </a:endParaRPr>
          </a:p>
          <a:p>
            <a:pPr marL="342900" indent="-342900">
              <a:buFont typeface="Arial" charset="0"/>
              <a:buChar char="•"/>
            </a:pPr>
            <a:r>
              <a:rPr lang="en-US" sz="2000" dirty="0">
                <a:latin typeface="Source Sans Pro" charset="0"/>
                <a:ea typeface="Source Sans Pro" charset="0"/>
                <a:cs typeface="Source Sans Pro" charset="0"/>
              </a:rPr>
              <a:t>Given your project description above, what do you need accomplish in the next 6 weeks? 12 weeks? Be specific, list out your goals and strategy for achieving them. </a:t>
            </a:r>
          </a:p>
          <a:p>
            <a:pPr marL="342900" indent="-342900">
              <a:buFont typeface="Arial" charset="0"/>
              <a:buChar char="•"/>
            </a:pPr>
            <a:endParaRPr lang="en-US" sz="2000" dirty="0">
              <a:latin typeface="Source Sans Pro" charset="0"/>
              <a:ea typeface="Source Sans Pro" charset="0"/>
              <a:cs typeface="Source Sans Pro" charset="0"/>
            </a:endParaRPr>
          </a:p>
          <a:p>
            <a:pPr marL="342900" indent="-342900">
              <a:buFont typeface="Arial" charset="0"/>
              <a:buChar char="•"/>
            </a:pPr>
            <a:r>
              <a:rPr lang="en-US" sz="2000" dirty="0">
                <a:latin typeface="Source Sans Pro" charset="0"/>
                <a:ea typeface="Source Sans Pro" charset="0"/>
                <a:cs typeface="Source Sans Pro" charset="0"/>
              </a:rPr>
              <a:t>Overall, what is your measure of success? How will you know if you've accomplished the goals of your project? (hint: get creative here)</a:t>
            </a:r>
          </a:p>
          <a:p>
            <a:pPr marL="342900" indent="-342900">
              <a:buFont typeface="Arial" charset="0"/>
              <a:buChar char="•"/>
            </a:pPr>
            <a:endParaRPr lang="en-US" sz="2000" dirty="0">
              <a:latin typeface="Source Sans Pro" charset="0"/>
              <a:ea typeface="Source Sans Pro" charset="0"/>
              <a:cs typeface="Source Sans Pro" charset="0"/>
            </a:endParaRPr>
          </a:p>
          <a:p>
            <a:pPr marL="342900" indent="-342900">
              <a:buFont typeface="Arial" charset="0"/>
              <a:buChar char="•"/>
            </a:pPr>
            <a:endParaRPr lang="en-US" sz="2000" dirty="0">
              <a:latin typeface="Source Sans Pro" charset="0"/>
              <a:ea typeface="Source Sans Pro" charset="0"/>
              <a:cs typeface="Source Sans Pro" charset="0"/>
            </a:endParaRP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364312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1085088" y="1117152"/>
            <a:ext cx="4194048" cy="1214435"/>
          </a:xfrm>
          <a:prstGeom prst="rect">
            <a:avLst/>
          </a:prstGeom>
          <a:noFill/>
        </p:spPr>
        <p:txBody>
          <a:bodyPr wrap="square" rtlCol="0">
            <a:spAutoFit/>
          </a:bodyPr>
          <a:lstStyle/>
          <a:p>
            <a:pPr>
              <a:lnSpc>
                <a:spcPct val="80000"/>
              </a:lnSpc>
            </a:pPr>
            <a:r>
              <a:rPr lang="en-US" sz="4500" b="1" dirty="0">
                <a:solidFill>
                  <a:srgbClr val="00B3DC"/>
                </a:solidFill>
                <a:latin typeface="Gilroy ExtraBold" charset="0"/>
                <a:ea typeface="Gilroy ExtraBold" charset="0"/>
                <a:cs typeface="Gilroy ExtraBold" charset="0"/>
              </a:rPr>
              <a:t>Graduation requirements:</a:t>
            </a:r>
          </a:p>
        </p:txBody>
      </p:sp>
      <p:sp>
        <p:nvSpPr>
          <p:cNvPr id="8" name="TextBox 7"/>
          <p:cNvSpPr txBox="1"/>
          <p:nvPr/>
        </p:nvSpPr>
        <p:spPr>
          <a:xfrm>
            <a:off x="6266688" y="1141536"/>
            <a:ext cx="4833112" cy="3785652"/>
          </a:xfrm>
          <a:prstGeom prst="rect">
            <a:avLst/>
          </a:prstGeom>
          <a:noFill/>
        </p:spPr>
        <p:txBody>
          <a:bodyPr wrap="square" rtlCol="0">
            <a:spAutoFit/>
          </a:bodyPr>
          <a:lstStyle/>
          <a:p>
            <a:r>
              <a:rPr lang="en-US" sz="2400" dirty="0">
                <a:solidFill>
                  <a:srgbClr val="3B444D"/>
                </a:solidFill>
                <a:latin typeface="Source Sans Pro" charset="0"/>
                <a:ea typeface="Source Sans Pro" charset="0"/>
                <a:cs typeface="Source Sans Pro" charset="0"/>
              </a:rPr>
              <a:t>Participate in six fellowship weekly webinars.</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Complete a Fellowship project plan detailing what your next 6 and 12 weeks of organizing looks like.</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Complete the Graduation Off Boarding form by the Thursday, May 17.</a:t>
            </a: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1</a:t>
            </a:r>
          </a:p>
        </p:txBody>
      </p:sp>
      <p:sp>
        <p:nvSpPr>
          <p:cNvPr id="10" name="Oval 9"/>
          <p:cNvSpPr/>
          <p:nvPr/>
        </p:nvSpPr>
        <p:spPr>
          <a:xfrm>
            <a:off x="5818418" y="2378402"/>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2</a:t>
            </a:r>
          </a:p>
        </p:txBody>
      </p:sp>
      <p:sp>
        <p:nvSpPr>
          <p:cNvPr id="11" name="Oval 10"/>
          <p:cNvSpPr/>
          <p:nvPr/>
        </p:nvSpPr>
        <p:spPr>
          <a:xfrm>
            <a:off x="5815005" y="3774640"/>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latin typeface="Gilroy ExtraBold" charset="0"/>
                <a:ea typeface="Gilroy ExtraBold" charset="0"/>
                <a:cs typeface="Gilroy ExtraBold" charset="0"/>
              </a:rPr>
              <a:t>3</a:t>
            </a:r>
          </a:p>
        </p:txBody>
      </p:sp>
    </p:spTree>
    <p:extLst>
      <p:ext uri="{BB962C8B-B14F-4D97-AF65-F5344CB8AC3E}">
        <p14:creationId xmlns:p14="http://schemas.microsoft.com/office/powerpoint/2010/main" val="92523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4663692" y="971548"/>
            <a:ext cx="6699251" cy="2308324"/>
          </a:xfrm>
          <a:prstGeom prst="rect">
            <a:avLst/>
          </a:prstGeom>
          <a:noFill/>
        </p:spPr>
        <p:txBody>
          <a:bodyPr wrap="square" rtlCol="0">
            <a:spAutoFit/>
          </a:bodyPr>
          <a:lstStyle/>
          <a:p>
            <a:r>
              <a:rPr lang="en-US" sz="2400" dirty="0">
                <a:solidFill>
                  <a:srgbClr val="3B444D"/>
                </a:solidFill>
                <a:latin typeface="Source Sans Pro" charset="0"/>
                <a:ea typeface="Source Sans Pro" charset="0"/>
                <a:cs typeface="Source Sans Pro" charset="0"/>
              </a:rPr>
              <a:t>Please email a recap and pictures of your events and organizing work to </a:t>
            </a:r>
            <a:r>
              <a:rPr lang="en-US" sz="2400" dirty="0">
                <a:solidFill>
                  <a:srgbClr val="3B444D"/>
                </a:solidFill>
                <a:latin typeface="Source Sans Pro" charset="0"/>
                <a:ea typeface="Source Sans Pro" charset="0"/>
                <a:cs typeface="Source Sans Pro" charset="0"/>
                <a:hlinkClick r:id="rId4"/>
              </a:rPr>
              <a:t>fellows@ofa.us</a:t>
            </a:r>
            <a:r>
              <a:rPr lang="en-US" sz="2400" dirty="0">
                <a:solidFill>
                  <a:srgbClr val="3B444D"/>
                </a:solidFill>
                <a:latin typeface="Source Sans Pro" charset="0"/>
                <a:ea typeface="Source Sans Pro" charset="0"/>
                <a:cs typeface="Source Sans Pro" charset="0"/>
              </a:rPr>
              <a:t>. </a:t>
            </a:r>
          </a:p>
          <a:p>
            <a:endParaRPr lang="en-US" sz="2400" dirty="0">
              <a:solidFill>
                <a:srgbClr val="3B444D"/>
              </a:solidFill>
              <a:latin typeface="Source Sans Pro" charset="0"/>
              <a:ea typeface="Source Sans Pro" charset="0"/>
              <a:cs typeface="Source Sans Pro" charset="0"/>
            </a:endParaRPr>
          </a:p>
          <a:p>
            <a:r>
              <a:rPr lang="en-US" sz="2400" dirty="0">
                <a:solidFill>
                  <a:srgbClr val="3B444D"/>
                </a:solidFill>
                <a:latin typeface="Source Sans Pro" charset="0"/>
                <a:ea typeface="Source Sans Pro" charset="0"/>
                <a:cs typeface="Source Sans Pro" charset="0"/>
              </a:rPr>
              <a:t>We love seeing Fellows events and updates on social media so be sure to share pictures and highlights from your event!</a:t>
            </a:r>
          </a:p>
        </p:txBody>
      </p:sp>
      <p:sp>
        <p:nvSpPr>
          <p:cNvPr id="8" name="TextBox 7"/>
          <p:cNvSpPr txBox="1"/>
          <p:nvPr/>
        </p:nvSpPr>
        <p:spPr>
          <a:xfrm>
            <a:off x="930274" y="971548"/>
            <a:ext cx="2970214" cy="1214435"/>
          </a:xfrm>
          <a:prstGeom prst="rect">
            <a:avLst/>
          </a:prstGeom>
          <a:noFill/>
        </p:spPr>
        <p:txBody>
          <a:bodyPr wrap="square" rtlCol="0">
            <a:spAutoFit/>
          </a:bodyPr>
          <a:lstStyle/>
          <a:p>
            <a:pPr>
              <a:lnSpc>
                <a:spcPct val="80000"/>
              </a:lnSpc>
            </a:pPr>
            <a:r>
              <a:rPr lang="en-US" sz="4500" b="1" dirty="0">
                <a:solidFill>
                  <a:srgbClr val="00B3DC"/>
                </a:solidFill>
                <a:latin typeface="Gilroy ExtraBold" charset="0"/>
                <a:ea typeface="Gilroy ExtraBold" charset="0"/>
                <a:cs typeface="Gilroy ExtraBold" charset="0"/>
              </a:rPr>
              <a:t>Reporting back:</a:t>
            </a:r>
          </a:p>
        </p:txBody>
      </p:sp>
    </p:spTree>
    <p:extLst>
      <p:ext uri="{BB962C8B-B14F-4D97-AF65-F5344CB8AC3E}">
        <p14:creationId xmlns:p14="http://schemas.microsoft.com/office/powerpoint/2010/main" val="527379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a:spLocks noChangeArrowheads="1"/>
          </p:cNvSpPr>
          <p:nvPr/>
        </p:nvSpPr>
        <p:spPr bwMode="auto">
          <a:xfrm>
            <a:off x="0" y="1029520"/>
            <a:ext cx="12192000" cy="1357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b="1" dirty="0">
                <a:solidFill>
                  <a:srgbClr val="FFFFFF"/>
                </a:solidFill>
                <a:latin typeface="Gilroy ExtraBold" charset="0"/>
                <a:ea typeface="Gilroy ExtraBold" charset="0"/>
                <a:cs typeface="Gilroy ExtraBold" charset="0"/>
              </a:rPr>
              <a:t>Questions about the graduation </a:t>
            </a:r>
          </a:p>
          <a:p>
            <a:pPr algn="ctr"/>
            <a:r>
              <a:rPr lang="en-US" b="1" dirty="0">
                <a:solidFill>
                  <a:srgbClr val="FFFFFF"/>
                </a:solidFill>
                <a:latin typeface="Gilroy ExtraBold" charset="0"/>
                <a:ea typeface="Gilroy ExtraBold" charset="0"/>
                <a:cs typeface="Gilroy ExtraBold" charset="0"/>
              </a:rPr>
              <a:t>requirements or expectations? </a:t>
            </a:r>
          </a:p>
        </p:txBody>
      </p:sp>
      <p:grpSp>
        <p:nvGrpSpPr>
          <p:cNvPr id="9" name="Group 8"/>
          <p:cNvGrpSpPr/>
          <p:nvPr/>
        </p:nvGrpSpPr>
        <p:grpSpPr>
          <a:xfrm>
            <a:off x="3829918" y="4441874"/>
            <a:ext cx="4459061" cy="1246889"/>
            <a:chOff x="3829918" y="4441874"/>
            <a:chExt cx="4459061" cy="1246889"/>
          </a:xfrm>
        </p:grpSpPr>
        <p:sp>
          <p:nvSpPr>
            <p:cNvPr id="10" name="TextBox 9">
              <a:hlinkClick r:id="rId2"/>
            </p:cNvPr>
            <p:cNvSpPr txBox="1"/>
            <p:nvPr/>
          </p:nvSpPr>
          <p:spPr>
            <a:xfrm>
              <a:off x="3829918" y="5239124"/>
              <a:ext cx="4459061" cy="449639"/>
            </a:xfrm>
            <a:prstGeom prst="rect">
              <a:avLst/>
            </a:prstGeom>
            <a:noFill/>
          </p:spPr>
          <p:txBody>
            <a:bodyPr wrap="square" lIns="64290" tIns="32145" rIns="64290" bIns="32145" rtlCol="0">
              <a:spAutoFit/>
            </a:bodyPr>
            <a:lstStyle/>
            <a:p>
              <a:pPr algn="ctr"/>
              <a:r>
                <a:rPr lang="en-US" sz="2500" dirty="0">
                  <a:solidFill>
                    <a:srgbClr val="C6D0D7">
                      <a:lumMod val="25000"/>
                    </a:srgb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491" y="4441874"/>
              <a:ext cx="870168" cy="585755"/>
            </a:xfrm>
            <a:prstGeom prst="rect">
              <a:avLst/>
            </a:prstGeom>
          </p:spPr>
        </p:pic>
      </p:grpSp>
    </p:spTree>
    <p:extLst>
      <p:ext uri="{BB962C8B-B14F-4D97-AF65-F5344CB8AC3E}">
        <p14:creationId xmlns:p14="http://schemas.microsoft.com/office/powerpoint/2010/main" val="105657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5088" y="1117152"/>
            <a:ext cx="4194048"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Goals for today</a:t>
            </a:r>
          </a:p>
        </p:txBody>
      </p:sp>
      <p:sp>
        <p:nvSpPr>
          <p:cNvPr id="8" name="TextBox 7"/>
          <p:cNvSpPr txBox="1"/>
          <p:nvPr/>
        </p:nvSpPr>
        <p:spPr>
          <a:xfrm>
            <a:off x="6266688" y="1117152"/>
            <a:ext cx="5096255" cy="3785652"/>
          </a:xfrm>
          <a:prstGeom prst="rect">
            <a:avLst/>
          </a:prstGeom>
          <a:noFill/>
        </p:spPr>
        <p:txBody>
          <a:bodyPr wrap="square" rtlCol="0">
            <a:spAutoFit/>
          </a:bodyPr>
          <a:lstStyle/>
          <a:p>
            <a:r>
              <a:rPr lang="en-US" sz="2400" dirty="0">
                <a:latin typeface="Source Sans Pro" charset="0"/>
                <a:ea typeface="Source Sans Pro" charset="0"/>
                <a:cs typeface="Source Sans Pro" charset="0"/>
              </a:rPr>
              <a:t>Be able to synthesize the main takeaways of the community engagement fellowship.</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Feel prepared for the next steps of your fellowship.</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To begin to formulate your plan for staying involved in the progressive movement.</a:t>
            </a: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5818417" y="2654650"/>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5818417" y="3790998"/>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2" name="Picture 11"/>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483062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71235" y="1403275"/>
            <a:ext cx="5826703" cy="473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lnSpc>
                <a:spcPct val="90000"/>
              </a:lnSpc>
            </a:pPr>
            <a:r>
              <a:rPr lang="en-US" sz="2400" dirty="0">
                <a:solidFill>
                  <a:schemeClr val="tx1"/>
                </a:solidFill>
                <a:latin typeface="Source Sans Pro" charset="0"/>
                <a:ea typeface="Source Sans Pro" charset="0"/>
                <a:cs typeface="Source Sans Pro" charset="0"/>
              </a:rPr>
              <a:t>Review the fellowship learning journey</a:t>
            </a:r>
          </a:p>
        </p:txBody>
      </p:sp>
      <p:sp>
        <p:nvSpPr>
          <p:cNvPr id="35" name="Rectangle 34"/>
          <p:cNvSpPr/>
          <p:nvPr/>
        </p:nvSpPr>
        <p:spPr>
          <a:xfrm>
            <a:off x="5314919" y="2133527"/>
            <a:ext cx="5473971"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Discuss graduation requirements</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9" name="Rectangle 8"/>
          <p:cNvSpPr/>
          <p:nvPr/>
        </p:nvSpPr>
        <p:spPr>
          <a:xfrm>
            <a:off x="5314918" y="2994563"/>
            <a:ext cx="5473972" cy="834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Staying involved with OFA</a:t>
            </a:r>
          </a:p>
          <a:p>
            <a:pPr marL="243785"/>
            <a:r>
              <a:rPr lang="en-US" sz="2400" b="1" dirty="0">
                <a:solidFill>
                  <a:schemeClr val="bg1"/>
                </a:solidFill>
                <a:latin typeface="Source Sans Pro" charset="0"/>
                <a:ea typeface="Source Sans Pro" charset="0"/>
                <a:cs typeface="Source Sans Pro" charset="0"/>
              </a:rPr>
              <a:t>Leadership pathways</a:t>
            </a:r>
          </a:p>
        </p:txBody>
      </p:sp>
      <p:sp>
        <p:nvSpPr>
          <p:cNvPr id="10" name="Rectangle 9"/>
          <p:cNvSpPr/>
          <p:nvPr/>
        </p:nvSpPr>
        <p:spPr>
          <a:xfrm>
            <a:off x="5314918" y="3954806"/>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335125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TextBox 5"/>
          <p:cNvSpPr txBox="1"/>
          <p:nvPr/>
        </p:nvSpPr>
        <p:spPr>
          <a:xfrm>
            <a:off x="0" y="2013087"/>
            <a:ext cx="12192000" cy="2739211"/>
          </a:xfrm>
          <a:prstGeom prst="rect">
            <a:avLst/>
          </a:prstGeom>
          <a:noFill/>
        </p:spPr>
        <p:txBody>
          <a:bodyPr wrap="square" rtlCol="0">
            <a:spAutoFit/>
          </a:bodyPr>
          <a:lstStyle/>
          <a:p>
            <a:pPr algn="ctr">
              <a:lnSpc>
                <a:spcPct val="80000"/>
              </a:lnSpc>
            </a:pPr>
            <a:r>
              <a:rPr lang="en-US" sz="4300" b="1" dirty="0">
                <a:solidFill>
                  <a:srgbClr val="FFFFFF"/>
                </a:solidFill>
                <a:latin typeface="Gilroy ExtraBold" charset="0"/>
                <a:ea typeface="Gilroy ExtraBold" charset="0"/>
                <a:cs typeface="Gilroy ExtraBold" charset="0"/>
              </a:rPr>
              <a:t>OFA is committed to building </a:t>
            </a:r>
          </a:p>
          <a:p>
            <a:pPr algn="ctr">
              <a:lnSpc>
                <a:spcPct val="80000"/>
              </a:lnSpc>
            </a:pPr>
            <a:r>
              <a:rPr lang="en-US" sz="4300" b="1" dirty="0">
                <a:solidFill>
                  <a:srgbClr val="FFFFFF"/>
                </a:solidFill>
                <a:latin typeface="Gilroy ExtraBold" charset="0"/>
                <a:ea typeface="Gilroy ExtraBold" charset="0"/>
                <a:cs typeface="Gilroy ExtraBold" charset="0"/>
              </a:rPr>
              <a:t>a new generation of progressive </a:t>
            </a:r>
          </a:p>
          <a:p>
            <a:pPr algn="ctr">
              <a:lnSpc>
                <a:spcPct val="80000"/>
              </a:lnSpc>
            </a:pPr>
            <a:r>
              <a:rPr lang="en-US" sz="4300" b="1" dirty="0">
                <a:solidFill>
                  <a:srgbClr val="FFFFFF"/>
                </a:solidFill>
                <a:latin typeface="Gilroy ExtraBold" charset="0"/>
                <a:ea typeface="Gilroy ExtraBold" charset="0"/>
                <a:cs typeface="Gilroy ExtraBold" charset="0"/>
              </a:rPr>
              <a:t>leaders to meet the challenges </a:t>
            </a:r>
          </a:p>
          <a:p>
            <a:pPr algn="ctr">
              <a:lnSpc>
                <a:spcPct val="80000"/>
              </a:lnSpc>
            </a:pPr>
            <a:r>
              <a:rPr lang="en-US" sz="4300" b="1" dirty="0">
                <a:solidFill>
                  <a:srgbClr val="FFFFFF"/>
                </a:solidFill>
                <a:latin typeface="Gilroy ExtraBold" charset="0"/>
                <a:ea typeface="Gilroy ExtraBold" charset="0"/>
                <a:cs typeface="Gilroy ExtraBold" charset="0"/>
              </a:rPr>
              <a:t>of today and prepare for the </a:t>
            </a:r>
          </a:p>
          <a:p>
            <a:pPr algn="ctr">
              <a:lnSpc>
                <a:spcPct val="80000"/>
              </a:lnSpc>
            </a:pPr>
            <a:r>
              <a:rPr lang="en-US" sz="4300" b="1" dirty="0">
                <a:solidFill>
                  <a:srgbClr val="FFFFFF"/>
                </a:solidFill>
                <a:latin typeface="Gilroy ExtraBold" charset="0"/>
                <a:ea typeface="Gilroy ExtraBold" charset="0"/>
                <a:cs typeface="Gilroy ExtraBold" charset="0"/>
              </a:rPr>
              <a:t>challenges in decades to come.</a:t>
            </a:r>
          </a:p>
        </p:txBody>
      </p:sp>
    </p:spTree>
    <p:extLst>
      <p:ext uri="{BB962C8B-B14F-4D97-AF65-F5344CB8AC3E}">
        <p14:creationId xmlns:p14="http://schemas.microsoft.com/office/powerpoint/2010/main" val="1959968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a:spLocks noChangeArrowheads="1"/>
          </p:cNvSpPr>
          <p:nvPr/>
        </p:nvSpPr>
        <p:spPr bwMode="auto">
          <a:xfrm>
            <a:off x="9566" y="1335496"/>
            <a:ext cx="12182434" cy="4443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70000"/>
              </a:lnSpc>
            </a:pPr>
            <a:r>
              <a:rPr lang="en-US" sz="10000" b="1" dirty="0">
                <a:solidFill>
                  <a:srgbClr val="FFFFFF"/>
                </a:solidFill>
                <a:latin typeface="Gilroy ExtraBold" charset="0"/>
                <a:ea typeface="Gilroy ExtraBold" charset="0"/>
                <a:cs typeface="Gilroy ExtraBold" charset="0"/>
              </a:rPr>
              <a:t>Respect</a:t>
            </a:r>
          </a:p>
          <a:p>
            <a:pPr algn="ctr">
              <a:lnSpc>
                <a:spcPct val="70000"/>
              </a:lnSpc>
            </a:pPr>
            <a:r>
              <a:rPr lang="en-US" sz="10000" b="1" dirty="0">
                <a:solidFill>
                  <a:srgbClr val="00B3DC"/>
                </a:solidFill>
                <a:latin typeface="Gilroy ExtraBold" charset="0"/>
                <a:ea typeface="Gilroy ExtraBold" charset="0"/>
                <a:cs typeface="Gilroy ExtraBold" charset="0"/>
              </a:rPr>
              <a:t>Empower</a:t>
            </a:r>
          </a:p>
          <a:p>
            <a:pPr algn="ctr">
              <a:lnSpc>
                <a:spcPct val="70000"/>
              </a:lnSpc>
            </a:pPr>
            <a:r>
              <a:rPr lang="en-US" sz="10000" b="1" dirty="0">
                <a:solidFill>
                  <a:srgbClr val="FFFFFF"/>
                </a:solidFill>
                <a:latin typeface="Gilroy ExtraBold" charset="0"/>
                <a:ea typeface="Gilroy ExtraBold" charset="0"/>
                <a:cs typeface="Gilroy ExtraBold" charset="0"/>
              </a:rPr>
              <a:t>Include</a:t>
            </a:r>
          </a:p>
          <a:p>
            <a:pPr algn="ctr">
              <a:lnSpc>
                <a:spcPct val="70000"/>
              </a:lnSpc>
            </a:pPr>
            <a:r>
              <a:rPr lang="en-US" sz="10000" b="1" dirty="0">
                <a:solidFill>
                  <a:srgbClr val="00B3DC"/>
                </a:solidFill>
                <a:latin typeface="Gilroy ExtraBold" charset="0"/>
                <a:ea typeface="Gilroy ExtraBold" charset="0"/>
                <a:cs typeface="Gilroy ExtraBold" charset="0"/>
              </a:rPr>
              <a:t>Organize</a:t>
            </a:r>
          </a:p>
        </p:txBody>
      </p:sp>
    </p:spTree>
    <p:extLst>
      <p:ext uri="{BB962C8B-B14F-4D97-AF65-F5344CB8AC3E}">
        <p14:creationId xmlns:p14="http://schemas.microsoft.com/office/powerpoint/2010/main" val="941590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07604" y="849089"/>
            <a:ext cx="6418844" cy="48128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2400" dirty="0">
                <a:solidFill>
                  <a:schemeClr val="tx1"/>
                </a:solidFill>
                <a:latin typeface="Source Sans Pro" charset="0"/>
                <a:ea typeface="Source Sans Pro" charset="0"/>
                <a:cs typeface="Source Sans Pro" charset="0"/>
              </a:rPr>
              <a:t>Tomorrow you will receive an email that contains a link to a Graduation form.</a:t>
            </a:r>
          </a:p>
          <a:p>
            <a:endParaRPr lang="en-US" sz="2400" dirty="0">
              <a:solidFill>
                <a:schemeClr val="tx1"/>
              </a:solidFill>
              <a:latin typeface="Source Sans Pro" charset="0"/>
              <a:ea typeface="Source Sans Pro" charset="0"/>
              <a:cs typeface="Source Sans Pro" charset="0"/>
            </a:endParaRPr>
          </a:p>
          <a:p>
            <a:r>
              <a:rPr lang="en-US" sz="2400" dirty="0">
                <a:solidFill>
                  <a:schemeClr val="tx1"/>
                </a:solidFill>
                <a:latin typeface="Source Sans Pro" charset="0"/>
                <a:ea typeface="Source Sans Pro" charset="0"/>
                <a:cs typeface="Source Sans Pro" charset="0"/>
              </a:rPr>
              <a:t>Parts I &amp; II of that form will ask you questions about your mailing address and key takeaways from the fellowship.</a:t>
            </a:r>
          </a:p>
          <a:p>
            <a:endParaRPr lang="en-US" sz="2400" dirty="0">
              <a:solidFill>
                <a:schemeClr val="tx1"/>
              </a:solidFill>
              <a:latin typeface="Source Sans Pro" charset="0"/>
              <a:ea typeface="Source Sans Pro" charset="0"/>
              <a:cs typeface="Source Sans Pro" charset="0"/>
            </a:endParaRPr>
          </a:p>
          <a:p>
            <a:r>
              <a:rPr lang="en-US" sz="2400" dirty="0">
                <a:solidFill>
                  <a:schemeClr val="tx1"/>
                </a:solidFill>
                <a:latin typeface="Source Sans Pro" charset="0"/>
                <a:ea typeface="Source Sans Pro" charset="0"/>
                <a:cs typeface="Source Sans Pro" charset="0"/>
              </a:rPr>
              <a:t>Part III of the form will ask you if, and how you would like to stay involved with OFA after the fellowship ends. </a:t>
            </a:r>
          </a:p>
          <a:p>
            <a:endParaRPr lang="en-US" sz="2400" dirty="0">
              <a:solidFill>
                <a:schemeClr val="tx1"/>
              </a:solidFill>
              <a:latin typeface="Source Sans Pro" charset="0"/>
              <a:ea typeface="Source Sans Pro" charset="0"/>
              <a:cs typeface="Source Sans Pro" charset="0"/>
            </a:endParaRPr>
          </a:p>
          <a:p>
            <a:r>
              <a:rPr lang="en-US" sz="2200" i="1" dirty="0">
                <a:solidFill>
                  <a:schemeClr val="tx1"/>
                </a:solidFill>
                <a:latin typeface="Source Sans Pro" charset="0"/>
                <a:ea typeface="Source Sans Pro" charset="0"/>
                <a:cs typeface="Source Sans Pro" charset="0"/>
              </a:rPr>
              <a:t>Hint: There are a ton of ways to say involved with OFA!</a:t>
            </a:r>
            <a:br>
              <a:rPr lang="en-US" sz="2400" dirty="0">
                <a:solidFill>
                  <a:schemeClr val="tx1"/>
                </a:solidFill>
                <a:latin typeface="Source Sans Pro" charset="0"/>
                <a:ea typeface="Source Sans Pro" charset="0"/>
                <a:cs typeface="Source Sans Pro" charset="0"/>
              </a:rPr>
            </a:br>
            <a:endParaRPr lang="en-US" altLang="en-US" sz="24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910279" y="886926"/>
            <a:ext cx="3340880" cy="155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rgbClr val="00B3DC"/>
                </a:solidFill>
                <a:latin typeface="Gilroy ExtraBold" charset="0"/>
                <a:ea typeface="Gilroy ExtraBold" charset="0"/>
                <a:cs typeface="Gilroy ExtraBold" charset="0"/>
              </a:rPr>
              <a:t>Staying involved with OFA:</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62912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a:spLocks noChangeArrowheads="1"/>
          </p:cNvSpPr>
          <p:nvPr/>
        </p:nvSpPr>
        <p:spPr bwMode="auto">
          <a:xfrm>
            <a:off x="2819431" y="1087294"/>
            <a:ext cx="6532242" cy="380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rgbClr val="00B3DC"/>
                </a:solidFill>
                <a:latin typeface="Gilroy ExtraBold" charset="0"/>
                <a:ea typeface="Gilroy ExtraBold" charset="0"/>
                <a:cs typeface="Gilroy ExtraBold" charset="0"/>
              </a:rPr>
              <a:t>STAYING INVOLVED WITH OFA</a:t>
            </a:r>
          </a:p>
        </p:txBody>
      </p:sp>
      <p:sp>
        <p:nvSpPr>
          <p:cNvPr id="5" name="Rectangle 4"/>
          <p:cNvSpPr>
            <a:spLocks noChangeArrowheads="1"/>
          </p:cNvSpPr>
          <p:nvPr/>
        </p:nvSpPr>
        <p:spPr bwMode="auto">
          <a:xfrm>
            <a:off x="-5665" y="1921405"/>
            <a:ext cx="12182434" cy="826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5500" b="1" dirty="0">
                <a:solidFill>
                  <a:srgbClr val="FFFFFF"/>
                </a:solidFill>
                <a:latin typeface="Gilroy ExtraBold" charset="0"/>
                <a:ea typeface="Gilroy ExtraBold" charset="0"/>
                <a:cs typeface="Gilroy ExtraBold" charset="0"/>
              </a:rPr>
              <a:t>Chapter development</a:t>
            </a:r>
          </a:p>
        </p:txBody>
      </p:sp>
    </p:spTree>
    <p:extLst>
      <p:ext uri="{BB962C8B-B14F-4D97-AF65-F5344CB8AC3E}">
        <p14:creationId xmlns:p14="http://schemas.microsoft.com/office/powerpoint/2010/main" val="37703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a:spLocks noChangeArrowheads="1"/>
          </p:cNvSpPr>
          <p:nvPr/>
        </p:nvSpPr>
        <p:spPr bwMode="auto">
          <a:xfrm>
            <a:off x="2819431" y="1087294"/>
            <a:ext cx="6532242" cy="380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rgbClr val="00B3DC"/>
                </a:solidFill>
                <a:latin typeface="Gilroy ExtraBold" charset="0"/>
                <a:ea typeface="Gilroy ExtraBold" charset="0"/>
                <a:cs typeface="Gilroy ExtraBold" charset="0"/>
              </a:rPr>
              <a:t>STAYING INVOLVED WITH OFA</a:t>
            </a:r>
          </a:p>
        </p:txBody>
      </p:sp>
      <p:sp>
        <p:nvSpPr>
          <p:cNvPr id="5" name="Rectangle 4"/>
          <p:cNvSpPr>
            <a:spLocks noChangeArrowheads="1"/>
          </p:cNvSpPr>
          <p:nvPr/>
        </p:nvSpPr>
        <p:spPr bwMode="auto">
          <a:xfrm>
            <a:off x="-5665" y="1921405"/>
            <a:ext cx="12182434" cy="158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5500" b="1" dirty="0">
                <a:solidFill>
                  <a:srgbClr val="FFFFFF"/>
                </a:solidFill>
                <a:latin typeface="Gilroy ExtraBold" charset="0"/>
                <a:ea typeface="Gilroy ExtraBold" charset="0"/>
                <a:cs typeface="Gilroy ExtraBold" charset="0"/>
              </a:rPr>
              <a:t>Chapter development</a:t>
            </a:r>
          </a:p>
          <a:p>
            <a:pPr algn="ctr">
              <a:lnSpc>
                <a:spcPct val="90000"/>
              </a:lnSpc>
            </a:pPr>
            <a:r>
              <a:rPr lang="en-US" sz="5500" b="1" dirty="0">
                <a:solidFill>
                  <a:srgbClr val="FFFFFF"/>
                </a:solidFill>
                <a:latin typeface="Gilroy ExtraBold" charset="0"/>
                <a:ea typeface="Gilroy ExtraBold" charset="0"/>
                <a:cs typeface="Gilroy ExtraBold" charset="0"/>
              </a:rPr>
              <a:t>Digital communications</a:t>
            </a:r>
          </a:p>
        </p:txBody>
      </p:sp>
    </p:spTree>
    <p:extLst>
      <p:ext uri="{BB962C8B-B14F-4D97-AF65-F5344CB8AC3E}">
        <p14:creationId xmlns:p14="http://schemas.microsoft.com/office/powerpoint/2010/main" val="2079457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a:spLocks noChangeArrowheads="1"/>
          </p:cNvSpPr>
          <p:nvPr/>
        </p:nvSpPr>
        <p:spPr bwMode="auto">
          <a:xfrm>
            <a:off x="2819431" y="1087294"/>
            <a:ext cx="6532242" cy="380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rgbClr val="00B3DC"/>
                </a:solidFill>
                <a:latin typeface="Gilroy ExtraBold" charset="0"/>
                <a:ea typeface="Gilroy ExtraBold" charset="0"/>
                <a:cs typeface="Gilroy ExtraBold" charset="0"/>
              </a:rPr>
              <a:t>STAYING INVOLVED WITH OFA</a:t>
            </a:r>
          </a:p>
        </p:txBody>
      </p:sp>
      <p:sp>
        <p:nvSpPr>
          <p:cNvPr id="5" name="Rectangle 4"/>
          <p:cNvSpPr>
            <a:spLocks noChangeArrowheads="1"/>
          </p:cNvSpPr>
          <p:nvPr/>
        </p:nvSpPr>
        <p:spPr bwMode="auto">
          <a:xfrm>
            <a:off x="-5665" y="1921405"/>
            <a:ext cx="12182434" cy="2350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5500" b="1" dirty="0">
                <a:solidFill>
                  <a:srgbClr val="FFFFFF"/>
                </a:solidFill>
                <a:latin typeface="Gilroy ExtraBold" charset="0"/>
                <a:ea typeface="Gilroy ExtraBold" charset="0"/>
                <a:cs typeface="Gilroy ExtraBold" charset="0"/>
              </a:rPr>
              <a:t>Chapter development</a:t>
            </a:r>
          </a:p>
          <a:p>
            <a:pPr algn="ctr">
              <a:lnSpc>
                <a:spcPct val="90000"/>
              </a:lnSpc>
            </a:pPr>
            <a:r>
              <a:rPr lang="en-US" sz="5500" b="1" dirty="0">
                <a:solidFill>
                  <a:srgbClr val="FFFFFF"/>
                </a:solidFill>
                <a:latin typeface="Gilroy ExtraBold" charset="0"/>
                <a:ea typeface="Gilroy ExtraBold" charset="0"/>
                <a:cs typeface="Gilroy ExtraBold" charset="0"/>
              </a:rPr>
              <a:t>Digital communications</a:t>
            </a:r>
          </a:p>
          <a:p>
            <a:pPr algn="ctr">
              <a:lnSpc>
                <a:spcPct val="90000"/>
              </a:lnSpc>
            </a:pPr>
            <a:r>
              <a:rPr lang="en-US" sz="5500" b="1" dirty="0">
                <a:solidFill>
                  <a:srgbClr val="FFFFFF"/>
                </a:solidFill>
                <a:latin typeface="Gilroy ExtraBold" charset="0"/>
                <a:ea typeface="Gilroy ExtraBold" charset="0"/>
                <a:cs typeface="Gilroy ExtraBold" charset="0"/>
              </a:rPr>
              <a:t>Issue campaigns</a:t>
            </a:r>
          </a:p>
        </p:txBody>
      </p:sp>
    </p:spTree>
    <p:extLst>
      <p:ext uri="{BB962C8B-B14F-4D97-AF65-F5344CB8AC3E}">
        <p14:creationId xmlns:p14="http://schemas.microsoft.com/office/powerpoint/2010/main" val="276440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a:spLocks noChangeArrowheads="1"/>
          </p:cNvSpPr>
          <p:nvPr/>
        </p:nvSpPr>
        <p:spPr bwMode="auto">
          <a:xfrm>
            <a:off x="2819431" y="1087294"/>
            <a:ext cx="6532242" cy="380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rgbClr val="00B3DC"/>
                </a:solidFill>
                <a:latin typeface="Gilroy ExtraBold" charset="0"/>
                <a:ea typeface="Gilroy ExtraBold" charset="0"/>
                <a:cs typeface="Gilroy ExtraBold" charset="0"/>
              </a:rPr>
              <a:t>STAYING INVOLVED WITH OFA</a:t>
            </a:r>
          </a:p>
        </p:txBody>
      </p:sp>
      <p:sp>
        <p:nvSpPr>
          <p:cNvPr id="5" name="Rectangle 4"/>
          <p:cNvSpPr>
            <a:spLocks noChangeArrowheads="1"/>
          </p:cNvSpPr>
          <p:nvPr/>
        </p:nvSpPr>
        <p:spPr bwMode="auto">
          <a:xfrm>
            <a:off x="-5665" y="1921405"/>
            <a:ext cx="12182434" cy="3111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5500" b="1" dirty="0">
                <a:solidFill>
                  <a:srgbClr val="FFFFFF"/>
                </a:solidFill>
                <a:latin typeface="Gilroy ExtraBold" charset="0"/>
                <a:ea typeface="Gilroy ExtraBold" charset="0"/>
                <a:cs typeface="Gilroy ExtraBold" charset="0"/>
              </a:rPr>
              <a:t>Chapter development</a:t>
            </a:r>
          </a:p>
          <a:p>
            <a:pPr algn="ctr">
              <a:lnSpc>
                <a:spcPct val="90000"/>
              </a:lnSpc>
            </a:pPr>
            <a:r>
              <a:rPr lang="en-US" sz="5500" b="1" dirty="0">
                <a:solidFill>
                  <a:srgbClr val="FFFFFF"/>
                </a:solidFill>
                <a:latin typeface="Gilroy ExtraBold" charset="0"/>
                <a:ea typeface="Gilroy ExtraBold" charset="0"/>
                <a:cs typeface="Gilroy ExtraBold" charset="0"/>
              </a:rPr>
              <a:t>Digital communications</a:t>
            </a:r>
          </a:p>
          <a:p>
            <a:pPr algn="ctr">
              <a:lnSpc>
                <a:spcPct val="90000"/>
              </a:lnSpc>
            </a:pPr>
            <a:r>
              <a:rPr lang="en-US" sz="5500" b="1" dirty="0">
                <a:solidFill>
                  <a:srgbClr val="FFFFFF"/>
                </a:solidFill>
                <a:latin typeface="Gilroy ExtraBold" charset="0"/>
                <a:ea typeface="Gilroy ExtraBold" charset="0"/>
                <a:cs typeface="Gilroy ExtraBold" charset="0"/>
              </a:rPr>
              <a:t>Issue campaigns</a:t>
            </a:r>
          </a:p>
          <a:p>
            <a:pPr algn="ctr">
              <a:lnSpc>
                <a:spcPct val="90000"/>
              </a:lnSpc>
            </a:pPr>
            <a:r>
              <a:rPr lang="en-US" sz="5500" b="1" dirty="0">
                <a:solidFill>
                  <a:srgbClr val="FFFFFF"/>
                </a:solidFill>
                <a:latin typeface="Gilroy ExtraBold" charset="0"/>
                <a:ea typeface="Gilroy ExtraBold" charset="0"/>
                <a:cs typeface="Gilroy ExtraBold" charset="0"/>
              </a:rPr>
              <a:t>Trainings</a:t>
            </a:r>
          </a:p>
        </p:txBody>
      </p:sp>
    </p:spTree>
    <p:extLst>
      <p:ext uri="{BB962C8B-B14F-4D97-AF65-F5344CB8AC3E}">
        <p14:creationId xmlns:p14="http://schemas.microsoft.com/office/powerpoint/2010/main" val="2074703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a:spLocks noChangeArrowheads="1"/>
          </p:cNvSpPr>
          <p:nvPr/>
        </p:nvSpPr>
        <p:spPr bwMode="auto">
          <a:xfrm>
            <a:off x="-5665" y="1921405"/>
            <a:ext cx="12182434" cy="3873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5500" b="1" dirty="0">
                <a:solidFill>
                  <a:srgbClr val="FFFFFF"/>
                </a:solidFill>
                <a:latin typeface="Gilroy ExtraBold" charset="0"/>
                <a:ea typeface="Gilroy ExtraBold" charset="0"/>
                <a:cs typeface="Gilroy ExtraBold" charset="0"/>
              </a:rPr>
              <a:t>Chapter development</a:t>
            </a:r>
          </a:p>
          <a:p>
            <a:pPr algn="ctr">
              <a:lnSpc>
                <a:spcPct val="90000"/>
              </a:lnSpc>
            </a:pPr>
            <a:r>
              <a:rPr lang="en-US" sz="5500" b="1" dirty="0">
                <a:solidFill>
                  <a:srgbClr val="FFFFFF"/>
                </a:solidFill>
                <a:latin typeface="Gilroy ExtraBold" charset="0"/>
                <a:ea typeface="Gilroy ExtraBold" charset="0"/>
                <a:cs typeface="Gilroy ExtraBold" charset="0"/>
              </a:rPr>
              <a:t>Digital communications</a:t>
            </a:r>
          </a:p>
          <a:p>
            <a:pPr algn="ctr">
              <a:lnSpc>
                <a:spcPct val="90000"/>
              </a:lnSpc>
            </a:pPr>
            <a:r>
              <a:rPr lang="en-US" sz="5500" b="1" dirty="0">
                <a:solidFill>
                  <a:srgbClr val="FFFFFF"/>
                </a:solidFill>
                <a:latin typeface="Gilroy ExtraBold" charset="0"/>
                <a:ea typeface="Gilroy ExtraBold" charset="0"/>
                <a:cs typeface="Gilroy ExtraBold" charset="0"/>
              </a:rPr>
              <a:t>Issue campaigns</a:t>
            </a:r>
          </a:p>
          <a:p>
            <a:pPr algn="ctr">
              <a:lnSpc>
                <a:spcPct val="90000"/>
              </a:lnSpc>
            </a:pPr>
            <a:r>
              <a:rPr lang="en-US" sz="5500" b="1" dirty="0">
                <a:solidFill>
                  <a:srgbClr val="FFFFFF"/>
                </a:solidFill>
                <a:latin typeface="Gilroy ExtraBold" charset="0"/>
                <a:ea typeface="Gilroy ExtraBold" charset="0"/>
                <a:cs typeface="Gilroy ExtraBold" charset="0"/>
              </a:rPr>
              <a:t>Trainings</a:t>
            </a:r>
          </a:p>
          <a:p>
            <a:pPr algn="ctr">
              <a:lnSpc>
                <a:spcPct val="90000"/>
              </a:lnSpc>
            </a:pPr>
            <a:r>
              <a:rPr lang="en-US" sz="5500" b="1" dirty="0">
                <a:solidFill>
                  <a:srgbClr val="FFFFFF"/>
                </a:solidFill>
                <a:latin typeface="Gilroy ExtraBold" charset="0"/>
                <a:ea typeface="Gilroy ExtraBold" charset="0"/>
                <a:cs typeface="Gilroy ExtraBold" charset="0"/>
              </a:rPr>
              <a:t>Organizing for ‘18</a:t>
            </a:r>
          </a:p>
        </p:txBody>
      </p:sp>
      <p:sp>
        <p:nvSpPr>
          <p:cNvPr id="4" name="Rectangle 3"/>
          <p:cNvSpPr>
            <a:spLocks noChangeArrowheads="1"/>
          </p:cNvSpPr>
          <p:nvPr/>
        </p:nvSpPr>
        <p:spPr bwMode="auto">
          <a:xfrm>
            <a:off x="2819431" y="1087294"/>
            <a:ext cx="6532242" cy="380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rgbClr val="00B3DC"/>
                </a:solidFill>
                <a:latin typeface="Gilroy ExtraBold" charset="0"/>
                <a:ea typeface="Gilroy ExtraBold" charset="0"/>
                <a:cs typeface="Gilroy ExtraBold" charset="0"/>
              </a:rPr>
              <a:t>STAYING INVOLVED WITH OFA</a:t>
            </a:r>
          </a:p>
        </p:txBody>
      </p:sp>
    </p:spTree>
    <p:extLst>
      <p:ext uri="{BB962C8B-B14F-4D97-AF65-F5344CB8AC3E}">
        <p14:creationId xmlns:p14="http://schemas.microsoft.com/office/powerpoint/2010/main" val="1511380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a:spLocks noChangeArrowheads="1"/>
          </p:cNvSpPr>
          <p:nvPr/>
        </p:nvSpPr>
        <p:spPr bwMode="auto">
          <a:xfrm>
            <a:off x="11575" y="914104"/>
            <a:ext cx="12192000" cy="158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5500" b="1" dirty="0">
                <a:solidFill>
                  <a:srgbClr val="FFFFFF"/>
                </a:solidFill>
                <a:latin typeface="Gilroy ExtraBold" charset="0"/>
                <a:ea typeface="Gilroy ExtraBold" charset="0"/>
                <a:cs typeface="Gilroy ExtraBold" charset="0"/>
              </a:rPr>
              <a:t>What questions about how to</a:t>
            </a:r>
          </a:p>
          <a:p>
            <a:pPr algn="ctr">
              <a:lnSpc>
                <a:spcPct val="90000"/>
              </a:lnSpc>
            </a:pPr>
            <a:r>
              <a:rPr lang="en-US" sz="5500" b="1" dirty="0">
                <a:solidFill>
                  <a:srgbClr val="FFFFFF"/>
                </a:solidFill>
                <a:latin typeface="Gilroy ExtraBold" charset="0"/>
                <a:ea typeface="Gilroy ExtraBold" charset="0"/>
                <a:cs typeface="Gilroy ExtraBold" charset="0"/>
              </a:rPr>
              <a:t>stay involved with OFA?</a:t>
            </a:r>
          </a:p>
        </p:txBody>
      </p:sp>
      <p:grpSp>
        <p:nvGrpSpPr>
          <p:cNvPr id="9" name="Group 8"/>
          <p:cNvGrpSpPr/>
          <p:nvPr/>
        </p:nvGrpSpPr>
        <p:grpSpPr>
          <a:xfrm>
            <a:off x="3829918" y="4441874"/>
            <a:ext cx="4459061" cy="1246889"/>
            <a:chOff x="3829918" y="4441874"/>
            <a:chExt cx="4459061" cy="1246889"/>
          </a:xfrm>
        </p:grpSpPr>
        <p:sp>
          <p:nvSpPr>
            <p:cNvPr id="10" name="TextBox 9">
              <a:hlinkClick r:id="rId2"/>
            </p:cNvPr>
            <p:cNvSpPr txBox="1"/>
            <p:nvPr/>
          </p:nvSpPr>
          <p:spPr>
            <a:xfrm>
              <a:off x="3829918" y="5239124"/>
              <a:ext cx="4459061" cy="449639"/>
            </a:xfrm>
            <a:prstGeom prst="rect">
              <a:avLst/>
            </a:prstGeom>
            <a:noFill/>
          </p:spPr>
          <p:txBody>
            <a:bodyPr wrap="square" lIns="64290" tIns="32145" rIns="64290" bIns="32145" rtlCol="0">
              <a:spAutoFit/>
            </a:bodyPr>
            <a:lstStyle/>
            <a:p>
              <a:pPr algn="ctr"/>
              <a:r>
                <a:rPr lang="en-US" sz="2500" dirty="0">
                  <a:solidFill>
                    <a:srgbClr val="C6D0D7">
                      <a:lumMod val="25000"/>
                    </a:srgb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491" y="4441874"/>
              <a:ext cx="870168" cy="585755"/>
            </a:xfrm>
            <a:prstGeom prst="rect">
              <a:avLst/>
            </a:prstGeom>
          </p:spPr>
        </p:pic>
      </p:grpSp>
    </p:spTree>
    <p:extLst>
      <p:ext uri="{BB962C8B-B14F-4D97-AF65-F5344CB8AC3E}">
        <p14:creationId xmlns:p14="http://schemas.microsoft.com/office/powerpoint/2010/main" val="48248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400096" y="1403275"/>
            <a:ext cx="5826703" cy="4737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lnSpc>
                <a:spcPct val="90000"/>
              </a:lnSpc>
            </a:pPr>
            <a:r>
              <a:rPr lang="en-US" sz="2400" b="1" dirty="0">
                <a:solidFill>
                  <a:srgbClr val="FFFFFF"/>
                </a:solidFill>
                <a:latin typeface="Source Sans Pro" charset="0"/>
                <a:ea typeface="Source Sans Pro" charset="0"/>
                <a:cs typeface="Source Sans Pro" charset="0"/>
              </a:rPr>
              <a:t>Review the fellowship learning journey</a:t>
            </a:r>
          </a:p>
        </p:txBody>
      </p:sp>
      <p:sp>
        <p:nvSpPr>
          <p:cNvPr id="35" name="Rectangle 34"/>
          <p:cNvSpPr/>
          <p:nvPr/>
        </p:nvSpPr>
        <p:spPr>
          <a:xfrm>
            <a:off x="5314919" y="2133527"/>
            <a:ext cx="5473971"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Discuss graduation requirements</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9" name="Rectangle 8"/>
          <p:cNvSpPr/>
          <p:nvPr/>
        </p:nvSpPr>
        <p:spPr>
          <a:xfrm>
            <a:off x="5314918" y="3006426"/>
            <a:ext cx="547397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Staying involved with OFA</a:t>
            </a:r>
          </a:p>
          <a:p>
            <a:pPr marL="243785"/>
            <a:r>
              <a:rPr lang="en-US" sz="2400" dirty="0">
                <a:solidFill>
                  <a:schemeClr val="tx1"/>
                </a:solidFill>
                <a:latin typeface="Source Sans Pro" charset="0"/>
                <a:ea typeface="Source Sans Pro" charset="0"/>
                <a:cs typeface="Source Sans Pro" charset="0"/>
              </a:rPr>
              <a:t>Leadership pathways</a:t>
            </a:r>
          </a:p>
        </p:txBody>
      </p:sp>
      <p:sp>
        <p:nvSpPr>
          <p:cNvPr id="10" name="Rectangle 9"/>
          <p:cNvSpPr/>
          <p:nvPr/>
        </p:nvSpPr>
        <p:spPr>
          <a:xfrm>
            <a:off x="5314918" y="3840506"/>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75172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600" y="1095060"/>
            <a:ext cx="3975100" cy="4785040"/>
          </a:xfrm>
          <a:prstGeom prst="rect">
            <a:avLst/>
          </a:prstGeom>
        </p:spPr>
      </p:pic>
    </p:spTree>
    <p:extLst>
      <p:ext uri="{BB962C8B-B14F-4D97-AF65-F5344CB8AC3E}">
        <p14:creationId xmlns:p14="http://schemas.microsoft.com/office/powerpoint/2010/main" val="204706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073" y="2062079"/>
            <a:ext cx="6288505" cy="2180015"/>
          </a:xfrm>
          <a:prstGeom prst="rect">
            <a:avLst/>
          </a:prstGeom>
        </p:spPr>
      </p:pic>
    </p:spTree>
    <p:extLst>
      <p:ext uri="{BB962C8B-B14F-4D97-AF65-F5344CB8AC3E}">
        <p14:creationId xmlns:p14="http://schemas.microsoft.com/office/powerpoint/2010/main" val="1086497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3625516" y="2205067"/>
            <a:ext cx="4940968" cy="2371665"/>
          </a:xfrm>
          <a:prstGeom prst="rect">
            <a:avLst/>
          </a:prstGeom>
        </p:spPr>
      </p:pic>
    </p:spTree>
    <p:extLst>
      <p:ext uri="{BB962C8B-B14F-4D97-AF65-F5344CB8AC3E}">
        <p14:creationId xmlns:p14="http://schemas.microsoft.com/office/powerpoint/2010/main" val="313887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100" y="2857500"/>
            <a:ext cx="6516624" cy="1143000"/>
          </a:xfrm>
          <a:prstGeom prst="rect">
            <a:avLst/>
          </a:prstGeom>
        </p:spPr>
      </p:pic>
    </p:spTree>
    <p:extLst>
      <p:ext uri="{BB962C8B-B14F-4D97-AF65-F5344CB8AC3E}">
        <p14:creationId xmlns:p14="http://schemas.microsoft.com/office/powerpoint/2010/main" val="6411280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929" y="2652629"/>
            <a:ext cx="7052141" cy="1476542"/>
          </a:xfrm>
          <a:prstGeom prst="rect">
            <a:avLst/>
          </a:prstGeom>
        </p:spPr>
      </p:pic>
    </p:spTree>
    <p:extLst>
      <p:ext uri="{BB962C8B-B14F-4D97-AF65-F5344CB8AC3E}">
        <p14:creationId xmlns:p14="http://schemas.microsoft.com/office/powerpoint/2010/main" val="1824681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630" y="1746250"/>
            <a:ext cx="5920740" cy="3289300"/>
          </a:xfrm>
          <a:prstGeom prst="rect">
            <a:avLst/>
          </a:prstGeom>
        </p:spPr>
      </p:pic>
    </p:spTree>
    <p:extLst>
      <p:ext uri="{BB962C8B-B14F-4D97-AF65-F5344CB8AC3E}">
        <p14:creationId xmlns:p14="http://schemas.microsoft.com/office/powerpoint/2010/main" val="1093876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804" y="1482892"/>
            <a:ext cx="6880392" cy="3816016"/>
          </a:xfrm>
          <a:prstGeom prst="rect">
            <a:avLst/>
          </a:prstGeom>
        </p:spPr>
      </p:pic>
    </p:spTree>
    <p:extLst>
      <p:ext uri="{BB962C8B-B14F-4D97-AF65-F5344CB8AC3E}">
        <p14:creationId xmlns:p14="http://schemas.microsoft.com/office/powerpoint/2010/main" val="18949855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917700"/>
            <a:ext cx="3810000" cy="3009900"/>
          </a:xfrm>
          <a:prstGeom prst="rect">
            <a:avLst/>
          </a:prstGeom>
        </p:spPr>
      </p:pic>
    </p:spTree>
    <p:extLst>
      <p:ext uri="{BB962C8B-B14F-4D97-AF65-F5344CB8AC3E}">
        <p14:creationId xmlns:p14="http://schemas.microsoft.com/office/powerpoint/2010/main" val="1460906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510062"/>
            <a:ext cx="12192000" cy="1837875"/>
          </a:xfrm>
          <a:prstGeom prst="rect">
            <a:avLst/>
          </a:prstGeom>
          <a:noFill/>
        </p:spPr>
        <p:txBody>
          <a:bodyPr wrap="square" rtlCol="0">
            <a:spAutoFit/>
          </a:bodyPr>
          <a:lstStyle/>
          <a:p>
            <a:pPr algn="ctr">
              <a:lnSpc>
                <a:spcPct val="80000"/>
              </a:lnSpc>
            </a:pPr>
            <a:r>
              <a:rPr lang="en-US" sz="7000" b="1">
                <a:solidFill>
                  <a:srgbClr val="FFFFFF"/>
                </a:solidFill>
                <a:latin typeface="Gilroy ExtraBold" charset="0"/>
                <a:ea typeface="Gilroy ExtraBold" charset="0"/>
                <a:cs typeface="Gilroy ExtraBold" charset="0"/>
              </a:rPr>
              <a:t>Questions about our partnerships?</a:t>
            </a:r>
            <a:endParaRPr lang="en-US" sz="7000" b="1" dirty="0">
              <a:solidFill>
                <a:srgbClr val="FFFFFF"/>
              </a:solidFill>
              <a:latin typeface="Gilroy ExtraBold" charset="0"/>
              <a:ea typeface="Gilroy ExtraBold" charset="0"/>
              <a:cs typeface="Gilroy ExtraBold" charset="0"/>
            </a:endParaRP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566907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71235" y="1403275"/>
            <a:ext cx="5826703" cy="473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lnSpc>
                <a:spcPct val="90000"/>
              </a:lnSpc>
            </a:pPr>
            <a:r>
              <a:rPr lang="en-US" sz="2400" dirty="0">
                <a:solidFill>
                  <a:schemeClr val="tx1"/>
                </a:solidFill>
                <a:latin typeface="Source Sans Pro" charset="0"/>
                <a:ea typeface="Source Sans Pro" charset="0"/>
                <a:cs typeface="Source Sans Pro" charset="0"/>
              </a:rPr>
              <a:t>Review the fellowship learning journey</a:t>
            </a:r>
          </a:p>
        </p:txBody>
      </p:sp>
      <p:sp>
        <p:nvSpPr>
          <p:cNvPr id="35" name="Rectangle 34"/>
          <p:cNvSpPr/>
          <p:nvPr/>
        </p:nvSpPr>
        <p:spPr>
          <a:xfrm>
            <a:off x="5314919" y="2133527"/>
            <a:ext cx="5473971" cy="54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Discuss graduation requirements</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9" name="Rectangle 8"/>
          <p:cNvSpPr/>
          <p:nvPr/>
        </p:nvSpPr>
        <p:spPr>
          <a:xfrm>
            <a:off x="5314918" y="3032663"/>
            <a:ext cx="5783020" cy="834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dirty="0">
                <a:solidFill>
                  <a:schemeClr val="tx1"/>
                </a:solidFill>
                <a:latin typeface="Source Sans Pro" charset="0"/>
                <a:ea typeface="Source Sans Pro" charset="0"/>
                <a:cs typeface="Source Sans Pro" charset="0"/>
              </a:rPr>
              <a:t>Staying involved with OFA</a:t>
            </a:r>
          </a:p>
          <a:p>
            <a:pPr marL="243785"/>
            <a:r>
              <a:rPr lang="en-US" sz="2400" dirty="0">
                <a:solidFill>
                  <a:schemeClr val="tx1"/>
                </a:solidFill>
                <a:latin typeface="Source Sans Pro" charset="0"/>
                <a:ea typeface="Source Sans Pro" charset="0"/>
                <a:cs typeface="Source Sans Pro" charset="0"/>
              </a:rPr>
              <a:t>Leadership pathways</a:t>
            </a:r>
          </a:p>
        </p:txBody>
      </p:sp>
      <p:sp>
        <p:nvSpPr>
          <p:cNvPr id="10" name="Rectangle 9"/>
          <p:cNvSpPr/>
          <p:nvPr/>
        </p:nvSpPr>
        <p:spPr>
          <a:xfrm>
            <a:off x="5321299" y="4119906"/>
            <a:ext cx="2946401"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400" b="1" dirty="0">
                <a:solidFill>
                  <a:schemeClr val="bg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66614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22948" y="1151078"/>
            <a:ext cx="401839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None/>
            </a:pPr>
            <a:r>
              <a:rPr lang="en-US" sz="4500" b="1">
                <a:solidFill>
                  <a:srgbClr val="00B4DC"/>
                </a:solidFill>
                <a:latin typeface="Gilroy ExtraBold" charset="0"/>
                <a:ea typeface="Gilroy ExtraBold" charset="0"/>
                <a:cs typeface="Gilroy ExtraBold" charset="0"/>
              </a:rPr>
              <a:t>You’re joining something </a:t>
            </a:r>
            <a:r>
              <a:rPr lang="en-US" sz="4500" b="1" dirty="0">
                <a:solidFill>
                  <a:srgbClr val="00B4DC"/>
                </a:solidFill>
                <a:latin typeface="Gilroy ExtraBold" charset="0"/>
                <a:ea typeface="Gilroy ExtraBold" charset="0"/>
                <a:cs typeface="Gilroy ExtraBold" charset="0"/>
              </a:rPr>
              <a:t>big. </a:t>
            </a:r>
          </a:p>
        </p:txBody>
      </p:sp>
      <p:sp>
        <p:nvSpPr>
          <p:cNvPr id="6" name="TextBox 5"/>
          <p:cNvSpPr txBox="1"/>
          <p:nvPr/>
        </p:nvSpPr>
        <p:spPr>
          <a:xfrm>
            <a:off x="6155267" y="1129523"/>
            <a:ext cx="5297597" cy="5262979"/>
          </a:xfrm>
          <a:prstGeom prst="rect">
            <a:avLst/>
          </a:prstGeom>
          <a:noFill/>
        </p:spPr>
        <p:txBody>
          <a:bodyPr wrap="square" rtlCol="0">
            <a:spAutoFit/>
          </a:bodyPr>
          <a:lstStyle/>
          <a:p>
            <a:pPr marL="342900" indent="-342900">
              <a:buFont typeface="Arial" charset="0"/>
              <a:buChar char="•"/>
            </a:pPr>
            <a:r>
              <a:rPr lang="en-US" sz="2400" dirty="0">
                <a:latin typeface="Source Sans Pro" charset="0"/>
                <a:ea typeface="Source Sans Pro" charset="0"/>
                <a:cs typeface="Source Sans Pro" charset="0"/>
              </a:rPr>
              <a:t>We accepted over 400 applicants from across the country for the spring fellowship.</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r>
              <a:rPr lang="en-US" sz="2400" dirty="0">
                <a:latin typeface="Source Sans Pro" charset="0"/>
                <a:ea typeface="Source Sans Pro" charset="0"/>
                <a:cs typeface="Source Sans Pro" charset="0"/>
              </a:rPr>
              <a:t>Fellows represent 43 states.</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r>
              <a:rPr lang="en-US" sz="2400" dirty="0">
                <a:latin typeface="Source Sans Pro" charset="0"/>
                <a:ea typeface="Source Sans Pro" charset="0"/>
                <a:cs typeface="Source Sans Pro" charset="0"/>
              </a:rPr>
              <a:t>Over 45% of fellows are new to organizing (less than 1 year of experience).</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r>
              <a:rPr lang="en-US" sz="2400" dirty="0">
                <a:latin typeface="Source Sans Pro" charset="0"/>
                <a:ea typeface="Source Sans Pro" charset="0"/>
                <a:cs typeface="Source Sans Pro" charset="0"/>
              </a:rPr>
              <a:t>You</a:t>
            </a:r>
            <a:r>
              <a:rPr lang="mr-IN" sz="2400" dirty="0">
                <a:latin typeface="Source Sans Pro" charset="0"/>
                <a:ea typeface="Source Sans Pro" charset="0"/>
                <a:cs typeface="Source Sans Pro" charset="0"/>
              </a:rPr>
              <a:t>’</a:t>
            </a:r>
            <a:r>
              <a:rPr lang="en-US" sz="2400" dirty="0">
                <a:latin typeface="Source Sans Pro" charset="0"/>
                <a:ea typeface="Source Sans Pro" charset="0"/>
                <a:cs typeface="Source Sans Pro" charset="0"/>
              </a:rPr>
              <a:t>re joining thousands of OFA training alumni</a:t>
            </a:r>
          </a:p>
          <a:p>
            <a:pPr marL="342900" indent="-342900">
              <a:buFont typeface="Arial" charset="0"/>
              <a:buChar char="•"/>
            </a:pPr>
            <a:endParaRPr lang="en-US" sz="2400" dirty="0">
              <a:latin typeface="Source Sans Pro" charset="0"/>
              <a:ea typeface="Source Sans Pro" charset="0"/>
              <a:cs typeface="Source Sans Pro" charset="0"/>
            </a:endParaRPr>
          </a:p>
          <a:p>
            <a:pPr marL="342900" indent="-342900">
              <a:buFont typeface="Arial" charset="0"/>
              <a:buChar char="•"/>
            </a:pPr>
            <a:endParaRPr lang="en-US" sz="2400" dirty="0">
              <a:latin typeface="Source Sans Pro" charset="0"/>
              <a:ea typeface="Source Sans Pro" charset="0"/>
              <a:cs typeface="Source Sans Pro" charset="0"/>
            </a:endParaRP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72265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44099" y="886926"/>
            <a:ext cx="6329643" cy="3366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2400" dirty="0">
                <a:solidFill>
                  <a:schemeClr val="tx1"/>
                </a:solidFill>
                <a:latin typeface="Source Sans Pro" charset="0"/>
                <a:ea typeface="Source Sans Pro" charset="0"/>
                <a:cs typeface="Source Sans Pro" charset="0"/>
              </a:rPr>
              <a:t>Be sure to complete and submit the graduation form to ensure that you receive a fellowship certificate.</a:t>
            </a:r>
          </a:p>
          <a:p>
            <a:endParaRPr lang="en-US" sz="2400" dirty="0">
              <a:solidFill>
                <a:schemeClr val="tx1"/>
              </a:solidFill>
              <a:latin typeface="Source Sans Pro" charset="0"/>
              <a:ea typeface="Source Sans Pro" charset="0"/>
              <a:cs typeface="Source Sans Pro" charset="0"/>
            </a:endParaRPr>
          </a:p>
          <a:p>
            <a:r>
              <a:rPr lang="en-US" sz="2400" dirty="0">
                <a:solidFill>
                  <a:schemeClr val="tx1"/>
                </a:solidFill>
                <a:latin typeface="Source Sans Pro" charset="0"/>
                <a:ea typeface="Source Sans Pro" charset="0"/>
                <a:cs typeface="Source Sans Pro" charset="0"/>
              </a:rPr>
              <a:t>This will also be your opportunity to indicate how you want to stay involved in OFA going forward.</a:t>
            </a:r>
          </a:p>
          <a:p>
            <a:br>
              <a:rPr lang="en-US" sz="2400" dirty="0">
                <a:solidFill>
                  <a:schemeClr val="tx1"/>
                </a:solidFill>
                <a:latin typeface="Source Sans Pro" charset="0"/>
                <a:ea typeface="Source Sans Pro" charset="0"/>
                <a:cs typeface="Source Sans Pro" charset="0"/>
              </a:rPr>
            </a:br>
            <a:endParaRPr lang="en-US" altLang="en-US" sz="24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910279" y="886926"/>
            <a:ext cx="3340880" cy="3019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rgbClr val="00B3DC"/>
                </a:solidFill>
                <a:latin typeface="Gilroy ExtraBold" charset="0"/>
                <a:ea typeface="Gilroy ExtraBold" charset="0"/>
                <a:cs typeface="Gilroy ExtraBold" charset="0"/>
              </a:rPr>
              <a:t>Assignment:</a:t>
            </a:r>
          </a:p>
          <a:p>
            <a:pPr>
              <a:lnSpc>
                <a:spcPct val="80000"/>
              </a:lnSpc>
            </a:pPr>
            <a:endParaRPr lang="en-US" sz="4000" b="1" dirty="0">
              <a:solidFill>
                <a:srgbClr val="00B3DC"/>
              </a:solidFill>
              <a:latin typeface="Gilroy ExtraBold" charset="0"/>
              <a:ea typeface="Gilroy ExtraBold" charset="0"/>
              <a:cs typeface="Gilroy ExtraBold" charset="0"/>
            </a:endParaRPr>
          </a:p>
          <a:p>
            <a:pPr>
              <a:lnSpc>
                <a:spcPct val="80000"/>
              </a:lnSpc>
            </a:pPr>
            <a:r>
              <a:rPr lang="en-US" sz="4000" b="1" dirty="0">
                <a:solidFill>
                  <a:srgbClr val="00B3DC"/>
                </a:solidFill>
                <a:latin typeface="Gilroy ExtraBold" charset="0"/>
                <a:ea typeface="Gilroy ExtraBold" charset="0"/>
                <a:cs typeface="Gilroy ExtraBold" charset="0"/>
              </a:rPr>
              <a:t>Graduation form due Thursday, </a:t>
            </a:r>
          </a:p>
          <a:p>
            <a:pPr>
              <a:lnSpc>
                <a:spcPct val="80000"/>
              </a:lnSpc>
            </a:pPr>
            <a:r>
              <a:rPr lang="en-US" sz="4000" b="1" dirty="0">
                <a:solidFill>
                  <a:srgbClr val="00B3DC"/>
                </a:solidFill>
                <a:latin typeface="Gilroy ExtraBold" charset="0"/>
                <a:ea typeface="Gilroy ExtraBold" charset="0"/>
                <a:cs typeface="Gilroy ExtraBold" charset="0"/>
              </a:rPr>
              <a:t>May 17</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271483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1197616"/>
            <a:ext cx="12192000" cy="265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endParaRPr lang="en-US" sz="2000" b="1" dirty="0">
              <a:solidFill>
                <a:schemeClr val="tx2"/>
              </a:solidFill>
              <a:latin typeface="Gilroy ExtraBold" charset="0"/>
              <a:ea typeface="Gilroy ExtraBold" charset="0"/>
              <a:cs typeface="Gilroy ExtraBold" charset="0"/>
            </a:endParaRPr>
          </a:p>
          <a:p>
            <a:pPr algn="ctr">
              <a:lnSpc>
                <a:spcPct val="80000"/>
              </a:lnSpc>
            </a:pPr>
            <a:r>
              <a:rPr lang="en-US" sz="6000" b="1" dirty="0">
                <a:solidFill>
                  <a:schemeClr val="tx2"/>
                </a:solidFill>
                <a:latin typeface="Gilroy ExtraBold" charset="0"/>
                <a:ea typeface="Gilroy ExtraBold" charset="0"/>
                <a:cs typeface="Gilroy ExtraBold" charset="0"/>
              </a:rPr>
              <a:t>Thanks for joining the call!</a:t>
            </a: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lnSpc>
                <a:spcPct val="80000"/>
              </a:lnSpc>
            </a:pPr>
            <a:r>
              <a:rPr lang="en-US" sz="2600" dirty="0">
                <a:solidFill>
                  <a:schemeClr val="tx1"/>
                </a:solidFill>
                <a:latin typeface="Source Sans Pro" charset="0"/>
                <a:ea typeface="Source Sans Pro" charset="0"/>
                <a:cs typeface="Source Sans Pro" charset="0"/>
              </a:rPr>
              <a:t>Please fill out the evaluation on today’s training using the link below.</a:t>
            </a:r>
          </a:p>
          <a:p>
            <a:pPr algn="ctr">
              <a:lnSpc>
                <a:spcPct val="80000"/>
              </a:lnSpc>
            </a:pPr>
            <a:endParaRPr lang="en-US" sz="2600" dirty="0">
              <a:solidFill>
                <a:schemeClr val="tx1"/>
              </a:solidFill>
              <a:latin typeface="Source Sans Pro" charset="0"/>
              <a:ea typeface="Source Sans Pro" charset="0"/>
              <a:cs typeface="Source Sans Pro" charset="0"/>
            </a:endParaRPr>
          </a:p>
        </p:txBody>
      </p:sp>
      <p:pic>
        <p:nvPicPr>
          <p:cNvPr id="4" name="Picture 3"/>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2" name="Rectangle 1"/>
          <p:cNvSpPr/>
          <p:nvPr/>
        </p:nvSpPr>
        <p:spPr>
          <a:xfrm>
            <a:off x="3130283" y="5394132"/>
            <a:ext cx="5931432" cy="394147"/>
          </a:xfrm>
          <a:prstGeom prst="rect">
            <a:avLst/>
          </a:prstGeom>
        </p:spPr>
        <p:txBody>
          <a:bodyPr wrap="none">
            <a:spAutoFit/>
          </a:bodyPr>
          <a:lstStyle/>
          <a:p>
            <a:pPr algn="ctr">
              <a:lnSpc>
                <a:spcPct val="80000"/>
              </a:lnSpc>
            </a:pPr>
            <a:r>
              <a:rPr lang="en-US" sz="2400" b="1" dirty="0">
                <a:latin typeface="Source Sans Pro" charset="0"/>
                <a:ea typeface="Source Sans Pro" charset="0"/>
                <a:cs typeface="Source Sans Pro" charset="0"/>
              </a:rPr>
              <a:t>Email </a:t>
            </a:r>
            <a:r>
              <a:rPr lang="en-US" sz="2400" b="1" dirty="0">
                <a:latin typeface="Source Sans Pro" charset="0"/>
                <a:ea typeface="Source Sans Pro" charset="0"/>
                <a:cs typeface="Source Sans Pro" charset="0"/>
                <a:hlinkClick r:id="rId3"/>
              </a:rPr>
              <a:t>fellows@ofa.us</a:t>
            </a:r>
            <a:r>
              <a:rPr lang="en-US" sz="2400" b="1" dirty="0">
                <a:latin typeface="Source Sans Pro" charset="0"/>
                <a:ea typeface="Source Sans Pro" charset="0"/>
                <a:cs typeface="Source Sans Pro" charset="0"/>
              </a:rPr>
              <a:t> with any questions. </a:t>
            </a:r>
          </a:p>
        </p:txBody>
      </p:sp>
      <p:sp>
        <p:nvSpPr>
          <p:cNvPr id="3" name="Rectangle 2"/>
          <p:cNvSpPr/>
          <p:nvPr/>
        </p:nvSpPr>
        <p:spPr>
          <a:xfrm>
            <a:off x="3809958" y="3562740"/>
            <a:ext cx="4572085" cy="707886"/>
          </a:xfrm>
          <a:prstGeom prst="rect">
            <a:avLst/>
          </a:prstGeom>
          <a:noFill/>
        </p:spPr>
        <p:txBody>
          <a:bodyPr wrap="none">
            <a:spAutoFit/>
          </a:bodyPr>
          <a:lstStyle/>
          <a:p>
            <a:pPr algn="ctr"/>
            <a:r>
              <a:rPr lang="en-US" sz="4000" b="1" u="sng">
                <a:latin typeface="Source Sans Pro" charset="0"/>
                <a:ea typeface="Source Sans Pro" charset="0"/>
                <a:cs typeface="Source Sans Pro" charset="0"/>
              </a:rPr>
              <a:t>bit.ly</a:t>
            </a:r>
            <a:r>
              <a:rPr lang="en-US" sz="4000" b="1" u="sng" dirty="0">
                <a:latin typeface="Source Sans Pro" charset="0"/>
                <a:ea typeface="Source Sans Pro" charset="0"/>
                <a:cs typeface="Source Sans Pro" charset="0"/>
              </a:rPr>
              <a:t>/Spring6-2018</a:t>
            </a:r>
          </a:p>
        </p:txBody>
      </p:sp>
    </p:spTree>
    <p:extLst>
      <p:ext uri="{BB962C8B-B14F-4D97-AF65-F5344CB8AC3E}">
        <p14:creationId xmlns:p14="http://schemas.microsoft.com/office/powerpoint/2010/main" val="1305519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967335"/>
            <a:ext cx="12192000" cy="923330"/>
          </a:xfrm>
          <a:prstGeom prst="rect">
            <a:avLst/>
          </a:prstGeom>
          <a:noFill/>
        </p:spPr>
        <p:txBody>
          <a:bodyPr wrap="square" rtlCol="0">
            <a:spAutoFit/>
          </a:bodyPr>
          <a:lstStyle/>
          <a:p>
            <a:pPr algn="ctr">
              <a:lnSpc>
                <a:spcPct val="90000"/>
              </a:lnSpc>
            </a:pPr>
            <a:r>
              <a:rPr lang="en-US" sz="6000" b="1" dirty="0">
                <a:solidFill>
                  <a:schemeClr val="bg1"/>
                </a:solidFill>
                <a:latin typeface="Gilroy ExtraBold" charset="0"/>
                <a:ea typeface="Gilroy ExtraBold" charset="0"/>
                <a:cs typeface="Gilroy ExtraBold" charset="0"/>
              </a:rPr>
              <a:t>State map </a:t>
            </a:r>
            <a:r>
              <a:rPr lang="mr-IN" sz="6000" b="1" dirty="0">
                <a:solidFill>
                  <a:schemeClr val="bg1"/>
                </a:solidFill>
                <a:latin typeface="Gilroy ExtraBold" charset="0"/>
                <a:ea typeface="Gilroy ExtraBold" charset="0"/>
                <a:cs typeface="Gilroy ExtraBold" charset="0"/>
              </a:rPr>
              <a:t>–</a:t>
            </a:r>
            <a:r>
              <a:rPr lang="en-US" sz="6000" b="1" dirty="0">
                <a:solidFill>
                  <a:schemeClr val="bg1"/>
                </a:solidFill>
                <a:latin typeface="Gilroy ExtraBold" charset="0"/>
                <a:ea typeface="Gilroy ExtraBold" charset="0"/>
                <a:cs typeface="Gilroy ExtraBold" charset="0"/>
              </a:rPr>
              <a:t> fellows stats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5101"/>
            <a:ext cx="12192001" cy="7071359"/>
          </a:xfrm>
          <a:prstGeom prst="rect">
            <a:avLst/>
          </a:prstGeom>
        </p:spPr>
      </p:pic>
      <p:pic>
        <p:nvPicPr>
          <p:cNvPr id="11" name="Picture 10"/>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6765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11378" y="1006600"/>
            <a:ext cx="6813922" cy="5428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dirty="0">
                <a:solidFill>
                  <a:schemeClr val="tx1"/>
                </a:solidFill>
                <a:latin typeface="Source Sans Pro" charset="0"/>
                <a:ea typeface="Source Sans Pro" charset="0"/>
                <a:cs typeface="Source Sans Pro" charset="0"/>
              </a:rPr>
              <a:t>To equip individuals with the skills to identify the root problems affecting the health of their community.</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To illustrate pathways towards making a strategic, local impact on these identified root problems.</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To connect the drive to take action with a concept of leadership that empowers individuals to become transformative organizers.</a:t>
            </a:r>
          </a:p>
          <a:p>
            <a:endParaRPr lang="en-US" altLang="en-US" sz="2500" dirty="0">
              <a:solidFill>
                <a:schemeClr val="tx1"/>
              </a:solidFill>
              <a:latin typeface="Source Sans Pro" charset="0"/>
              <a:ea typeface="Source Sans Pro" charset="0"/>
              <a:cs typeface="Source Sans Pro" charset="0"/>
            </a:endParaRPr>
          </a:p>
          <a:p>
            <a:r>
              <a:rPr lang="en-US" altLang="en-US" sz="2500" dirty="0">
                <a:solidFill>
                  <a:schemeClr val="tx1"/>
                </a:solidFill>
                <a:latin typeface="Source Sans Pro" charset="0"/>
                <a:ea typeface="Source Sans Pro" charset="0"/>
                <a:cs typeface="Source Sans Pro" charset="0"/>
              </a:rPr>
              <a:t>To foster a deep sense of community within the fellowship cohort and OFA at large.</a:t>
            </a:r>
          </a:p>
          <a:p>
            <a:endParaRPr lang="en-US" altLang="en-US" sz="2500" dirty="0">
              <a:solidFill>
                <a:schemeClr val="tx1"/>
              </a:solidFill>
              <a:latin typeface="Source Sans Pro" charset="0"/>
              <a:ea typeface="Source Sans Pro" charset="0"/>
              <a:cs typeface="Source Sans Pro" charset="0"/>
            </a:endParaRP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813291" y="1006600"/>
            <a:ext cx="3449256" cy="569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Our big goals</a:t>
            </a:r>
          </a:p>
        </p:txBody>
      </p:sp>
      <p:sp>
        <p:nvSpPr>
          <p:cNvPr id="7" name="Oval 6"/>
          <p:cNvSpPr/>
          <p:nvPr/>
        </p:nvSpPr>
        <p:spPr>
          <a:xfrm>
            <a:off x="4676028" y="1006600"/>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8" name="Oval 7"/>
          <p:cNvSpPr/>
          <p:nvPr/>
        </p:nvSpPr>
        <p:spPr>
          <a:xfrm>
            <a:off x="4676028" y="2590823"/>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9" name="Oval 8"/>
          <p:cNvSpPr/>
          <p:nvPr/>
        </p:nvSpPr>
        <p:spPr>
          <a:xfrm>
            <a:off x="4676027" y="3720826"/>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0" name="Oval 9"/>
          <p:cNvSpPr/>
          <p:nvPr/>
        </p:nvSpPr>
        <p:spPr>
          <a:xfrm>
            <a:off x="4676026" y="5266949"/>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Tree>
    <p:extLst>
      <p:ext uri="{BB962C8B-B14F-4D97-AF65-F5344CB8AC3E}">
        <p14:creationId xmlns:p14="http://schemas.microsoft.com/office/powerpoint/2010/main" val="959149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TextBox 8"/>
          <p:cNvSpPr txBox="1"/>
          <p:nvPr/>
        </p:nvSpPr>
        <p:spPr>
          <a:xfrm>
            <a:off x="0" y="2925785"/>
            <a:ext cx="12192000" cy="1006429"/>
          </a:xfrm>
          <a:prstGeom prst="rect">
            <a:avLst/>
          </a:prstGeom>
          <a:noFill/>
        </p:spPr>
        <p:txBody>
          <a:bodyPr wrap="square" rtlCol="0">
            <a:spAutoFit/>
          </a:bodyPr>
          <a:lstStyle/>
          <a:p>
            <a:pPr algn="ctr">
              <a:lnSpc>
                <a:spcPct val="90000"/>
              </a:lnSpc>
            </a:pPr>
            <a:r>
              <a:rPr lang="en-US" sz="6600" b="1" dirty="0">
                <a:solidFill>
                  <a:srgbClr val="FFFFFF"/>
                </a:solidFill>
                <a:latin typeface="Gilroy ExtraBold" charset="0"/>
                <a:ea typeface="Gilroy ExtraBold" charset="0"/>
                <a:cs typeface="Gilroy ExtraBold" charset="0"/>
              </a:rPr>
              <a:t>OFA’s core purpose</a:t>
            </a:r>
          </a:p>
        </p:txBody>
      </p:sp>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528570342"/>
      </p:ext>
    </p:extLst>
  </p:cSld>
  <p:clrMapOvr>
    <a:masterClrMapping/>
  </p:clrMapOvr>
</p:sld>
</file>

<file path=ppt/theme/theme1.xml><?xml version="1.0" encoding="utf-8"?>
<a:theme xmlns:a="http://schemas.openxmlformats.org/drawingml/2006/main" name="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11960</TotalTime>
  <Words>5380</Words>
  <Application>Microsoft Macintosh PowerPoint</Application>
  <PresentationFormat>Widescreen</PresentationFormat>
  <Paragraphs>455</Paragraphs>
  <Slides>61</Slides>
  <Notes>34</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61</vt:i4>
      </vt:variant>
    </vt:vector>
  </HeadingPairs>
  <TitlesOfParts>
    <vt:vector size="76" baseType="lpstr">
      <vt:lpstr>Arial</vt:lpstr>
      <vt:lpstr>Calibri</vt:lpstr>
      <vt:lpstr>Calibri Light</vt:lpstr>
      <vt:lpstr>Gill Sans</vt:lpstr>
      <vt:lpstr>Gilroy ExtraBold</vt:lpstr>
      <vt:lpstr>Helvetica</vt:lpstr>
      <vt:lpstr>Open Sans</vt:lpstr>
      <vt:lpstr>Source Sans Pro</vt:lpstr>
      <vt:lpstr>Symbol</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McInerney</dc:creator>
  <cp:lastModifiedBy>Microsoft Office User</cp:lastModifiedBy>
  <cp:revision>126</cp:revision>
  <cp:lastPrinted>2018-03-27T21:11:11Z</cp:lastPrinted>
  <dcterms:created xsi:type="dcterms:W3CDTF">2017-06-21T18:55:39Z</dcterms:created>
  <dcterms:modified xsi:type="dcterms:W3CDTF">2019-02-24T05:59:19Z</dcterms:modified>
</cp:coreProperties>
</file>