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83" r:id="rId2"/>
    <p:sldMasterId id="2147483696" r:id="rId3"/>
    <p:sldMasterId id="2147483709" r:id="rId4"/>
    <p:sldMasterId id="2147483713" r:id="rId5"/>
    <p:sldMasterId id="2147483717" r:id="rId6"/>
    <p:sldMasterId id="2147483747" r:id="rId7"/>
  </p:sldMasterIdLst>
  <p:notesMasterIdLst>
    <p:notesMasterId r:id="rId76"/>
  </p:notesMasterIdLst>
  <p:handoutMasterIdLst>
    <p:handoutMasterId r:id="rId77"/>
  </p:handoutMasterIdLst>
  <p:sldIdLst>
    <p:sldId id="372" r:id="rId8"/>
    <p:sldId id="405" r:id="rId9"/>
    <p:sldId id="446" r:id="rId10"/>
    <p:sldId id="447" r:id="rId11"/>
    <p:sldId id="332" r:id="rId12"/>
    <p:sldId id="406" r:id="rId13"/>
    <p:sldId id="441" r:id="rId14"/>
    <p:sldId id="445" r:id="rId15"/>
    <p:sldId id="284" r:id="rId16"/>
    <p:sldId id="285" r:id="rId17"/>
    <p:sldId id="268" r:id="rId18"/>
    <p:sldId id="286" r:id="rId19"/>
    <p:sldId id="263" r:id="rId20"/>
    <p:sldId id="337" r:id="rId21"/>
    <p:sldId id="336" r:id="rId22"/>
    <p:sldId id="334" r:id="rId23"/>
    <p:sldId id="335" r:id="rId24"/>
    <p:sldId id="407" r:id="rId25"/>
    <p:sldId id="289" r:id="rId26"/>
    <p:sldId id="271" r:id="rId27"/>
    <p:sldId id="290" r:id="rId28"/>
    <p:sldId id="293" r:id="rId29"/>
    <p:sldId id="310" r:id="rId30"/>
    <p:sldId id="408" r:id="rId31"/>
    <p:sldId id="311" r:id="rId32"/>
    <p:sldId id="312" r:id="rId33"/>
    <p:sldId id="363" r:id="rId34"/>
    <p:sldId id="315" r:id="rId35"/>
    <p:sldId id="314" r:id="rId36"/>
    <p:sldId id="281" r:id="rId37"/>
    <p:sldId id="366" r:id="rId38"/>
    <p:sldId id="357" r:id="rId39"/>
    <p:sldId id="356" r:id="rId40"/>
    <p:sldId id="355" r:id="rId41"/>
    <p:sldId id="307" r:id="rId42"/>
    <p:sldId id="409" r:id="rId43"/>
    <p:sldId id="410" r:id="rId44"/>
    <p:sldId id="411" r:id="rId45"/>
    <p:sldId id="412" r:id="rId46"/>
    <p:sldId id="413" r:id="rId47"/>
    <p:sldId id="431" r:id="rId48"/>
    <p:sldId id="415" r:id="rId49"/>
    <p:sldId id="416" r:id="rId50"/>
    <p:sldId id="417" r:id="rId51"/>
    <p:sldId id="418" r:id="rId52"/>
    <p:sldId id="419" r:id="rId53"/>
    <p:sldId id="420" r:id="rId54"/>
    <p:sldId id="421" r:id="rId55"/>
    <p:sldId id="422" r:id="rId56"/>
    <p:sldId id="423" r:id="rId57"/>
    <p:sldId id="424" r:id="rId58"/>
    <p:sldId id="425" r:id="rId59"/>
    <p:sldId id="426" r:id="rId60"/>
    <p:sldId id="427" r:id="rId61"/>
    <p:sldId id="428" r:id="rId62"/>
    <p:sldId id="429" r:id="rId63"/>
    <p:sldId id="430" r:id="rId64"/>
    <p:sldId id="432" r:id="rId65"/>
    <p:sldId id="433" r:id="rId66"/>
    <p:sldId id="434" r:id="rId67"/>
    <p:sldId id="435" r:id="rId68"/>
    <p:sldId id="436" r:id="rId69"/>
    <p:sldId id="440" r:id="rId70"/>
    <p:sldId id="359" r:id="rId71"/>
    <p:sldId id="437" r:id="rId72"/>
    <p:sldId id="438" r:id="rId73"/>
    <p:sldId id="439" r:id="rId74"/>
    <p:sldId id="360" r:id="rId7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72"/>
    <p:restoredTop sz="95787"/>
  </p:normalViewPr>
  <p:slideViewPr>
    <p:cSldViewPr snapToGrid="0" snapToObjects="1" showGuides="1">
      <p:cViewPr varScale="1">
        <p:scale>
          <a:sx n="118" d="100"/>
          <a:sy n="118" d="100"/>
        </p:scale>
        <p:origin x="896" y="20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7ED426-7863-394C-B78A-53B5B370E767}" type="datetimeFigureOut">
              <a:rPr lang="en-US" smtClean="0"/>
              <a:t>6/25/19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7708B2-C0C5-CF4D-96F2-24664C6D9B36}" type="slidenum">
              <a:rPr lang="en-US" smtClean="0"/>
              <a:t>‹#›</a:t>
            </a:fld>
            <a:endParaRPr lang="en-US"/>
          </a:p>
        </p:txBody>
      </p:sp>
    </p:spTree>
    <p:extLst>
      <p:ext uri="{BB962C8B-B14F-4D97-AF65-F5344CB8AC3E}">
        <p14:creationId xmlns:p14="http://schemas.microsoft.com/office/powerpoint/2010/main" val="1967642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mailto:organizing@ofa.u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903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7:11- 7:13 (2</a:t>
            </a:r>
            <a:r>
              <a:rPr lang="en-US" sz="1200" b="0" i="0" u="none" strike="noStrike" cap="none" baseline="0" dirty="0">
                <a:solidFill>
                  <a:schemeClr val="dk1"/>
                </a:solidFill>
                <a:latin typeface="Arial"/>
                <a:ea typeface="Arial"/>
                <a:cs typeface="Arial"/>
                <a:sym typeface="Arial"/>
              </a:rPr>
              <a:t> MINUTES)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[LIZ PASSES TO TRACI]</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[ADRIENNE MONITORS THE CHAT BOX]</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Hello everyone!</a:t>
            </a:r>
            <a:r>
              <a:rPr lang="en-US" sz="1200" b="0" i="0" u="none" strike="noStrike" cap="none" baseline="0" dirty="0">
                <a:solidFill>
                  <a:schemeClr val="dk1"/>
                </a:solidFill>
                <a:latin typeface="Arial"/>
                <a:ea typeface="Arial"/>
                <a:cs typeface="Arial"/>
                <a:sym typeface="Arial"/>
              </a:rPr>
              <a:t> So excited to have you on the call and hope you are learning a lot from this series, I know that I am!</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So, in our work as organizers,</a:t>
            </a:r>
            <a:r>
              <a:rPr lang="en-US" sz="1200" b="0" i="0" u="none" strike="noStrike" cap="none" baseline="0" dirty="0">
                <a:solidFill>
                  <a:schemeClr val="dk1"/>
                </a:solidFill>
                <a:latin typeface="Arial"/>
                <a:ea typeface="Arial"/>
                <a:cs typeface="Arial"/>
                <a:sym typeface="Arial"/>
              </a:rPr>
              <a:t> we want to have conversations with people so we can get them to do something we want them to do. Whether convince a supporter to make phone calls, or an elected official to vote a certain way on a piece of legislation or whatever the scenario, but we aren’t always successful. As we learned in the last two weeks, we need to be good listeners and understand what motivates someone’s position.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We know from experience how challenging it is to change someone’s opinion, but we will break down why that is and how we can begin to craft strategies to be more effective in our conversations.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To get our minds going, we have a clip ahead from the podcast, “This American Life.” Listen to the following clip with this thought in mind.” As you listen to this, think about why it’s so difficult to change someone’s mind.</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is changing someone’s opinion so difficult?” We have all run into someone that we had trouble talking to and getting them to think about something that we really cared about. </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7:13- 7:15</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a:t>
            </a:r>
            <a:r>
              <a:rPr lang="en-US" sz="1200" b="0" i="0" u="none" strike="noStrike" cap="none" baseline="0" dirty="0">
                <a:solidFill>
                  <a:schemeClr val="dk1"/>
                </a:solidFill>
                <a:latin typeface="Arial"/>
                <a:ea typeface="Arial"/>
                <a:cs typeface="Arial"/>
                <a:sym typeface="Arial"/>
              </a:rPr>
              <a:t> -- </a:t>
            </a:r>
            <a:r>
              <a:rPr lang="en-US" sz="1200" b="0" i="0" u="none" strike="noStrike" cap="none" dirty="0">
                <a:solidFill>
                  <a:schemeClr val="dk1"/>
                </a:solidFill>
                <a:latin typeface="Arial"/>
                <a:ea typeface="Arial"/>
                <a:cs typeface="Arial"/>
                <a:sym typeface="Arial"/>
              </a:rPr>
              <a:t>Press</a:t>
            </a:r>
            <a:r>
              <a:rPr lang="en-US" sz="1200" b="0" i="0" u="none" strike="noStrike" cap="none" baseline="0" dirty="0">
                <a:solidFill>
                  <a:schemeClr val="dk1"/>
                </a:solidFill>
                <a:latin typeface="Arial"/>
                <a:ea typeface="Arial"/>
                <a:cs typeface="Arial"/>
                <a:sym typeface="Arial"/>
              </a:rPr>
              <a:t> play on the left hand corner of the orange square]</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771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7:15- 7:18</a:t>
            </a:r>
            <a:r>
              <a:rPr lang="en-US" sz="1200" b="0" i="0" u="none" strike="noStrike" cap="none" baseline="0" dirty="0">
                <a:solidFill>
                  <a:schemeClr val="dk1"/>
                </a:solidFill>
                <a:latin typeface="Arial"/>
                <a:ea typeface="Arial"/>
                <a:cs typeface="Arial"/>
                <a:sym typeface="Arial"/>
              </a:rPr>
              <a:t> [3 minutes]</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Arial"/>
                <a:ea typeface="Arial"/>
                <a:cs typeface="Arial"/>
                <a:sym typeface="Arial"/>
              </a:rPr>
              <a:t>[TRACI facilitating</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ADRIENNE will</a:t>
            </a:r>
            <a:r>
              <a:rPr lang="en-US" sz="1200" b="0" i="0" u="none" strike="noStrike" cap="none" baseline="0" dirty="0">
                <a:solidFill>
                  <a:schemeClr val="dk1"/>
                </a:solidFill>
                <a:latin typeface="Arial"/>
                <a:ea typeface="Arial"/>
                <a:cs typeface="Arial"/>
                <a:sym typeface="Arial"/>
              </a:rPr>
              <a:t> share what she is sharing and synthesizing what is written in the chat box]</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So,</a:t>
            </a:r>
            <a:r>
              <a:rPr lang="en-US" sz="1200" b="0" i="0" u="none" strike="noStrike" cap="none" baseline="0" dirty="0">
                <a:solidFill>
                  <a:schemeClr val="dk1"/>
                </a:solidFill>
                <a:latin typeface="Arial"/>
                <a:ea typeface="Arial"/>
                <a:cs typeface="Arial"/>
                <a:sym typeface="Arial"/>
              </a:rPr>
              <a:t> as Ira Glass points out, it’s really difficult, why do you think that is?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is it so difficult to persuade someone to change? Type your thoughts into the chat box and Adrienne will read out some of your responses.</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p:txBody>
      </p:sp>
      <p:sp>
        <p:nvSpPr>
          <p:cNvPr id="191" name="Shape 1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[0 minutes]</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[TRACI]</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We</a:t>
            </a:r>
            <a:r>
              <a:rPr lang="en-US" sz="1200" b="0" i="0" u="none" strike="noStrike" kern="1200" cap="none" baseline="0" dirty="0">
                <a:solidFill>
                  <a:schemeClr val="dk1"/>
                </a:solidFill>
                <a:effectLst/>
                <a:latin typeface="Calibri"/>
                <a:ea typeface="Calibri"/>
                <a:cs typeface="Calibri"/>
                <a:sym typeface="Calibri"/>
              </a:rPr>
              <a:t> have some beliefs about this and why it can be so difficult. </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For example, personal anxiety. </a:t>
            </a:r>
            <a:r>
              <a:rPr lang="en-US" sz="1200" b="0" i="0" u="none" strike="noStrike" kern="1200" cap="none" dirty="0">
                <a:solidFill>
                  <a:schemeClr val="dk1"/>
                </a:solidFill>
                <a:effectLst/>
                <a:latin typeface="Calibri"/>
                <a:ea typeface="Calibri"/>
                <a:cs typeface="Calibri"/>
                <a:sym typeface="Calibri"/>
              </a:rPr>
              <a:t>When</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we talk about opposing points of view, we are tapping into values and experiences that someone holds really deeply, and might be a source of anxiety.</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4938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7:17- 7:18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We</a:t>
            </a:r>
            <a:r>
              <a:rPr lang="en-US" sz="1200" b="0" i="0" u="none" strike="noStrike" cap="none" baseline="0" dirty="0">
                <a:solidFill>
                  <a:schemeClr val="dk1"/>
                </a:solidFill>
                <a:latin typeface="Arial"/>
                <a:ea typeface="Arial"/>
                <a:cs typeface="Arial"/>
                <a:sym typeface="Arial"/>
              </a:rPr>
              <a:t> all orient ourselves to the world differently based on our personal experiences. When conflicting values clash, because they are coming from different orientations, that makes it hard to find common ground.</a:t>
            </a: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766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7:18- 7:19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Particularly</a:t>
            </a:r>
            <a:r>
              <a:rPr lang="en-US" sz="1200" b="0" i="0" u="none" strike="noStrike" cap="none" baseline="0" dirty="0">
                <a:solidFill>
                  <a:schemeClr val="dk1"/>
                </a:solidFill>
                <a:latin typeface="Arial"/>
                <a:ea typeface="Arial"/>
                <a:cs typeface="Arial"/>
                <a:sym typeface="Arial"/>
              </a:rPr>
              <a:t> around politics there can be some serious challenges to persuading someone to a point of view. It’s hard to have a conversation when we don’t have shared facts or sources because then we can’t find common ground, which leads to polarization and the entrenched positions we find ourselves in today.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Feel free to give in an example </a:t>
            </a: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471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7:18- 7:19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Personally, I am always terrified</a:t>
            </a:r>
            <a:r>
              <a:rPr lang="en-US" sz="1200" b="0" i="0" u="none" strike="noStrike" kern="1200" cap="none" baseline="0" dirty="0">
                <a:solidFill>
                  <a:schemeClr val="dk1"/>
                </a:solidFill>
                <a:effectLst/>
                <a:latin typeface="Calibri"/>
                <a:ea typeface="Calibri"/>
                <a:cs typeface="Calibri"/>
                <a:sym typeface="Calibri"/>
              </a:rPr>
              <a:t> by the ask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that’s it’s going to be something I really don’t want to do, like make phone calls. Just in general I don’t really like talking on the phone, especially to strangers, so the thought of making calls is stressful for me. But that is one of the “typical” asks, so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as a personal reflection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think about what you can do to help mitigate that kind of anxiety in your conversation.</a:t>
            </a: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6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18</a:t>
            </a:fld>
            <a:endParaRPr lang="en-US"/>
          </a:p>
        </p:txBody>
      </p:sp>
    </p:spTree>
    <p:extLst>
      <p:ext uri="{BB962C8B-B14F-4D97-AF65-F5344CB8AC3E}">
        <p14:creationId xmlns:p14="http://schemas.microsoft.com/office/powerpoint/2010/main" val="1488838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7:19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7:20</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You don’t have to be an experienced policy maker and know all the ins and outs of a bill to discuss your “WHY” with your neighbor. We can cut through</a:t>
            </a:r>
            <a:r>
              <a:rPr lang="en-US" sz="1200" b="0" i="0" u="none" strike="noStrike" kern="1200" cap="none" baseline="0" dirty="0">
                <a:solidFill>
                  <a:schemeClr val="dk1"/>
                </a:solidFill>
                <a:effectLst/>
                <a:latin typeface="Calibri"/>
                <a:ea typeface="Calibri"/>
                <a:cs typeface="Calibri"/>
                <a:sym typeface="Calibri"/>
              </a:rPr>
              <a:t> the clutter when we have conversations that speak to the head and the heart.</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996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7:20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7:23</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[3 MINUTES]</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[TRACI]</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1:36-</a:t>
            </a:r>
            <a:r>
              <a:rPr lang="en-US" sz="1200" b="0" i="0" u="none" strike="noStrike" cap="none" baseline="0" dirty="0">
                <a:solidFill>
                  <a:schemeClr val="dk1"/>
                </a:solidFill>
                <a:latin typeface="Calibri"/>
                <a:ea typeface="Calibri"/>
                <a:cs typeface="Calibri"/>
                <a:sym typeface="Calibri"/>
              </a:rPr>
              <a:t> 4:36: Theory of why, how, what and quick example of apple from author and marketing consultant, Simon Sinek It’s about 3 minutes long.</a:t>
            </a:r>
            <a:endParaRPr sz="1200" b="0" i="0" u="none" strike="noStrike" cap="none" dirty="0">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Deputy</a:t>
            </a:r>
            <a:r>
              <a:rPr lang="en-US" baseline="0" dirty="0"/>
              <a:t> director of organizing and community engagement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1575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7:23- 7:26 [3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Discussion</a:t>
            </a:r>
            <a:r>
              <a:rPr lang="en-US" sz="1200" b="0" i="0" u="none" strike="noStrike" cap="none" baseline="0" dirty="0">
                <a:solidFill>
                  <a:schemeClr val="dk1"/>
                </a:solidFill>
                <a:latin typeface="Arial"/>
                <a:ea typeface="Arial"/>
                <a:cs typeface="Arial"/>
                <a:sym typeface="Arial"/>
              </a:rPr>
              <a:t> of WHY, HOW, WHAT</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What we to convey is that if you start with your belief and communicate your WHY, it will resonate with people in the way a WHAT never can. So, the order is important here as well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you need to start with your WHY in order to be able to start to build a connection based on shared values, then move outward.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Because the WHY is what moves YOU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the core thing that makes you tick. It is your reason to get out of bed. It’s the thing that you might have subconsciously operated with but not likely articulated out loud</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HOW: ‘How’ is your theory of change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the way that you believe your why can come into the world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WHAT: ‘What’ is the thing that you are now doing as a result of your how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is your specific actions associated with your theory of change.</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In politics, we frequently start with WHAT which is not how you can easily connect with people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it tends to be superficial and can feel inauthentic.</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If we take this model presented by Simon, then you can see how it shakes out with organizations as well. Here’s a couple of examples to compare and contrast. </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0434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7:30-7:33</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 [3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 SYNTHESIZES]</a:t>
            </a:r>
          </a:p>
          <a:p>
            <a:pPr marL="228600" indent="-228600">
              <a:buAutoNum type="arabicPeriod"/>
            </a:pPr>
            <a:endParaRPr lang="en-US" dirty="0"/>
          </a:p>
          <a:p>
            <a:pPr marL="0" indent="0">
              <a:buNone/>
            </a:pPr>
            <a:endParaRPr lang="en-US" dirty="0"/>
          </a:p>
          <a:p>
            <a:pPr marL="0" indent="0">
              <a:buNone/>
            </a:pPr>
            <a:r>
              <a:rPr lang="en-US" dirty="0"/>
              <a:t>Distinguish between personal story and your ‘why’: they serve different purposes!</a:t>
            </a:r>
          </a:p>
          <a:p>
            <a:pPr marL="0" indent="0">
              <a:buNone/>
            </a:pPr>
            <a:r>
              <a:rPr lang="en-US" dirty="0"/>
              <a:t>When you know your why, it enables you to reflect on your</a:t>
            </a:r>
            <a:r>
              <a:rPr lang="en-US" baseline="0" dirty="0"/>
              <a:t> values and connect with your neighbors to spark a different conversations </a:t>
            </a:r>
          </a:p>
          <a:p>
            <a:pPr marL="0" indent="0">
              <a:buNone/>
            </a:pPr>
            <a:r>
              <a:rPr lang="en-US" baseline="0" dirty="0"/>
              <a:t>We don’t assume that every conversation we have will end with an ‘ask’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1510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 now we</a:t>
            </a:r>
            <a:r>
              <a:rPr lang="en-US" baseline="0" dirty="0"/>
              <a:t> are going to use this framework to understand our why and do a few exercises to apply what we’ve talked about.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06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24</a:t>
            </a:fld>
            <a:endParaRPr lang="en-US"/>
          </a:p>
        </p:txBody>
      </p:sp>
    </p:spTree>
    <p:extLst>
      <p:ext uri="{BB962C8B-B14F-4D97-AF65-F5344CB8AC3E}">
        <p14:creationId xmlns:p14="http://schemas.microsoft.com/office/powerpoint/2010/main" val="618845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0977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7:43 </a:t>
            </a:r>
            <a:r>
              <a:rPr lang="mr-IN" dirty="0"/>
              <a:t>–</a:t>
            </a:r>
            <a:r>
              <a:rPr lang="en-US" dirty="0"/>
              <a:t> 7: 45 [2 minutes]</a:t>
            </a:r>
          </a:p>
          <a:p>
            <a:endParaRPr lang="en-US" dirty="0"/>
          </a:p>
          <a:p>
            <a:r>
              <a:rPr lang="en-US" dirty="0"/>
              <a:t>Reference</a:t>
            </a:r>
            <a:r>
              <a:rPr lang="en-US" baseline="0" dirty="0"/>
              <a:t> pre-work </a:t>
            </a:r>
            <a:r>
              <a:rPr lang="mr-IN" baseline="0" dirty="0"/>
              <a:t>–</a:t>
            </a:r>
            <a:r>
              <a:rPr lang="en-US" baseline="0" dirty="0"/>
              <a:t> you can share here if you are willing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6955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Facilitator shares their critical</a:t>
            </a:r>
            <a:r>
              <a:rPr lang="en-US" sz="1200" b="0" i="0" u="none" strike="noStrike" cap="none" baseline="0" dirty="0">
                <a:solidFill>
                  <a:schemeClr val="dk1"/>
                </a:solidFill>
                <a:latin typeface="Calibri"/>
                <a:ea typeface="Calibri"/>
                <a:cs typeface="Calibri"/>
                <a:sym typeface="Calibri"/>
              </a:rPr>
              <a:t> incident</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824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847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7:53- 7:57 [4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Group</a:t>
            </a:r>
            <a:r>
              <a:rPr lang="en-US" sz="1200" b="0" i="0" u="none" strike="noStrike" cap="none" baseline="0" dirty="0">
                <a:solidFill>
                  <a:schemeClr val="dk1"/>
                </a:solidFill>
                <a:latin typeface="Calibri"/>
                <a:ea typeface="Calibri"/>
                <a:cs typeface="Calibri"/>
                <a:sym typeface="Calibri"/>
              </a:rPr>
              <a:t> shares underlying values- types in chat box and people press one to share</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9715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25000"/>
              <a:buFont typeface="Arial"/>
              <a:buNone/>
            </a:pPr>
            <a:r>
              <a:rPr lang="en-US" sz="1100" dirty="0">
                <a:latin typeface="Source Sans Pro Regular" charset="0"/>
                <a:ea typeface="Source Sans Pro Regular" charset="0"/>
                <a:cs typeface="Source Sans Pro Regular" charset="0"/>
                <a:sym typeface="Arial"/>
              </a:rPr>
              <a:t>7:47- 7:53</a:t>
            </a:r>
            <a:r>
              <a:rPr lang="en-US" sz="1100" baseline="0" dirty="0">
                <a:latin typeface="Source Sans Pro Regular" charset="0"/>
                <a:ea typeface="Source Sans Pro Regular" charset="0"/>
                <a:cs typeface="Source Sans Pro Regular" charset="0"/>
                <a:sym typeface="Arial"/>
              </a:rPr>
              <a:t> [6 minutes]</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It’s ok if that takes a second </a:t>
            </a:r>
            <a:r>
              <a:rPr lang="mr-IN" sz="1100" baseline="0" dirty="0">
                <a:latin typeface="Source Sans Pro Regular" charset="0"/>
                <a:ea typeface="Source Sans Pro Regular" charset="0"/>
                <a:cs typeface="Source Sans Pro Regular" charset="0"/>
                <a:sym typeface="Arial"/>
              </a:rPr>
              <a:t>–</a:t>
            </a:r>
            <a:r>
              <a:rPr lang="en-US" sz="1100" baseline="0" dirty="0">
                <a:latin typeface="Source Sans Pro Regular" charset="0"/>
                <a:ea typeface="Source Sans Pro Regular" charset="0"/>
                <a:cs typeface="Source Sans Pro Regular" charset="0"/>
                <a:sym typeface="Arial"/>
              </a:rPr>
              <a:t> this is hard! Really think about the FIRST time that happened because that was when you likely </a:t>
            </a:r>
            <a:r>
              <a:rPr lang="en-US" sz="1100" baseline="0" dirty="0" err="1">
                <a:latin typeface="Source Sans Pro Regular" charset="0"/>
                <a:ea typeface="Source Sans Pro Regular" charset="0"/>
                <a:cs typeface="Source Sans Pro Regular" charset="0"/>
                <a:sym typeface="Arial"/>
              </a:rPr>
              <a:t>solified</a:t>
            </a:r>
            <a:r>
              <a:rPr lang="en-US" sz="1100" baseline="0" dirty="0">
                <a:latin typeface="Source Sans Pro Regular" charset="0"/>
                <a:ea typeface="Source Sans Pro Regular" charset="0"/>
                <a:cs typeface="Source Sans Pro Regular" charset="0"/>
                <a:sym typeface="Arial"/>
              </a:rPr>
              <a:t> your belief around a particular value.</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This is hard and takes a lot of practice, so some </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This is very personal, so if you feel comfortable sharing, we would love to </a:t>
            </a:r>
            <a:r>
              <a:rPr lang="en-US" sz="1100" baseline="0" dirty="0" err="1">
                <a:latin typeface="Source Sans Pro Regular" charset="0"/>
                <a:ea typeface="Source Sans Pro Regular" charset="0"/>
                <a:cs typeface="Source Sans Pro Regular" charset="0"/>
                <a:sym typeface="Arial"/>
              </a:rPr>
              <a:t>thear</a:t>
            </a:r>
            <a:endParaRPr lang="en-US" sz="1100" dirty="0">
              <a:latin typeface="Source Sans Pro Regular" charset="0"/>
              <a:ea typeface="Source Sans Pro Regular" charset="0"/>
              <a:cs typeface="Source Sans Pro Regular" charset="0"/>
              <a:sym typeface="Arial"/>
            </a:endParaRPr>
          </a:p>
        </p:txBody>
      </p:sp>
      <p:sp>
        <p:nvSpPr>
          <p:cNvPr id="376" name="Shape 37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047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people joining us from all across the country that are wanting to make a difference in their communities. Type in your city and state into the chat box, and give others some appreciation for being on the call!”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95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7:53- 7:57 [4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ADRIENNE</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Group</a:t>
            </a:r>
            <a:r>
              <a:rPr lang="en-US" sz="1200" b="0" i="0" u="none" strike="noStrike" cap="none" baseline="0" dirty="0">
                <a:solidFill>
                  <a:schemeClr val="dk1"/>
                </a:solidFill>
                <a:latin typeface="Calibri"/>
                <a:ea typeface="Calibri"/>
                <a:cs typeface="Calibri"/>
                <a:sym typeface="Calibri"/>
              </a:rPr>
              <a:t> shares underlying values- types in chat box and people press one to share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[TRACI pulls out some from the chat box and reads out loud]</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707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ADRIENNE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53458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ADRIENNE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3745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ADRIENNE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764883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dirty="0"/>
              <a:t>7:XX- 7:XX [1 minute]</a:t>
            </a:r>
          </a:p>
          <a:p>
            <a:pPr algn="ctr">
              <a:lnSpc>
                <a:spcPct val="80000"/>
              </a:lnSpc>
            </a:pPr>
            <a:endParaRPr lang="en-US" sz="1200" b="0" dirty="0">
              <a:solidFill>
                <a:schemeClr val="dk1"/>
              </a:solidFill>
              <a:latin typeface="Calibri"/>
              <a:ea typeface="Calibri"/>
              <a:cs typeface="Calibri"/>
            </a:endParaRPr>
          </a:p>
          <a:p>
            <a:pPr algn="l">
              <a:lnSpc>
                <a:spcPct val="80000"/>
              </a:lnSpc>
            </a:pPr>
            <a:r>
              <a:rPr lang="en-US" sz="1200" b="0" dirty="0">
                <a:solidFill>
                  <a:schemeClr val="bg1"/>
                </a:solidFill>
                <a:latin typeface="Gilroy" charset="0"/>
                <a:ea typeface="Gilroy" charset="0"/>
                <a:cs typeface="Gilroy" charset="0"/>
              </a:rPr>
              <a:t>ADRIENNE</a:t>
            </a:r>
          </a:p>
          <a:p>
            <a:pPr algn="l">
              <a:lnSpc>
                <a:spcPct val="80000"/>
              </a:lnSpc>
            </a:pPr>
            <a:endParaRPr lang="en-US" sz="1200" b="0" dirty="0">
              <a:solidFill>
                <a:schemeClr val="bg1"/>
              </a:solidFill>
              <a:latin typeface="Gilroy" charset="0"/>
              <a:ea typeface="Gilroy" charset="0"/>
              <a:cs typeface="Gilroy" charset="0"/>
            </a:endParaRPr>
          </a:p>
          <a:p>
            <a:pPr algn="l">
              <a:lnSpc>
                <a:spcPct val="80000"/>
              </a:lnSpc>
            </a:pPr>
            <a:r>
              <a:rPr lang="en-US" sz="1200" b="0" dirty="0">
                <a:solidFill>
                  <a:schemeClr val="bg1"/>
                </a:solidFill>
                <a:latin typeface="Gilroy" charset="0"/>
                <a:ea typeface="Gilroy" charset="0"/>
                <a:cs typeface="Gilroy" charset="0"/>
              </a:rPr>
              <a:t>What changes will you make in conversations if you are trying to identify someone’s why?</a:t>
            </a:r>
          </a:p>
          <a:p>
            <a:pPr algn="ctr">
              <a:lnSpc>
                <a:spcPct val="80000"/>
              </a:lnSpc>
            </a:pPr>
            <a:r>
              <a:rPr lang="en-US" sz="1200" b="1" dirty="0">
                <a:solidFill>
                  <a:schemeClr val="bg1"/>
                </a:solidFill>
                <a:latin typeface="Gilroy" charset="0"/>
                <a:ea typeface="Gilroy" charset="0"/>
                <a:cs typeface="Gilroy" charset="0"/>
              </a:rPr>
              <a:t> </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3865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 from why to building a team</a:t>
            </a:r>
            <a:endParaRPr lang="en-US" baseline="0"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36</a:t>
            </a:fld>
            <a:endParaRPr lang="en-US"/>
          </a:p>
        </p:txBody>
      </p:sp>
    </p:spTree>
    <p:extLst>
      <p:ext uri="{BB962C8B-B14F-4D97-AF65-F5344CB8AC3E}">
        <p14:creationId xmlns:p14="http://schemas.microsoft.com/office/powerpoint/2010/main" val="2090013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effective leadership look like to you? Let’s start</a:t>
            </a:r>
            <a:r>
              <a:rPr lang="en-US" sz="1200" kern="1200" baseline="0" dirty="0">
                <a:solidFill>
                  <a:schemeClr val="tx1"/>
                </a:solidFill>
                <a:effectLst/>
                <a:latin typeface="+mn-lt"/>
                <a:ea typeface="+mn-ea"/>
                <a:cs typeface="+mn-cs"/>
              </a:rPr>
              <a:t> building a list of good leadership characteristics.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021077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44650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390504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anose="020B0604020202020204" pitchFamily="34" charset="0"/>
                <a:ea typeface="Calibri" panose="020F0502020204030204" pitchFamily="34" charset="0"/>
                <a:cs typeface="Times New Roman" panose="02020603050405020304" pitchFamily="18" charset="0"/>
              </a:rPr>
              <a:t>A central</a:t>
            </a:r>
            <a:r>
              <a:rPr lang="en-US" sz="1200" baseline="0" dirty="0">
                <a:effectLst/>
                <a:latin typeface="Helvetica" panose="020B0604020202020204" pitchFamily="34" charset="0"/>
                <a:ea typeface="Calibri" panose="020F0502020204030204" pitchFamily="34" charset="0"/>
                <a:cs typeface="Times New Roman" panose="02020603050405020304" pitchFamily="18" charset="0"/>
              </a:rPr>
              <a:t> conductor. Different sections for each instrument type; i.e. percussion, stringed instruments, singers, pianist. Each section has a “principal lead” who is the representative and lead player for the section.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133673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646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anose="020B0604020202020204" pitchFamily="34" charset="0"/>
                <a:ea typeface="Calibri" panose="020F0502020204030204" pitchFamily="34" charset="0"/>
                <a:cs typeface="Times New Roman" panose="02020603050405020304" pitchFamily="18" charset="0"/>
              </a:rPr>
              <a:t>A central</a:t>
            </a:r>
            <a:r>
              <a:rPr lang="en-US" sz="1200" baseline="0" dirty="0">
                <a:effectLst/>
                <a:latin typeface="Helvetica" panose="020B0604020202020204" pitchFamily="34" charset="0"/>
                <a:ea typeface="Calibri" panose="020F0502020204030204" pitchFamily="34" charset="0"/>
                <a:cs typeface="Times New Roman" panose="02020603050405020304" pitchFamily="18" charset="0"/>
              </a:rPr>
              <a:t> conductor. Different sections for each instrument type; i.e. percussion, stringed instruments, singers, pianist. Each section has a “principal lead” who is the representative and lead player for the section.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948524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a:t>
            </a:r>
            <a:r>
              <a:rPr lang="en-US" sz="1200" kern="1200">
                <a:solidFill>
                  <a:schemeClr val="tx1"/>
                </a:solidFill>
                <a:effectLst/>
                <a:latin typeface="+mn-lt"/>
                <a:ea typeface="+mn-ea"/>
                <a:cs typeface="+mn-cs"/>
              </a:rPr>
              <a:t>a hiearchical</a:t>
            </a:r>
            <a:r>
              <a:rPr lang="en-US" sz="1200" kern="1200" baseline="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structure that empowers each layer to have leadership roles and a team through which to be </a:t>
            </a:r>
            <a:r>
              <a:rPr lang="en-US" sz="1200" kern="1200" baseline="0" dirty="0" err="1">
                <a:solidFill>
                  <a:schemeClr val="tx1"/>
                </a:solidFill>
                <a:effectLst/>
                <a:latin typeface="+mn-lt"/>
                <a:ea typeface="+mn-ea"/>
                <a:cs typeface="+mn-cs"/>
              </a:rPr>
              <a:t>sucessful</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359437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effective leadership look like to you? Let’s start</a:t>
            </a:r>
            <a:r>
              <a:rPr lang="en-US" sz="1200" kern="1200" baseline="0" dirty="0">
                <a:solidFill>
                  <a:schemeClr val="tx1"/>
                </a:solidFill>
                <a:effectLst/>
                <a:latin typeface="+mn-lt"/>
                <a:ea typeface="+mn-ea"/>
                <a:cs typeface="+mn-cs"/>
              </a:rPr>
              <a:t> building a list of good leadership characteristics.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490466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going to examine three different leadership styles through the lens of our dinner party. The</a:t>
            </a:r>
            <a:r>
              <a:rPr lang="en-US" sz="1200" kern="1200" baseline="0" dirty="0">
                <a:solidFill>
                  <a:schemeClr val="tx1"/>
                </a:solidFill>
                <a:effectLst/>
                <a:latin typeface="+mn-lt"/>
                <a:ea typeface="+mn-ea"/>
                <a:cs typeface="+mn-cs"/>
              </a:rPr>
              <a:t> first style of leadership is the wagon wheel.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1519727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you are</a:t>
            </a:r>
          </a:p>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524324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811534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143000" marR="0" lvl="2" indent="-228600" algn="l" defTabSz="914400" rtl="0" eaLnBrk="1" fontAlgn="auto" latinLnBrk="0" hangingPunct="1">
              <a:lnSpc>
                <a:spcPct val="100000"/>
              </a:lnSpc>
              <a:spcBef>
                <a:spcPts val="0"/>
              </a:spcBef>
              <a:spcAft>
                <a:spcPts val="600"/>
              </a:spcAft>
              <a:buClrTx/>
              <a:buSzTx/>
              <a:buFont typeface="Wingdings" panose="05000000000000000000" pitchFamily="2" charset="2"/>
              <a:buNone/>
              <a:tabLst>
                <a:tab pos="571500" algn="l"/>
                <a:tab pos="1200150" algn="l"/>
                <a:tab pos="2057400" algn="l"/>
                <a:tab pos="3733800" algn="l"/>
              </a:tabLst>
              <a:defRPr/>
            </a:pP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752615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2670252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892304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going to examine three different leadership styles through the lens of our dinner party. The</a:t>
            </a:r>
            <a:r>
              <a:rPr lang="en-US" sz="1200" kern="1200" baseline="0" dirty="0">
                <a:solidFill>
                  <a:schemeClr val="tx1"/>
                </a:solidFill>
                <a:effectLst/>
                <a:latin typeface="+mn-lt"/>
                <a:ea typeface="+mn-ea"/>
                <a:cs typeface="+mn-cs"/>
              </a:rPr>
              <a:t> first style of leadership is the wagon wheel. </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110356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20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634415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131103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405988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15610414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405715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1508453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That’s great!  You all have a lot of ideas as to what can happen if you appoint captains to help make your dinner party a success.  Here are some ideas, some of which we already covered: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There are clear lines of communication— you are communicating with your captains and getting updates from them.  Your captains are making sure their helpers are doing what needs to be done to make your party a success.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There are sustainable ratios—your only have to direct a few people and your captains only have to direct a few people.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 structure can handle change without overwhelming one person.  If one of the helpers can no longer attend your dinner party, the captain can make sure that someone else covers for that person.  The structure can handle change without overwhelming one person.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It empowers others—people </a:t>
            </a:r>
            <a:r>
              <a:rPr lang="en-US" sz="1800" i="1" dirty="0">
                <a:effectLst/>
                <a:latin typeface="Helvetica" panose="020B0604020202020204" pitchFamily="34" charset="0"/>
                <a:ea typeface="Calibri" panose="020F0502020204030204" pitchFamily="34" charset="0"/>
                <a:cs typeface="Times New Roman" panose="02020603050405020304" pitchFamily="18" charset="0"/>
              </a:rPr>
              <a:t>want </a:t>
            </a:r>
            <a:r>
              <a:rPr lang="en-US" sz="1800" dirty="0">
                <a:effectLst/>
                <a:latin typeface="Helvetica" panose="020B0604020202020204" pitchFamily="34" charset="0"/>
                <a:ea typeface="Calibri" panose="020F0502020204030204" pitchFamily="34" charset="0"/>
                <a:cs typeface="Times New Roman" panose="02020603050405020304" pitchFamily="18" charset="0"/>
              </a:rPr>
              <a:t>to help you out!  Let them help, but don’t let them overwhelm you by using the snowflake structure.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We call this the Snowflake Model of leadership and this is what OFA uses to organize.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 pos="3733800" algn="l"/>
              </a:tabLst>
            </a:pPr>
            <a:r>
              <a:rPr lang="en-US" sz="1800" b="1" dirty="0">
                <a:effectLst/>
                <a:latin typeface="Helvetica" panose="020B0604020202020204" pitchFamily="34" charset="0"/>
                <a:ea typeface="Calibri" panose="020F0502020204030204" pitchFamily="34" charset="0"/>
                <a:cs typeface="Times New Roman" panose="02020603050405020304" pitchFamily="18" charset="0"/>
              </a:rPr>
              <a:t>[discussion question] </a:t>
            </a:r>
            <a:r>
              <a:rPr lang="en-US" sz="1800" b="0" dirty="0">
                <a:effectLst/>
                <a:latin typeface="Helvetica" panose="020B0604020202020204" pitchFamily="34" charset="0"/>
                <a:ea typeface="Calibri" panose="020F0502020204030204" pitchFamily="34" charset="0"/>
                <a:cs typeface="Times New Roman" panose="02020603050405020304" pitchFamily="18" charset="0"/>
              </a:rPr>
              <a:t>H</a:t>
            </a:r>
            <a:r>
              <a:rPr lang="en-US" sz="1800" dirty="0">
                <a:effectLst/>
                <a:latin typeface="Helvetica" panose="020B0604020202020204" pitchFamily="34" charset="0"/>
                <a:ea typeface="Calibri" panose="020F0502020204030204" pitchFamily="34" charset="0"/>
                <a:cs typeface="Times New Roman" panose="02020603050405020304" pitchFamily="18" charset="0"/>
              </a:rPr>
              <a:t>ow do you see this being used in the organizing world?</a:t>
            </a:r>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82753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functions do you think a chapter  leader plays?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2145245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functions do you think a chapter  leader plays?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440848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functions do you think chapter member</a:t>
            </a:r>
            <a:r>
              <a:rPr lang="en-US" sz="1800" baseline="0" dirty="0">
                <a:effectLst/>
                <a:latin typeface="Helvetica" panose="020B0604020202020204" pitchFamily="34" charset="0"/>
                <a:ea typeface="Calibri" panose="020F0502020204030204" pitchFamily="34" charset="0"/>
                <a:cs typeface="Times New Roman" panose="02020603050405020304" pitchFamily="18" charset="0"/>
              </a:rPr>
              <a:t> </a:t>
            </a:r>
            <a:r>
              <a:rPr lang="en-US" sz="1800" dirty="0">
                <a:effectLst/>
                <a:latin typeface="Helvetica" panose="020B0604020202020204" pitchFamily="34" charset="0"/>
                <a:ea typeface="Calibri" panose="020F0502020204030204" pitchFamily="34" charset="0"/>
                <a:cs typeface="Times New Roman" panose="02020603050405020304" pitchFamily="18" charset="0"/>
              </a:rPr>
              <a:t>play?</a:t>
            </a: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Snowflake chapter members own specific leadership responsibilities and report to the snowflake chapter leader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 roles and responsibilities of chapter members will vary by issue and by turf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What are examples of chapter member roles you can think of?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Press captain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Volunteer manager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 pos="37338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Outreach captain</a:t>
            </a:r>
            <a:endParaRPr lang="en-US" sz="1600" kern="1200" dirty="0">
              <a:solidFill>
                <a:schemeClr val="tx1"/>
              </a:solidFill>
              <a:effectLst/>
              <a:latin typeface="+mn-lt"/>
              <a:ea typeface="+mn-ea"/>
              <a:cs typeface="+mn-cs"/>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 pos="373380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132070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rtl="0" fontAlgn="base"/>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17948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157052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50FCC-D390-BC42-9185-A31ECB9BCAE2}" type="slidenum">
              <a:rPr lang="en-US" smtClean="0">
                <a:solidFill>
                  <a:prstClr val="black"/>
                </a:solidFill>
                <a:latin typeface="Calibri" panose="020F0502020204030204"/>
              </a: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18404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pPr/>
              <a:t>63</a:t>
            </a:fld>
            <a:endParaRPr lang="en-US"/>
          </a:p>
        </p:txBody>
      </p:sp>
    </p:spTree>
    <p:extLst>
      <p:ext uri="{BB962C8B-B14F-4D97-AF65-F5344CB8AC3E}">
        <p14:creationId xmlns:p14="http://schemas.microsoft.com/office/powerpoint/2010/main" val="772664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Eye on a bigger prize </a:t>
            </a:r>
            <a:r>
              <a:rPr lang="mr-IN" dirty="0"/>
              <a:t>–</a:t>
            </a:r>
            <a:r>
              <a:rPr lang="en-US" dirty="0"/>
              <a:t> connect</a:t>
            </a:r>
            <a:r>
              <a:rPr lang="en-US" baseline="0" dirty="0"/>
              <a:t> it to issues you care about </a:t>
            </a:r>
            <a:r>
              <a:rPr lang="mr-IN" baseline="0" dirty="0"/>
              <a:t>–</a:t>
            </a:r>
            <a:r>
              <a:rPr lang="en-US" baseline="0" dirty="0"/>
              <a:t> your vision in the future</a:t>
            </a:r>
          </a:p>
          <a:p>
            <a:endParaRPr lang="en-US" baseline="0" dirty="0"/>
          </a:p>
          <a:p>
            <a:r>
              <a:rPr lang="en-US" baseline="0" dirty="0"/>
              <a:t>Some places you’ll likely share your why/personal story</a:t>
            </a:r>
          </a:p>
          <a:p>
            <a:r>
              <a:rPr lang="en-US" baseline="0" dirty="0"/>
              <a:t>Sharing their story at their representatives office and it going public in a digital way</a:t>
            </a:r>
          </a:p>
          <a:p>
            <a:r>
              <a:rPr lang="en-US" baseline="0" dirty="0"/>
              <a:t>Humble and small -- at the dinner table or at the door with a voter; brother or roommate</a:t>
            </a:r>
          </a:p>
          <a:p>
            <a:endParaRPr lang="en-US" baseline="0" dirty="0"/>
          </a:p>
          <a:p>
            <a:r>
              <a:rPr lang="en-US" baseline="0"/>
              <a:t>Change and adapt to fit those conditions</a:t>
            </a:r>
            <a:endParaRPr lang="en-US" dirty="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64</a:t>
            </a:fld>
            <a:endParaRPr lang="en-US"/>
          </a:p>
        </p:txBody>
      </p:sp>
    </p:spTree>
    <p:extLst>
      <p:ext uri="{BB962C8B-B14F-4D97-AF65-F5344CB8AC3E}">
        <p14:creationId xmlns:p14="http://schemas.microsoft.com/office/powerpoint/2010/main" val="12106800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latin typeface="Calibri" panose="020F0502020204030204"/>
              </a: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991578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66</a:t>
            </a:fld>
            <a:endParaRPr lang="en-US"/>
          </a:p>
        </p:txBody>
      </p:sp>
    </p:spTree>
    <p:extLst>
      <p:ext uri="{BB962C8B-B14F-4D97-AF65-F5344CB8AC3E}">
        <p14:creationId xmlns:p14="http://schemas.microsoft.com/office/powerpoint/2010/main" val="1244639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1 MINUTE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 + ADRIENNE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OFA -- TRACI</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Source Sans Pro" charset="0"/>
                <a:ea typeface="Source Sans Pro" charset="0"/>
                <a:cs typeface="Source Sans Pro" charset="0"/>
              </a:rPr>
              <a:t>1)</a:t>
            </a:r>
            <a:r>
              <a:rPr lang="en-US" sz="1200" baseline="0" dirty="0">
                <a:latin typeface="Source Sans Pro" charset="0"/>
                <a:ea typeface="Source Sans Pro" charset="0"/>
                <a:cs typeface="Source Sans Pro" charset="0"/>
              </a:rPr>
              <a:t> </a:t>
            </a:r>
            <a:r>
              <a:rPr lang="en-US" sz="1200" dirty="0">
                <a:latin typeface="Source Sans Pro" charset="0"/>
                <a:ea typeface="Source Sans Pro" charset="0"/>
                <a:cs typeface="Source Sans Pro" charset="0"/>
              </a:rPr>
              <a:t>December 7: Redistricting call with NDRC</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Source Sans Pro" charset="0"/>
                <a:ea typeface="Source Sans Pro" charset="0"/>
                <a:cs typeface="Source Sans Pro" charset="0"/>
              </a:rPr>
              <a:t>2)</a:t>
            </a:r>
            <a:r>
              <a:rPr lang="en-US" sz="1200" baseline="0" dirty="0">
                <a:latin typeface="Source Sans Pro" charset="0"/>
                <a:ea typeface="Source Sans Pro" charset="0"/>
                <a:cs typeface="Source Sans Pro" charset="0"/>
              </a:rPr>
              <a:t> MLK DAY OF SERVICE = VR: </a:t>
            </a:r>
            <a:r>
              <a:rPr lang="en-US" sz="1200" dirty="0">
                <a:latin typeface="Source Sans Pro" charset="0"/>
                <a:ea typeface="Source Sans Pro" charset="0"/>
                <a:cs typeface="Source Sans Pro" charset="0"/>
              </a:rPr>
              <a:t>Email </a:t>
            </a:r>
            <a:r>
              <a:rPr lang="en-US" sz="1200" dirty="0">
                <a:latin typeface="Source Sans Pro" charset="0"/>
                <a:ea typeface="Source Sans Pro" charset="0"/>
                <a:cs typeface="Source Sans Pro" charset="0"/>
                <a:hlinkClick r:id="rId3"/>
              </a:rPr>
              <a:t>organizing@ofa.us</a:t>
            </a:r>
            <a:r>
              <a:rPr lang="en-US" sz="1200" dirty="0">
                <a:latin typeface="Source Sans Pro" charset="0"/>
                <a:ea typeface="Source Sans Pro" charset="0"/>
                <a:cs typeface="Source Sans Pro" charset="0"/>
              </a:rPr>
              <a:t> if you would like to get involved with voter registration </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3) JOIN</a:t>
            </a:r>
            <a:r>
              <a:rPr lang="en-US" sz="1200" b="0" i="0" u="none" strike="noStrike" cap="none" baseline="0" dirty="0">
                <a:solidFill>
                  <a:schemeClr val="dk1"/>
                </a:solidFill>
                <a:latin typeface="Arial"/>
                <a:ea typeface="Arial"/>
                <a:cs typeface="Arial"/>
                <a:sym typeface="Arial"/>
              </a:rPr>
              <a:t> THE NEXT CALL</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Link</a:t>
            </a:r>
            <a:r>
              <a:rPr lang="en-US" sz="1200" b="0" i="0" u="none" strike="noStrike" cap="none" baseline="0" dirty="0">
                <a:solidFill>
                  <a:schemeClr val="dk1"/>
                </a:solidFill>
                <a:latin typeface="Arial"/>
                <a:ea typeface="Arial"/>
                <a:cs typeface="Arial"/>
                <a:sym typeface="Arial"/>
              </a:rPr>
              <a:t> to put in chat box: https://</a:t>
            </a:r>
            <a:r>
              <a:rPr lang="en-US" sz="1200" b="0" i="0" u="none" strike="noStrike" cap="none" baseline="0" dirty="0" err="1">
                <a:solidFill>
                  <a:schemeClr val="dk1"/>
                </a:solidFill>
                <a:latin typeface="Arial"/>
                <a:ea typeface="Arial"/>
                <a:cs typeface="Arial"/>
                <a:sym typeface="Arial"/>
              </a:rPr>
              <a:t>zoom.us</a:t>
            </a:r>
            <a:r>
              <a:rPr lang="en-US" sz="1200" b="0" i="0" u="none" strike="noStrike" cap="none" baseline="0" dirty="0">
                <a:solidFill>
                  <a:schemeClr val="dk1"/>
                </a:solidFill>
                <a:latin typeface="Arial"/>
                <a:ea typeface="Arial"/>
                <a:cs typeface="Arial"/>
                <a:sym typeface="Arial"/>
              </a:rPr>
              <a:t>/webinar/register/WN_tUkjIhBnTGSSGPhQ1MQgaQ </a:t>
            </a:r>
            <a:endParaRPr lang="en-US" sz="1200" b="0" i="0" u="none" strike="noStrike" cap="none" dirty="0">
              <a:solidFill>
                <a:schemeClr val="dk1"/>
              </a:solidFill>
              <a:latin typeface="Arial"/>
              <a:ea typeface="Arial"/>
              <a:cs typeface="Arial"/>
              <a:sym typeface="Arial"/>
            </a:endParaRPr>
          </a:p>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68</a:t>
            </a:fld>
            <a:endParaRPr lang="en-US"/>
          </a:p>
        </p:txBody>
      </p:sp>
    </p:spTree>
    <p:extLst>
      <p:ext uri="{BB962C8B-B14F-4D97-AF65-F5344CB8AC3E}">
        <p14:creationId xmlns:p14="http://schemas.microsoft.com/office/powerpoint/2010/main" val="119078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Week 1</a:t>
            </a:r>
            <a:r>
              <a:rPr lang="en-US" baseline="0" dirty="0"/>
              <a:t> we talked through the important of 2018. </a:t>
            </a:r>
          </a:p>
          <a:p>
            <a:endParaRPr lang="en-US" baseline="0" dirty="0"/>
          </a:p>
          <a:p>
            <a:r>
              <a:rPr lang="en-US" baseline="0" dirty="0"/>
              <a:t>The people in office vote on the issues we care about </a:t>
            </a:r>
            <a:r>
              <a:rPr lang="mr-IN" baseline="0" dirty="0"/>
              <a:t>–</a:t>
            </a:r>
            <a:r>
              <a:rPr lang="en-US" baseline="0" dirty="0"/>
              <a:t> persuasive conversation means something different based on where you are and who you are talking about. Talking to people who are on the fence. You want folks to see how the issues feel and </a:t>
            </a:r>
          </a:p>
          <a:p>
            <a:endParaRPr lang="en-US" baseline="0" dirty="0"/>
          </a:p>
          <a:p>
            <a:r>
              <a:rPr lang="en-US" baseline="0" dirty="0"/>
              <a:t>We are thinking about our neighbors, the people we work with, family </a:t>
            </a:r>
            <a:r>
              <a:rPr lang="mr-IN" baseline="0" dirty="0"/>
              <a:t>–</a:t>
            </a:r>
            <a:r>
              <a:rPr lang="en-US" baseline="0" dirty="0"/>
              <a:t> we’re thinking about our social network. We are thinking about it differently than campaign work because we are thinking about organizing in the long-term. </a:t>
            </a:r>
            <a:endParaRPr lang="en-US" dirty="0"/>
          </a:p>
          <a:p>
            <a:endParaRPr lang="en-US" dirty="0"/>
          </a:p>
          <a:p>
            <a:r>
              <a:rPr lang="en-US" dirty="0"/>
              <a:t>Note-</a:t>
            </a:r>
            <a:r>
              <a:rPr lang="en-US" baseline="0" dirty="0"/>
              <a:t>-- this is a TYPE of personal story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4816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Week 1</a:t>
            </a:r>
            <a:r>
              <a:rPr lang="en-US" baseline="0" dirty="0"/>
              <a:t> we talked through the important of 2018. </a:t>
            </a:r>
          </a:p>
          <a:p>
            <a:endParaRPr lang="en-US" baseline="0" dirty="0"/>
          </a:p>
          <a:p>
            <a:r>
              <a:rPr lang="en-US" baseline="0" dirty="0"/>
              <a:t>The people in office vote on the issues we care about </a:t>
            </a:r>
            <a:r>
              <a:rPr lang="mr-IN" baseline="0" dirty="0"/>
              <a:t>–</a:t>
            </a:r>
            <a:r>
              <a:rPr lang="en-US" baseline="0" dirty="0"/>
              <a:t> persuasive conversation means something different based on where you are and who you are talking about. Talking to people who are on the fence. You want folks to see how the issues feel and </a:t>
            </a:r>
          </a:p>
          <a:p>
            <a:endParaRPr lang="en-US" baseline="0" dirty="0"/>
          </a:p>
          <a:p>
            <a:r>
              <a:rPr lang="en-US" baseline="0" dirty="0"/>
              <a:t>We are thinking about our neighbors, the people we work with, family </a:t>
            </a:r>
            <a:r>
              <a:rPr lang="mr-IN" baseline="0" dirty="0"/>
              <a:t>–</a:t>
            </a:r>
            <a:r>
              <a:rPr lang="en-US" baseline="0" dirty="0"/>
              <a:t> we’re thinking about our social network. We are thinking about it differently than campaign work because we are thinking about organizing in the long-term. </a:t>
            </a:r>
            <a:endParaRPr lang="en-US" dirty="0"/>
          </a:p>
          <a:p>
            <a:endParaRPr lang="en-US" dirty="0"/>
          </a:p>
          <a:p>
            <a:r>
              <a:rPr lang="en-US" dirty="0"/>
              <a:t>Note-</a:t>
            </a:r>
            <a:r>
              <a:rPr lang="en-US" baseline="0" dirty="0"/>
              <a:t>-- this is a TYPE of personal story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2124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[LIZ]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10</a:t>
            </a:fld>
            <a:endParaRPr lang="en-US"/>
          </a:p>
        </p:txBody>
      </p:sp>
    </p:spTree>
    <p:extLst>
      <p:ext uri="{BB962C8B-B14F-4D97-AF65-F5344CB8AC3E}">
        <p14:creationId xmlns:p14="http://schemas.microsoft.com/office/powerpoint/2010/main" val="6785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95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5706193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3"/>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568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3"/>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97386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7.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6024824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2843758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34F8A-85C4-864E-908C-350817DC54A3}"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F5631-7824-4E48-88EF-BA6C9757E8BE}"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8101181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34F8A-85C4-864E-908C-350817DC54A3}"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F5631-7824-4E48-88EF-BA6C9757E8BE}"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21070540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31671859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kern="1200" smtClean="0">
                <a:solidFill>
                  <a:srgbClr val="3B444D">
                    <a:tint val="75000"/>
                  </a:srgbClr>
                </a:solidFill>
                <a:latin typeface="Calibri" panose="020F0502020204030204"/>
                <a:ea typeface=""/>
                <a:cs typeface=""/>
              </a:rPr>
              <a:pPr/>
              <a:t>6/25/19</a:t>
            </a:fld>
            <a:endParaRPr lang="en-US" kern="1200">
              <a:solidFill>
                <a:srgbClr val="3B444D">
                  <a:tint val="75000"/>
                </a:srgbClr>
              </a:solidFill>
              <a:latin typeface="Calibri" panose="020F0502020204030204"/>
              <a:ea typeface=""/>
              <a:cs typeface=""/>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3B444D">
                  <a:tint val="75000"/>
                </a:srgbClr>
              </a:solidFill>
              <a:latin typeface="Calibri" panose="020F0502020204030204"/>
              <a:ea typeface=""/>
              <a:cs typeface=""/>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kern="1200" smtClean="0">
                <a:solidFill>
                  <a:srgbClr val="3B444D">
                    <a:tint val="75000"/>
                  </a:srgbClr>
                </a:solidFill>
                <a:latin typeface="Calibri" panose="020F0502020204030204"/>
                <a:ea typeface=""/>
                <a:cs typeface=""/>
              </a:rPr>
              <a:pPr/>
              <a:t>‹#›</a:t>
            </a:fld>
            <a:endParaRPr lang="en-US" kern="1200">
              <a:solidFill>
                <a:srgbClr val="3B444D">
                  <a:tint val="75000"/>
                </a:srgbClr>
              </a:solidFill>
              <a:latin typeface="Calibri" panose="020F0502020204030204"/>
              <a:ea typeface=""/>
              <a:cs typeface=""/>
            </a:endParaRPr>
          </a:p>
        </p:txBody>
      </p:sp>
    </p:spTree>
    <p:extLst>
      <p:ext uri="{BB962C8B-B14F-4D97-AF65-F5344CB8AC3E}">
        <p14:creationId xmlns:p14="http://schemas.microsoft.com/office/powerpoint/2010/main" val="112032271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1.xml"/><Relationship Id="rId5" Type="http://schemas.openxmlformats.org/officeDocument/2006/relationships/slideLayout" Target="../slideLayouts/slideLayout3.xml"/><Relationship Id="rId10" Type="http://schemas.openxmlformats.org/officeDocument/2006/relationships/image" Target="../media/image1.png"/><Relationship Id="rId4" Type="http://schemas.openxmlformats.org/officeDocument/2006/relationships/video" Target="../media/media2.mp4"/><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3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64.xml"/><Relationship Id="rId1" Type="http://schemas.openxmlformats.org/officeDocument/2006/relationships/slideLayout" Target="../slideLayouts/slideLayout49.xml"/><Relationship Id="rId5" Type="http://schemas.openxmlformats.org/officeDocument/2006/relationships/image" Target="../media/image1.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hyperlink" Target="https://www.ofa.us/get-trained/fellows-resources/" TargetMode="External"/><Relationship Id="rId2" Type="http://schemas.openxmlformats.org/officeDocument/2006/relationships/notesSlide" Target="../notesSlides/notesSlide65.xml"/><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hyperlink" Target="mailto:fellows@ofa.us" TargetMode="External"/><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853191"/>
            <a:ext cx="12192000" cy="2923877"/>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Welcome</a:t>
            </a:r>
          </a:p>
          <a:p>
            <a:pPr algn="ctr"/>
            <a:r>
              <a:rPr lang="en-US" sz="3200" dirty="0">
                <a:solidFill>
                  <a:schemeClr val="bg2"/>
                </a:solidFill>
                <a:latin typeface="Gilroy ExtraBold" charset="0"/>
                <a:ea typeface="Gilroy ExtraBold" charset="0"/>
                <a:cs typeface="Gilroy ExtraBold" charset="0"/>
              </a:rPr>
              <a:t>We will begin at 7:30 pm Central Time.</a:t>
            </a:r>
          </a:p>
          <a:p>
            <a:pPr algn="ctr"/>
            <a:endParaRPr lang="en-US" sz="3200" b="1" dirty="0">
              <a:solidFill>
                <a:schemeClr val="bg1"/>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4" name="Picture 3" descr="A drawing of a face&#10;&#10;Description automatically generated">
            <a:extLst>
              <a:ext uri="{FF2B5EF4-FFF2-40B4-BE49-F238E27FC236}">
                <a16:creationId xmlns:a16="http://schemas.microsoft.com/office/drawing/2014/main" id="{8731CB60-3FD1-D340-8FC9-7ED6B52771AF}"/>
              </a:ext>
            </a:extLst>
          </p:cNvPr>
          <p:cNvPicPr>
            <a:picLocks noChangeAspect="1"/>
          </p:cNvPicPr>
          <p:nvPr/>
        </p:nvPicPr>
        <p:blipFill>
          <a:blip r:embed="rId4"/>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107498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1237002"/>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b="1" dirty="0">
                <a:solidFill>
                  <a:schemeClr val="bg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8751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0" y="1541869"/>
            <a:ext cx="12192000" cy="1576235"/>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6000" b="1" dirty="0">
                <a:solidFill>
                  <a:schemeClr val="dk2"/>
                </a:solidFill>
                <a:latin typeface="Gilroy ExtraBold" charset="0"/>
                <a:ea typeface="Gilroy ExtraBold" charset="0"/>
                <a:cs typeface="Gilroy ExtraBold" charset="0"/>
              </a:rPr>
              <a:t>Why is changing someone’s opinion so </a:t>
            </a:r>
            <a:r>
              <a:rPr lang="en-US" sz="6000" b="1">
                <a:solidFill>
                  <a:schemeClr val="dk2"/>
                </a:solidFill>
                <a:latin typeface="Gilroy ExtraBold" charset="0"/>
                <a:ea typeface="Gilroy ExtraBold" charset="0"/>
                <a:cs typeface="Gilroy ExtraBold" charset="0"/>
              </a:rPr>
              <a:t>difficult?</a:t>
            </a:r>
            <a:endParaRPr lang="en-US" sz="6000" b="1" dirty="0">
              <a:solidFill>
                <a:schemeClr val="dk2"/>
              </a:solidFill>
              <a:latin typeface="Gilroy ExtraBold" charset="0"/>
              <a:ea typeface="Gilroy ExtraBold" charset="0"/>
              <a:cs typeface="Gilroy ExtraBold" charset="0"/>
            </a:endParaRPr>
          </a:p>
        </p:txBody>
      </p:sp>
      <p:sp>
        <p:nvSpPr>
          <p:cNvPr id="2" name="Rectangle 1"/>
          <p:cNvSpPr/>
          <p:nvPr/>
        </p:nvSpPr>
        <p:spPr>
          <a:xfrm>
            <a:off x="445008" y="3813982"/>
            <a:ext cx="11301984" cy="1569660"/>
          </a:xfrm>
          <a:prstGeom prst="rect">
            <a:avLst/>
          </a:prstGeom>
        </p:spPr>
        <p:txBody>
          <a:bodyPr wrap="square">
            <a:spAutoFit/>
          </a:bodyPr>
          <a:lstStyle/>
          <a:p>
            <a:pPr lvl="0" algn="ctr">
              <a:lnSpc>
                <a:spcPct val="80000"/>
              </a:lnSpc>
              <a:buSzPct val="25000"/>
            </a:pPr>
            <a:r>
              <a:rPr lang="en-US" sz="2500" spc="300" dirty="0">
                <a:solidFill>
                  <a:schemeClr val="tx1"/>
                </a:solidFill>
                <a:latin typeface="Gilroy ExtraBold" charset="0"/>
                <a:ea typeface="Gilroy ExtraBold" charset="0"/>
                <a:cs typeface="Gilroy ExtraBold" charset="0"/>
              </a:rPr>
              <a:t>FOLLOWING CLIP: </a:t>
            </a:r>
          </a:p>
          <a:p>
            <a:pPr lvl="0" algn="ctr">
              <a:lnSpc>
                <a:spcPct val="80000"/>
              </a:lnSpc>
              <a:buSzPct val="25000"/>
            </a:pPr>
            <a:endParaRPr lang="en-US" sz="2500" spc="300" dirty="0">
              <a:solidFill>
                <a:schemeClr val="tx1"/>
              </a:solidFill>
              <a:latin typeface="Gilroy ExtraBold" charset="0"/>
              <a:ea typeface="Gilroy ExtraBold" charset="0"/>
              <a:cs typeface="Gilroy ExtraBold" charset="0"/>
            </a:endParaRPr>
          </a:p>
          <a:p>
            <a:pPr lvl="0" algn="ctr">
              <a:lnSpc>
                <a:spcPct val="80000"/>
              </a:lnSpc>
              <a:buSzPct val="25000"/>
            </a:pPr>
            <a:r>
              <a:rPr lang="en-US" sz="3500" b="1" i="1" dirty="0">
                <a:solidFill>
                  <a:schemeClr val="tx1"/>
                </a:solidFill>
                <a:latin typeface="Gilroy ExtraBold" charset="0"/>
                <a:ea typeface="Gilroy ExtraBold" charset="0"/>
                <a:cs typeface="Gilroy ExtraBold" charset="0"/>
              </a:rPr>
              <a:t>The Incredible Rarity of Changing Your Mind </a:t>
            </a:r>
          </a:p>
          <a:p>
            <a:pPr lvl="0" algn="ctr">
              <a:lnSpc>
                <a:spcPct val="80000"/>
              </a:lnSpc>
              <a:buSzPct val="25000"/>
            </a:pPr>
            <a:r>
              <a:rPr lang="en-US" sz="3500" b="1" dirty="0">
                <a:solidFill>
                  <a:schemeClr val="tx1"/>
                </a:solidFill>
                <a:latin typeface="Gilroy ExtraBold" charset="0"/>
                <a:ea typeface="Gilroy ExtraBold" charset="0"/>
                <a:cs typeface="Gilroy ExtraBold" charset="0"/>
              </a:rPr>
              <a:t>from This American Life</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2825"/>
          <a:stretch/>
        </p:blipFill>
        <p:spPr>
          <a:xfrm>
            <a:off x="281354" y="193753"/>
            <a:ext cx="3506242" cy="6236034"/>
          </a:xfrm>
          <a:prstGeom prst="rect">
            <a:avLst/>
          </a:prstGeom>
        </p:spPr>
      </p:pic>
      <p:pic>
        <p:nvPicPr>
          <p:cNvPr id="2" name="555_0.62_29.52_e442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64393" y="1923993"/>
            <a:ext cx="3010013" cy="3010013"/>
          </a:xfrm>
          <a:prstGeom prst="rect">
            <a:avLst/>
          </a:prstGeom>
        </p:spPr>
      </p:pic>
      <p:pic>
        <p:nvPicPr>
          <p:cNvPr id="5" name="555_30.14_29.18_e4422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311701" y="1923993"/>
            <a:ext cx="3010013" cy="3010013"/>
          </a:xfrm>
          <a:prstGeom prst="rect">
            <a:avLst/>
          </a:prstGeom>
        </p:spPr>
      </p:pic>
      <p:pic>
        <p:nvPicPr>
          <p:cNvPr id="6" name="Picture 5"/>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41305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7716" r="29807"/>
          <a:stretch/>
        </p:blipFill>
        <p:spPr>
          <a:xfrm>
            <a:off x="0" y="0"/>
            <a:ext cx="4363656" cy="6858000"/>
          </a:xfrm>
          <a:prstGeom prst="rect">
            <a:avLst/>
          </a:prstGeom>
          <a:noFill/>
          <a:ln>
            <a:noFill/>
          </a:ln>
        </p:spPr>
      </p:pic>
      <p:sp>
        <p:nvSpPr>
          <p:cNvPr id="194" name="Shape 194"/>
          <p:cNvSpPr txBox="1"/>
          <p:nvPr/>
        </p:nvSpPr>
        <p:spPr>
          <a:xfrm>
            <a:off x="4989741" y="1723101"/>
            <a:ext cx="6426881" cy="187963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5200" b="1" dirty="0">
                <a:solidFill>
                  <a:schemeClr val="accent3"/>
                </a:solidFill>
                <a:latin typeface="Gilroy ExtraBold" charset="0"/>
                <a:ea typeface="Gilroy ExtraBold" charset="0"/>
                <a:cs typeface="Gilroy ExtraBold" charset="0"/>
              </a:rPr>
              <a:t>Why is it difficult to persuade someone to change?</a:t>
            </a:r>
            <a:endParaRPr lang="en-US" sz="5200" b="1" dirty="0">
              <a:solidFill>
                <a:schemeClr val="accent3"/>
              </a:solidFill>
              <a:latin typeface="Gilroy ExtraBold" charset="0"/>
              <a:ea typeface="Gilroy ExtraBold" charset="0"/>
              <a:cs typeface="Gilroy ExtraBold" charset="0"/>
              <a:sym typeface="Arial"/>
            </a:endParaRPr>
          </a:p>
        </p:txBody>
      </p:sp>
      <p:sp>
        <p:nvSpPr>
          <p:cNvPr id="195" name="Shape 195"/>
          <p:cNvSpPr txBox="1"/>
          <p:nvPr/>
        </p:nvSpPr>
        <p:spPr>
          <a:xfrm>
            <a:off x="4989741" y="4589012"/>
            <a:ext cx="6426881" cy="18721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Source Sans Pro"/>
                <a:ea typeface="Source Sans Pro"/>
                <a:cs typeface="Source Sans Pro"/>
                <a:sym typeface="Source Sans Pro"/>
              </a:rPr>
              <a:t>Type your thoughts into the chat box</a:t>
            </a:r>
            <a:r>
              <a:rPr lang="en-US" sz="2400">
                <a:solidFill>
                  <a:schemeClr val="dk1"/>
                </a:solidFill>
                <a:latin typeface="Source Sans Pro"/>
                <a:ea typeface="Source Sans Pro"/>
                <a:cs typeface="Source Sans Pro"/>
                <a:sym typeface="Source Sans Pro"/>
              </a:rPr>
              <a:t>. </a:t>
            </a:r>
            <a:endParaRPr lang="en-US" sz="2400" dirty="0">
              <a:solidFill>
                <a:schemeClr val="dk1"/>
              </a:solidFill>
              <a:latin typeface="Source Sans Pro"/>
              <a:ea typeface="Source Sans Pro"/>
              <a:cs typeface="Source Sans Pro"/>
              <a:sym typeface="Source Sans Pro"/>
            </a:endParaRPr>
          </a:p>
        </p:txBody>
      </p:sp>
      <p:sp>
        <p:nvSpPr>
          <p:cNvPr id="2" name="Rectangle 1"/>
          <p:cNvSpPr/>
          <p:nvPr/>
        </p:nvSpPr>
        <p:spPr>
          <a:xfrm>
            <a:off x="4989741" y="892818"/>
            <a:ext cx="4227410" cy="477054"/>
          </a:xfrm>
          <a:prstGeom prst="rect">
            <a:avLst/>
          </a:prstGeom>
        </p:spPr>
        <p:txBody>
          <a:bodyPr wrap="square">
            <a:spAutoFit/>
          </a:bodyPr>
          <a:lstStyle/>
          <a:p>
            <a:r>
              <a:rPr lang="en-US" sz="2500" b="1" spc="300" dirty="0">
                <a:solidFill>
                  <a:schemeClr val="dk2"/>
                </a:solidFill>
                <a:latin typeface="Gilroy ExtraBold" charset="0"/>
                <a:ea typeface="Gilroy ExtraBold" charset="0"/>
                <a:cs typeface="Gilroy ExtraBold" charset="0"/>
              </a:rPr>
              <a:t>BRAINSTORM: </a:t>
            </a:r>
            <a:endParaRPr lang="en-US" sz="2500" spc="300" dirty="0"/>
          </a:p>
        </p:txBody>
      </p:sp>
      <p:pic>
        <p:nvPicPr>
          <p:cNvPr id="6" name="Picture 5"/>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7"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8"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6816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11"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2"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13"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4"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pic>
        <p:nvPicPr>
          <p:cNvPr id="8" name="Picture 7"/>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4041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20000"/>
          </a:blip>
          <a:srcRect/>
          <a:stretch/>
        </p:blipFill>
        <p:spPr>
          <a:xfrm>
            <a:off x="11362942" y="6417000"/>
            <a:ext cx="653211" cy="253430"/>
          </a:xfrm>
          <a:prstGeom prst="rect">
            <a:avLst/>
          </a:prstGeom>
          <a:noFill/>
          <a:ln>
            <a:noFill/>
          </a:ln>
        </p:spPr>
      </p:pic>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11"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2"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13"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4"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sp>
        <p:nvSpPr>
          <p:cNvPr id="15" name="Shape 220"/>
          <p:cNvSpPr/>
          <p:nvPr/>
        </p:nvSpPr>
        <p:spPr>
          <a:xfrm>
            <a:off x="6225581"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6" name="Shape 221"/>
          <p:cNvSpPr txBox="1"/>
          <p:nvPr/>
        </p:nvSpPr>
        <p:spPr>
          <a:xfrm>
            <a:off x="6225577" y="344929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Fractured political context</a:t>
            </a:r>
            <a:endParaRPr lang="en-US" sz="2400" b="1" dirty="0">
              <a:solidFill>
                <a:schemeClr val="bg1"/>
              </a:solidFill>
              <a:latin typeface="Gilroy ExtraBold" charset="0"/>
              <a:ea typeface="Gilroy ExtraBold" charset="0"/>
              <a:cs typeface="Gilroy ExtraBold" charset="0"/>
              <a:sym typeface="Arial"/>
            </a:endParaRPr>
          </a:p>
        </p:txBody>
      </p:sp>
      <p:pic>
        <p:nvPicPr>
          <p:cNvPr id="17" name="Picture 1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36610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20000"/>
          </a:blip>
          <a:srcRect/>
          <a:stretch/>
        </p:blipFill>
        <p:spPr>
          <a:xfrm>
            <a:off x="11362942" y="6417000"/>
            <a:ext cx="653211" cy="253430"/>
          </a:xfrm>
          <a:prstGeom prst="rect">
            <a:avLst/>
          </a:prstGeom>
          <a:noFill/>
          <a:ln>
            <a:noFill/>
          </a:ln>
        </p:spPr>
      </p:pic>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216"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17"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218"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19"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sp>
        <p:nvSpPr>
          <p:cNvPr id="220" name="Shape 220"/>
          <p:cNvSpPr/>
          <p:nvPr/>
        </p:nvSpPr>
        <p:spPr>
          <a:xfrm>
            <a:off x="6225581"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21" name="Shape 221"/>
          <p:cNvSpPr txBox="1"/>
          <p:nvPr/>
        </p:nvSpPr>
        <p:spPr>
          <a:xfrm>
            <a:off x="6225577" y="344929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Fractured political context</a:t>
            </a:r>
            <a:endParaRPr lang="en-US" sz="2400" b="1" dirty="0">
              <a:solidFill>
                <a:schemeClr val="bg1"/>
              </a:solidFill>
              <a:latin typeface="Gilroy ExtraBold" charset="0"/>
              <a:ea typeface="Gilroy ExtraBold" charset="0"/>
              <a:cs typeface="Gilroy ExtraBold" charset="0"/>
              <a:sym typeface="Arial"/>
            </a:endParaRPr>
          </a:p>
        </p:txBody>
      </p:sp>
      <p:sp>
        <p:nvSpPr>
          <p:cNvPr id="222" name="Shape 222"/>
          <p:cNvSpPr/>
          <p:nvPr/>
        </p:nvSpPr>
        <p:spPr>
          <a:xfrm>
            <a:off x="8835027"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23" name="Shape 223"/>
          <p:cNvSpPr txBox="1"/>
          <p:nvPr/>
        </p:nvSpPr>
        <p:spPr>
          <a:xfrm>
            <a:off x="8835027" y="3453340"/>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The “ask” typically associated </a:t>
            </a:r>
            <a:endParaRPr lang="en-US" sz="2400" b="1" dirty="0">
              <a:solidFill>
                <a:schemeClr val="bg1"/>
              </a:solidFill>
              <a:latin typeface="Gilroy ExtraBold" charset="0"/>
              <a:ea typeface="Gilroy ExtraBold" charset="0"/>
              <a:cs typeface="Gilroy ExtraBold" charset="0"/>
              <a:sym typeface="Arial"/>
            </a:endParaRPr>
          </a:p>
        </p:txBody>
      </p:sp>
      <p:pic>
        <p:nvPicPr>
          <p:cNvPr id="13" name="Picture 12"/>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87146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1941538"/>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709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1896080"/>
            <a:ext cx="11036968" cy="3065839"/>
          </a:xfrm>
          <a:prstGeom prst="rect">
            <a:avLst/>
          </a:prstGeom>
          <a:noFill/>
        </p:spPr>
        <p:txBody>
          <a:bodyPr wrap="square" rtlCol="0">
            <a:spAutoFit/>
          </a:bodyPr>
          <a:lstStyle/>
          <a:p>
            <a:pPr algn="ctr">
              <a:lnSpc>
                <a:spcPct val="80000"/>
              </a:lnSpc>
            </a:pPr>
            <a:r>
              <a:rPr lang="en-US" sz="6000" b="1" dirty="0">
                <a:solidFill>
                  <a:srgbClr val="3D444B"/>
                </a:solidFill>
                <a:latin typeface="Gilroy ExtraBold" charset="0"/>
                <a:ea typeface="Gilroy ExtraBold" charset="0"/>
                <a:cs typeface="Gilroy ExtraBold" charset="0"/>
              </a:rPr>
              <a:t>We can cut through the clutter when we have conversations that </a:t>
            </a:r>
            <a:r>
              <a:rPr lang="en-US" sz="6000" b="1" dirty="0">
                <a:solidFill>
                  <a:srgbClr val="00B4DC"/>
                </a:solidFill>
                <a:latin typeface="Gilroy ExtraBold" charset="0"/>
                <a:ea typeface="Gilroy ExtraBold" charset="0"/>
                <a:cs typeface="Gilroy ExtraBold" charset="0"/>
              </a:rPr>
              <a:t>speak to the head and the heart. </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98109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17000"/>
            <a:extLst>
              <a:ext uri="{28A0092B-C50C-407E-A947-70E740481C1C}">
                <a14:useLocalDpi xmlns:a14="http://schemas.microsoft.com/office/drawing/2010/main" val="0"/>
              </a:ext>
            </a:extLst>
          </a:blip>
          <a:srcRect l="26862" t="28984" b="9382"/>
          <a:stretch/>
        </p:blipFill>
        <p:spPr>
          <a:xfrm>
            <a:off x="0" y="0"/>
            <a:ext cx="12192000" cy="6858000"/>
          </a:xfrm>
          <a:prstGeom prst="rect">
            <a:avLst/>
          </a:prstGeom>
        </p:spPr>
      </p:pic>
      <p:sp>
        <p:nvSpPr>
          <p:cNvPr id="9" name="TextBox 8"/>
          <p:cNvSpPr txBox="1"/>
          <p:nvPr/>
        </p:nvSpPr>
        <p:spPr>
          <a:xfrm>
            <a:off x="0" y="2447737"/>
            <a:ext cx="12192000" cy="1962525"/>
          </a:xfrm>
          <a:prstGeom prst="rect">
            <a:avLst/>
          </a:prstGeom>
          <a:noFill/>
        </p:spPr>
        <p:txBody>
          <a:bodyPr wrap="square" rtlCol="0">
            <a:spAutoFit/>
          </a:bodyPr>
          <a:lstStyle/>
          <a:p>
            <a:pPr algn="ctr">
              <a:lnSpc>
                <a:spcPct val="80000"/>
              </a:lnSpc>
            </a:pPr>
            <a:r>
              <a:rPr lang="en-US" sz="7500" b="1" kern="1200" dirty="0">
                <a:solidFill>
                  <a:srgbClr val="FFFFFF"/>
                </a:solidFill>
                <a:latin typeface="Gilroy ExtraBold" charset="0"/>
                <a:ea typeface="Gilroy ExtraBold" charset="0"/>
                <a:cs typeface="Gilroy ExtraBold" charset="0"/>
              </a:rPr>
              <a:t>OFA Community </a:t>
            </a:r>
          </a:p>
          <a:p>
            <a:pPr algn="ctr">
              <a:lnSpc>
                <a:spcPct val="80000"/>
              </a:lnSpc>
            </a:pPr>
            <a:r>
              <a:rPr lang="en-US" sz="7500" b="1" kern="1200" dirty="0">
                <a:solidFill>
                  <a:srgbClr val="FFFFFF"/>
                </a:solidFill>
                <a:latin typeface="Gilroy ExtraBold" charset="0"/>
                <a:ea typeface="Gilroy ExtraBold" charset="0"/>
                <a:cs typeface="Gilroy ExtraBold" charset="0"/>
              </a:rPr>
              <a:t>Engagement Fellowship</a:t>
            </a:r>
          </a:p>
        </p:txBody>
      </p:sp>
      <p:sp>
        <p:nvSpPr>
          <p:cNvPr id="4" name="TextBox 3"/>
          <p:cNvSpPr txBox="1"/>
          <p:nvPr/>
        </p:nvSpPr>
        <p:spPr>
          <a:xfrm>
            <a:off x="0" y="4410262"/>
            <a:ext cx="12192000" cy="523220"/>
          </a:xfrm>
          <a:prstGeom prst="rect">
            <a:avLst/>
          </a:prstGeom>
          <a:noFill/>
        </p:spPr>
        <p:txBody>
          <a:bodyPr wrap="square" rtlCol="0">
            <a:spAutoFit/>
          </a:bodyPr>
          <a:lstStyle/>
          <a:p>
            <a:pPr algn="ctr"/>
            <a:r>
              <a:rPr lang="en-US" sz="2800" b="1" kern="1200" dirty="0">
                <a:solidFill>
                  <a:srgbClr val="F6DC31"/>
                </a:solidFill>
                <a:latin typeface="Gilroy ExtraBold" charset="0"/>
                <a:ea typeface="Gilroy ExtraBold" charset="0"/>
                <a:cs typeface="Gilroy ExtraBold" charset="0"/>
              </a:rPr>
              <a:t>Summer 2018 / #</a:t>
            </a:r>
            <a:r>
              <a:rPr lang="en-US" sz="2800" b="1" kern="1200" dirty="0" err="1">
                <a:solidFill>
                  <a:srgbClr val="F6DC31"/>
                </a:solidFill>
                <a:latin typeface="Gilroy ExtraBold" charset="0"/>
                <a:ea typeface="Gilroy ExtraBold" charset="0"/>
                <a:cs typeface="Gilroy ExtraBold" charset="0"/>
              </a:rPr>
              <a:t>OFAFellows</a:t>
            </a:r>
            <a:endParaRPr lang="en-US" sz="2800" b="1" kern="1200" dirty="0">
              <a:solidFill>
                <a:srgbClr val="F6DC31"/>
              </a:solidFill>
              <a:latin typeface="Gilroy ExtraBold" charset="0"/>
              <a:ea typeface="Gilroy ExtraBold" charset="0"/>
              <a:cs typeface="Gilroy ExtraBold" charset="0"/>
            </a:endParaRP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29733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 name="Online Media 1" descr="vlc-record-2019-06-21-15h24m47s-Simon Sinek_ How great leaders inspire action-.mp4">
            <a:hlinkClick r:id="" action="ppaction://media"/>
            <a:extLst>
              <a:ext uri="{FF2B5EF4-FFF2-40B4-BE49-F238E27FC236}">
                <a16:creationId xmlns:a16="http://schemas.microsoft.com/office/drawing/2014/main" id="{724CE21E-C069-E545-8FB8-8A3178A880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571"/>
          <a:stretch/>
        </p:blipFill>
        <p:spPr>
          <a:xfrm>
            <a:off x="4478214" y="751355"/>
            <a:ext cx="7169499" cy="53552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40" y="510982"/>
            <a:ext cx="3115235" cy="48074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140" y="1422363"/>
            <a:ext cx="3115235" cy="4638844"/>
          </a:xfrm>
          <a:prstGeom prst="rect">
            <a:avLst/>
          </a:prstGeom>
        </p:spPr>
      </p:pic>
      <p:pic>
        <p:nvPicPr>
          <p:cNvPr id="6" name="Picture 5"/>
          <p:cNvPicPr>
            <a:picLocks noChangeAspect="1"/>
          </p:cNvPicPr>
          <p:nvPr/>
        </p:nvPicPr>
        <p:blipFill>
          <a:blip r:embed="rId8">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2"/>
        <p:cNvGrpSpPr/>
        <p:nvPr/>
      </p:nvGrpSpPr>
      <p:grpSpPr>
        <a:xfrm>
          <a:off x="0" y="0"/>
          <a:ext cx="0" cy="0"/>
          <a:chOff x="0" y="0"/>
          <a:chExt cx="0" cy="0"/>
        </a:xfrm>
      </p:grpSpPr>
      <p:sp>
        <p:nvSpPr>
          <p:cNvPr id="219" name="Shape 219"/>
          <p:cNvSpPr txBox="1"/>
          <p:nvPr/>
        </p:nvSpPr>
        <p:spPr>
          <a:xfrm>
            <a:off x="3616135" y="3429000"/>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400" b="1" dirty="0">
              <a:solidFill>
                <a:schemeClr val="dk2"/>
              </a:solidFill>
              <a:latin typeface="Gilroy ExtraBold" charset="0"/>
              <a:ea typeface="Gilroy ExtraBold" charset="0"/>
              <a:cs typeface="Gilroy ExtraBold" charset="0"/>
              <a:sym typeface="Arial"/>
            </a:endParaRPr>
          </a:p>
        </p:txBody>
      </p:sp>
      <p:sp>
        <p:nvSpPr>
          <p:cNvPr id="221" name="Shape 221"/>
          <p:cNvSpPr txBox="1"/>
          <p:nvPr/>
        </p:nvSpPr>
        <p:spPr>
          <a:xfrm>
            <a:off x="6189001" y="3378958"/>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400" b="1" dirty="0">
              <a:solidFill>
                <a:schemeClr val="dk2"/>
              </a:solidFill>
              <a:latin typeface="Gilroy ExtraBold" charset="0"/>
              <a:ea typeface="Gilroy ExtraBold" charset="0"/>
              <a:cs typeface="Gilroy ExtraBold" charset="0"/>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55" t="2769" r="3082" b="3340"/>
          <a:stretch/>
        </p:blipFill>
        <p:spPr>
          <a:xfrm>
            <a:off x="2457296" y="380994"/>
            <a:ext cx="6880486" cy="6096011"/>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586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577516" y="2079175"/>
            <a:ext cx="11036968" cy="2699650"/>
          </a:xfrm>
          <a:prstGeom prst="rect">
            <a:avLst/>
          </a:prstGeom>
          <a:noFill/>
        </p:spPr>
        <p:txBody>
          <a:bodyPr wrap="square" rtlCol="0">
            <a:spAutoFit/>
          </a:bodyPr>
          <a:lstStyle/>
          <a:p>
            <a:pPr algn="ctr">
              <a:lnSpc>
                <a:spcPct val="80000"/>
              </a:lnSpc>
            </a:pPr>
            <a:r>
              <a:rPr lang="en-US" sz="7000" b="1" dirty="0">
                <a:solidFill>
                  <a:schemeClr val="bg1"/>
                </a:solidFill>
                <a:latin typeface="Gilroy ExtraBold" charset="0"/>
                <a:ea typeface="Gilroy ExtraBold" charset="0"/>
                <a:cs typeface="Gilroy ExtraBold" charset="0"/>
              </a:rPr>
              <a:t>How can we apply these reflections to community organizing? </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1705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2136338"/>
            <a:ext cx="11036968" cy="2419124"/>
          </a:xfrm>
          <a:prstGeom prst="rect">
            <a:avLst/>
          </a:prstGeom>
          <a:noFill/>
        </p:spPr>
        <p:txBody>
          <a:bodyPr wrap="square" rtlCol="0">
            <a:spAutoFit/>
          </a:bodyPr>
          <a:lstStyle/>
          <a:p>
            <a:pPr algn="ctr">
              <a:lnSpc>
                <a:spcPct val="90000"/>
              </a:lnSpc>
            </a:pPr>
            <a:r>
              <a:rPr lang="en-US" sz="5600" b="1" dirty="0">
                <a:solidFill>
                  <a:srgbClr val="3D444B"/>
                </a:solidFill>
                <a:latin typeface="Gilroy ExtraBold" charset="0"/>
                <a:ea typeface="Gilroy ExtraBold" charset="0"/>
                <a:cs typeface="Gilroy ExtraBold" charset="0"/>
              </a:rPr>
              <a:t>You have to </a:t>
            </a:r>
            <a:r>
              <a:rPr lang="en-US" sz="5600" b="1" dirty="0">
                <a:solidFill>
                  <a:schemeClr val="bg2"/>
                </a:solidFill>
                <a:latin typeface="Gilroy ExtraBold" charset="0"/>
                <a:ea typeface="Gilroy ExtraBold" charset="0"/>
                <a:cs typeface="Gilroy ExtraBold" charset="0"/>
              </a:rPr>
              <a:t>understand your why</a:t>
            </a:r>
            <a:r>
              <a:rPr lang="en-US" sz="5600" b="1" dirty="0">
                <a:solidFill>
                  <a:srgbClr val="3D444B"/>
                </a:solidFill>
                <a:latin typeface="Gilroy ExtraBold" charset="0"/>
                <a:ea typeface="Gilroy ExtraBold" charset="0"/>
                <a:cs typeface="Gilroy ExtraBold" charset="0"/>
              </a:rPr>
              <a:t> and be </a:t>
            </a:r>
            <a:r>
              <a:rPr lang="en-US" sz="5600" b="1" dirty="0">
                <a:solidFill>
                  <a:schemeClr val="bg2"/>
                </a:solidFill>
                <a:latin typeface="Gilroy ExtraBold" charset="0"/>
                <a:ea typeface="Gilroy ExtraBold" charset="0"/>
                <a:cs typeface="Gilroy ExtraBold" charset="0"/>
              </a:rPr>
              <a:t>genuinely curious </a:t>
            </a:r>
            <a:r>
              <a:rPr lang="en-US" sz="5600" b="1" dirty="0">
                <a:solidFill>
                  <a:schemeClr val="tx1"/>
                </a:solidFill>
                <a:latin typeface="Gilroy ExtraBold" charset="0"/>
                <a:ea typeface="Gilroy ExtraBold" charset="0"/>
                <a:cs typeface="Gilroy ExtraBold" charset="0"/>
              </a:rPr>
              <a:t>about your neighbor’s why</a:t>
            </a:r>
            <a:r>
              <a:rPr lang="en-US" sz="5600" b="1" dirty="0">
                <a:solidFill>
                  <a:srgbClr val="3D444B"/>
                </a:solidFill>
                <a:latin typeface="Gilroy ExtraBold" charset="0"/>
                <a:ea typeface="Gilroy ExtraBold" charset="0"/>
                <a:cs typeface="Gilroy ExtraBold" charset="0"/>
              </a:rPr>
              <a:t>.   </a:t>
            </a:r>
            <a:endParaRPr lang="en-US" sz="5600" b="1" dirty="0">
              <a:solidFill>
                <a:srgbClr val="00B4DC"/>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95781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2676055"/>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9881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71255" y="1153294"/>
            <a:ext cx="495099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One method to identify your ‘why’</a:t>
            </a:r>
          </a:p>
        </p:txBody>
      </p:sp>
      <p:sp>
        <p:nvSpPr>
          <p:cNvPr id="3" name="TextBox 2"/>
          <p:cNvSpPr txBox="1"/>
          <p:nvPr/>
        </p:nvSpPr>
        <p:spPr>
          <a:xfrm>
            <a:off x="6432883" y="1151078"/>
            <a:ext cx="4844717" cy="3046988"/>
          </a:xfrm>
          <a:prstGeom prst="rect">
            <a:avLst/>
          </a:prstGeom>
          <a:noFill/>
        </p:spPr>
        <p:txBody>
          <a:bodyPr wrap="square" rtlCol="0">
            <a:spAutoFit/>
          </a:bodyPr>
          <a:lstStyle/>
          <a:p>
            <a:r>
              <a:rPr lang="en-US" sz="2400" b="1" dirty="0">
                <a:solidFill>
                  <a:srgbClr val="050000"/>
                </a:solidFill>
                <a:latin typeface="Source Sans Pro" charset="0"/>
                <a:ea typeface="Source Sans Pro" charset="0"/>
                <a:cs typeface="Source Sans Pro" charset="0"/>
              </a:rPr>
              <a:t>Critical incidents: </a:t>
            </a:r>
          </a:p>
          <a:p>
            <a:endParaRPr lang="en-US" sz="2400" b="1" dirty="0">
              <a:solidFill>
                <a:srgbClr val="050000"/>
              </a:solidFill>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Critical incidents are events in your life that you can recall being an important moment for you in clarifying what you believe.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-Stephen Brookfield </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70198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2883" y="1151078"/>
            <a:ext cx="5512161" cy="2308324"/>
          </a:xfrm>
          <a:prstGeom prst="rect">
            <a:avLst/>
          </a:prstGeom>
          <a:noFill/>
        </p:spPr>
        <p:txBody>
          <a:bodyPr wrap="square" rtlCol="0">
            <a:spAutoFit/>
          </a:bodyPr>
          <a:lstStyle/>
          <a:p>
            <a:r>
              <a:rPr lang="en-US" sz="2400" b="1" dirty="0">
                <a:latin typeface="Source Sans Pro" charset="0"/>
                <a:ea typeface="Source Sans Pro" charset="0"/>
                <a:cs typeface="Source Sans Pro" charset="0"/>
              </a:rPr>
              <a:t>Critical incident question:</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When was the first time you remember standing up for something that you believed in?</a:t>
            </a:r>
          </a:p>
          <a:p>
            <a:endParaRPr lang="en-US" sz="2400" dirty="0">
              <a:latin typeface="Source Sans Pro" charset="0"/>
              <a:ea typeface="Source Sans Pro" charset="0"/>
              <a:cs typeface="Source Sans Pro" charset="0"/>
            </a:endParaRPr>
          </a:p>
        </p:txBody>
      </p:sp>
      <p:sp>
        <p:nvSpPr>
          <p:cNvPr id="5" name="TextBox 4"/>
          <p:cNvSpPr txBox="1">
            <a:spLocks noChangeArrowheads="1"/>
          </p:cNvSpPr>
          <p:nvPr/>
        </p:nvSpPr>
        <p:spPr bwMode="auto">
          <a:xfrm>
            <a:off x="771255" y="1153294"/>
            <a:ext cx="495099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One method to identify your ‘why’</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67925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 name="Rectangle 1"/>
          <p:cNvSpPr/>
          <p:nvPr/>
        </p:nvSpPr>
        <p:spPr>
          <a:xfrm>
            <a:off x="1219200" y="2863460"/>
            <a:ext cx="9753600" cy="1131079"/>
          </a:xfrm>
          <a:prstGeom prst="rect">
            <a:avLst/>
          </a:prstGeom>
        </p:spPr>
        <p:txBody>
          <a:bodyPr wrap="square">
            <a:spAutoFit/>
          </a:bodyPr>
          <a:lstStyle/>
          <a:p>
            <a:pPr lvl="0" algn="ctr">
              <a:lnSpc>
                <a:spcPct val="90000"/>
              </a:lnSpc>
              <a:buSzPct val="25000"/>
            </a:pPr>
            <a:r>
              <a:rPr lang="en-US" sz="7500" b="1">
                <a:solidFill>
                  <a:schemeClr val="lt1"/>
                </a:solidFill>
                <a:latin typeface="Gilroy ExtraBold" charset="0"/>
                <a:ea typeface="Gilroy ExtraBold" charset="0"/>
                <a:cs typeface="Gilroy ExtraBold" charset="0"/>
              </a:rPr>
              <a:t>Here’s an example</a:t>
            </a:r>
            <a:endParaRPr lang="en-US" sz="7500" b="1" dirty="0">
              <a:solidFill>
                <a:schemeClr val="lt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7823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2243586"/>
            <a:ext cx="12191998" cy="2370827"/>
          </a:xfrm>
          <a:prstGeom prst="rect">
            <a:avLst/>
          </a:prstGeom>
          <a:noFill/>
          <a:ln>
            <a:noFill/>
          </a:ln>
        </p:spPr>
        <p:txBody>
          <a:bodyPr lIns="91425" tIns="45700" rIns="91425" bIns="45700" anchor="t" anchorCtr="0">
            <a:noAutofit/>
          </a:bodyPr>
          <a:lstStyle/>
          <a:p>
            <a:pPr lvl="0" algn="ctr">
              <a:lnSpc>
                <a:spcPct val="80000"/>
              </a:lnSpc>
              <a:buSzPct val="25000"/>
            </a:pPr>
            <a:r>
              <a:rPr lang="en-US" sz="6000" b="1" dirty="0">
                <a:solidFill>
                  <a:schemeClr val="lt1"/>
                </a:solidFill>
                <a:latin typeface="Gilroy ExtraBold" charset="0"/>
                <a:ea typeface="Gilroy ExtraBold" charset="0"/>
                <a:cs typeface="Gilroy ExtraBold" charset="0"/>
              </a:rPr>
              <a:t>Narrowing in on our critical incidents help to clarify our values and beliefs</a:t>
            </a:r>
            <a:endParaRPr lang="en-US" sz="6000" b="1" dirty="0">
              <a:solidFill>
                <a:schemeClr val="lt1"/>
              </a:solidFill>
              <a:latin typeface="Gilroy ExtraBold" charset="0"/>
              <a:ea typeface="Gilroy ExtraBold" charset="0"/>
              <a:cs typeface="Gilroy ExtraBold" charset="0"/>
              <a:sym typeface="Arial"/>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05150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500" b="1" spc="300" dirty="0">
                <a:solidFill>
                  <a:schemeClr val="tx1"/>
                </a:solidFill>
                <a:latin typeface="Gilroy ExtraBold" charset="0"/>
                <a:ea typeface="Gilroy ExtraBold" charset="0"/>
                <a:cs typeface="Gilroy ExtraBold" charset="0"/>
              </a:rPr>
              <a:t>WHOLE GROUP CHATBOX</a:t>
            </a:r>
          </a:p>
        </p:txBody>
      </p:sp>
      <p:sp>
        <p:nvSpPr>
          <p:cNvPr id="2" name="Rectangle 1"/>
          <p:cNvSpPr/>
          <p:nvPr/>
        </p:nvSpPr>
        <p:spPr>
          <a:xfrm>
            <a:off x="1219199" y="2189763"/>
            <a:ext cx="9753600" cy="3416320"/>
          </a:xfrm>
          <a:prstGeom prst="rect">
            <a:avLst/>
          </a:prstGeom>
        </p:spPr>
        <p:txBody>
          <a:bodyPr wrap="square">
            <a:spAutoFit/>
          </a:bodyPr>
          <a:lstStyle/>
          <a:p>
            <a:pPr lvl="0" algn="ctr">
              <a:lnSpc>
                <a:spcPct val="90000"/>
              </a:lnSpc>
              <a:buSzPct val="25000"/>
            </a:pPr>
            <a:r>
              <a:rPr lang="en-US" sz="6000" b="1" dirty="0">
                <a:solidFill>
                  <a:schemeClr val="lt1"/>
                </a:solidFill>
                <a:latin typeface="Gilroy ExtraBold" charset="0"/>
                <a:ea typeface="Gilroy ExtraBold" charset="0"/>
                <a:cs typeface="Gilroy ExtraBold" charset="0"/>
              </a:rPr>
              <a:t>From the critical incident </a:t>
            </a:r>
          </a:p>
          <a:p>
            <a:pPr lvl="0" algn="ctr">
              <a:lnSpc>
                <a:spcPct val="90000"/>
              </a:lnSpc>
              <a:buSzPct val="25000"/>
            </a:pPr>
            <a:r>
              <a:rPr lang="en-US" sz="6000" b="1" dirty="0">
                <a:solidFill>
                  <a:schemeClr val="lt1"/>
                </a:solidFill>
                <a:latin typeface="Gilroy ExtraBold" charset="0"/>
                <a:ea typeface="Gilroy ExtraBold" charset="0"/>
                <a:cs typeface="Gilroy ExtraBold" charset="0"/>
              </a:rPr>
              <a:t>story you heard, what values do you hear from the story?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5890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7" t="6538" b="10252"/>
          <a:stretch/>
        </p:blipFill>
        <p:spPr>
          <a:xfrm>
            <a:off x="0" y="-1"/>
            <a:ext cx="12192000" cy="6858001"/>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Liz Erickson</a:t>
            </a: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Training Director</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LizzGErickson</a:t>
            </a:r>
            <a:endParaRPr lang="en-US" sz="1800" dirty="0">
              <a:solidFill>
                <a:schemeClr val="bg2"/>
              </a:solidFill>
              <a:latin typeface="Source Sans Pro" charset="0"/>
              <a:ea typeface="Source Sans Pro" charset="0"/>
              <a:cs typeface="Source Sans Pro"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64125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7" name="Rectangle 6"/>
          <p:cNvSpPr/>
          <p:nvPr/>
        </p:nvSpPr>
        <p:spPr>
          <a:xfrm>
            <a:off x="0" y="-12379"/>
            <a:ext cx="12192000" cy="34413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95181" y="921369"/>
            <a:ext cx="6329363" cy="1569660"/>
          </a:xfrm>
          <a:prstGeom prst="rect">
            <a:avLst/>
          </a:prstGeom>
          <a:noFill/>
        </p:spPr>
        <p:txBody>
          <a:bodyPr wrap="square" rtlCol="0">
            <a:spAutoFit/>
          </a:bodyPr>
          <a:lstStyle/>
          <a:p>
            <a:pPr marL="171450" lvl="0" indent="-171450">
              <a:buClr>
                <a:schemeClr val="dk1"/>
              </a:buClr>
              <a:buSzPct val="25000"/>
            </a:pPr>
            <a:r>
              <a:rPr lang="en-US" sz="2400" dirty="0">
                <a:solidFill>
                  <a:schemeClr val="bg1"/>
                </a:solidFill>
                <a:latin typeface="Source Sans Pro Regular" charset="0"/>
                <a:ea typeface="Source Sans Pro Regular" charset="0"/>
                <a:cs typeface="Source Sans Pro Regular" charset="0"/>
              </a:rPr>
              <a:t>  	</a:t>
            </a:r>
            <a:r>
              <a:rPr lang="en-US" sz="2400" b="1" dirty="0">
                <a:solidFill>
                  <a:schemeClr val="bg1"/>
                </a:solidFill>
                <a:latin typeface="Source Sans Pro Regular" charset="0"/>
                <a:ea typeface="Source Sans Pro Regular" charset="0"/>
                <a:cs typeface="Source Sans Pro Regular" charset="0"/>
              </a:rPr>
              <a:t>Remember: </a:t>
            </a:r>
            <a:r>
              <a:rPr lang="en-US" sz="2400" dirty="0">
                <a:solidFill>
                  <a:schemeClr val="bg1"/>
                </a:solidFill>
                <a:latin typeface="Source Sans Pro Regular" charset="0"/>
                <a:ea typeface="Source Sans Pro Regular" charset="0"/>
                <a:cs typeface="Source Sans Pro Regular" charset="0"/>
              </a:rPr>
              <a:t>Having a clear, concise why keeps us connected to why we do what we do, helps us connect to others, and when shared, has the opportunity to build trust and community.</a:t>
            </a:r>
          </a:p>
        </p:txBody>
      </p:sp>
      <p:sp>
        <p:nvSpPr>
          <p:cNvPr id="9" name="TextBox 8">
            <a:hlinkClick r:id="rId3"/>
          </p:cNvPr>
          <p:cNvSpPr txBox="1"/>
          <p:nvPr/>
        </p:nvSpPr>
        <p:spPr>
          <a:xfrm>
            <a:off x="2495247" y="5159604"/>
            <a:ext cx="7286670" cy="772804"/>
          </a:xfrm>
          <a:prstGeom prst="rect">
            <a:avLst/>
          </a:prstGeom>
          <a:noFill/>
        </p:spPr>
        <p:txBody>
          <a:bodyPr wrap="square" lIns="64290" tIns="32145" rIns="64290" bIns="32145" rtlCol="0">
            <a:spAutoFit/>
          </a:bodyPr>
          <a:lstStyle/>
          <a:p>
            <a:pPr algn="ctr"/>
            <a:r>
              <a:rPr lang="en-US" sz="2300" dirty="0">
                <a:solidFill>
                  <a:srgbClr val="050000"/>
                </a:solidFill>
                <a:latin typeface="Source Sans Pro" charset="0"/>
                <a:ea typeface="Source Sans Pro" charset="0"/>
                <a:cs typeface="Source Sans Pro" charset="0"/>
              </a:rPr>
              <a:t>Type in the chat box to share  your critical incident and tweet using #</a:t>
            </a:r>
            <a:r>
              <a:rPr lang="en-US" sz="2300" dirty="0" err="1">
                <a:solidFill>
                  <a:srgbClr val="050000"/>
                </a:solidFill>
                <a:latin typeface="Source Sans Pro" charset="0"/>
                <a:ea typeface="Source Sans Pro" charset="0"/>
                <a:cs typeface="Source Sans Pro" charset="0"/>
              </a:rPr>
              <a:t>OFAFellows</a:t>
            </a:r>
            <a:endParaRPr lang="en-US" sz="2300" dirty="0">
              <a:solidFill>
                <a:srgbClr val="050000"/>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485436"/>
            <a:ext cx="870168" cy="585755"/>
          </a:xfrm>
          <a:prstGeom prst="rect">
            <a:avLst/>
          </a:prstGeom>
        </p:spPr>
      </p:pic>
      <p:cxnSp>
        <p:nvCxnSpPr>
          <p:cNvPr id="16" name="Straight Connector 15"/>
          <p:cNvCxnSpPr/>
          <p:nvPr/>
        </p:nvCxnSpPr>
        <p:spPr>
          <a:xfrm>
            <a:off x="-215153" y="3429000"/>
            <a:ext cx="127074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771255" y="1002229"/>
            <a:ext cx="4950995"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1"/>
                </a:solidFill>
                <a:latin typeface="Gilroy ExtraBold" charset="0"/>
                <a:ea typeface="Gilroy ExtraBold" charset="0"/>
                <a:cs typeface="Gilroy ExtraBold" charset="0"/>
              </a:rPr>
              <a:t>Now it’s </a:t>
            </a:r>
          </a:p>
          <a:p>
            <a:pPr>
              <a:lnSpc>
                <a:spcPct val="80000"/>
              </a:lnSpc>
              <a:spcBef>
                <a:spcPts val="0"/>
              </a:spcBef>
              <a:buNone/>
            </a:pPr>
            <a:r>
              <a:rPr lang="en-US" sz="4500" b="1" dirty="0">
                <a:solidFill>
                  <a:schemeClr val="bg1"/>
                </a:solidFill>
                <a:latin typeface="Gilroy ExtraBold" charset="0"/>
                <a:ea typeface="Gilroy ExtraBold" charset="0"/>
                <a:cs typeface="Gilroy ExtraBold" charset="0"/>
              </a:rPr>
              <a:t>your turn</a:t>
            </a:r>
          </a:p>
        </p:txBody>
      </p:sp>
      <p:pic>
        <p:nvPicPr>
          <p:cNvPr id="10" name="Picture 9"/>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15911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500" b="1" spc="300" dirty="0">
                <a:solidFill>
                  <a:schemeClr val="tx1"/>
                </a:solidFill>
                <a:latin typeface="Gilroy ExtraBold" charset="0"/>
                <a:ea typeface="Gilroy ExtraBold" charset="0"/>
                <a:cs typeface="Gilroy ExtraBold" charset="0"/>
              </a:rPr>
              <a:t>WHOLE GROUP CHATBOX</a:t>
            </a:r>
          </a:p>
        </p:txBody>
      </p:sp>
      <p:sp>
        <p:nvSpPr>
          <p:cNvPr id="2" name="Rectangle 1"/>
          <p:cNvSpPr/>
          <p:nvPr/>
        </p:nvSpPr>
        <p:spPr>
          <a:xfrm>
            <a:off x="1219199" y="2189763"/>
            <a:ext cx="9753600" cy="2585323"/>
          </a:xfrm>
          <a:prstGeom prst="rect">
            <a:avLst/>
          </a:prstGeom>
        </p:spPr>
        <p:txBody>
          <a:bodyPr wrap="square">
            <a:spAutoFit/>
          </a:bodyPr>
          <a:lstStyle/>
          <a:p>
            <a:pPr lvl="0" algn="ctr">
              <a:lnSpc>
                <a:spcPct val="90000"/>
              </a:lnSpc>
              <a:buSzPct val="25000"/>
            </a:pPr>
            <a:r>
              <a:rPr lang="en-US" sz="6000" b="1" dirty="0">
                <a:solidFill>
                  <a:schemeClr val="lt1"/>
                </a:solidFill>
                <a:latin typeface="Gilroy ExtraBold" charset="0"/>
                <a:ea typeface="Gilroy ExtraBold" charset="0"/>
                <a:cs typeface="Gilroy ExtraBold" charset="0"/>
              </a:rPr>
              <a:t>In your own critical incident story, what values do you see?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185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6" name="TextBox 5"/>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434595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8" name="Pentagon 7"/>
          <p:cNvSpPr/>
          <p:nvPr/>
        </p:nvSpPr>
        <p:spPr>
          <a:xfrm>
            <a:off x="419100" y="3297031"/>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Values</a:t>
            </a:r>
          </a:p>
        </p:txBody>
      </p:sp>
      <p:sp>
        <p:nvSpPr>
          <p:cNvPr id="21" name="TextBox 20"/>
          <p:cNvSpPr txBox="1"/>
          <p:nvPr/>
        </p:nvSpPr>
        <p:spPr>
          <a:xfrm>
            <a:off x="2663710" y="3414932"/>
            <a:ext cx="8699233" cy="830997"/>
          </a:xfrm>
          <a:prstGeom prst="rect">
            <a:avLst/>
          </a:prstGeom>
          <a:solidFill>
            <a:schemeClr val="accent6">
              <a:lumMod val="75000"/>
            </a:schemeClr>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values are present underneath your critical incident and why?  </a:t>
            </a:r>
          </a:p>
        </p:txBody>
      </p:sp>
      <p:sp>
        <p:nvSpPr>
          <p:cNvPr id="11" name="TextBox 10"/>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1119342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8" name="Pentagon 7"/>
          <p:cNvSpPr/>
          <p:nvPr/>
        </p:nvSpPr>
        <p:spPr>
          <a:xfrm>
            <a:off x="419100" y="3297031"/>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Values</a:t>
            </a:r>
          </a:p>
        </p:txBody>
      </p:sp>
      <p:sp>
        <p:nvSpPr>
          <p:cNvPr id="13" name="Pentagon 12"/>
          <p:cNvSpPr/>
          <p:nvPr/>
        </p:nvSpPr>
        <p:spPr>
          <a:xfrm>
            <a:off x="405144" y="4704972"/>
            <a:ext cx="1981200" cy="1066800"/>
          </a:xfrm>
          <a:prstGeom prst="homePlate">
            <a:avLst>
              <a:gd name="adj" fmla="val 3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Practice</a:t>
            </a:r>
          </a:p>
        </p:txBody>
      </p:sp>
      <p:sp>
        <p:nvSpPr>
          <p:cNvPr id="21" name="TextBox 20"/>
          <p:cNvSpPr txBox="1"/>
          <p:nvPr/>
        </p:nvSpPr>
        <p:spPr>
          <a:xfrm>
            <a:off x="2663710" y="3414932"/>
            <a:ext cx="8699233" cy="830997"/>
          </a:xfrm>
          <a:prstGeom prst="rect">
            <a:avLst/>
          </a:prstGeom>
          <a:solidFill>
            <a:schemeClr val="accent6">
              <a:lumMod val="75000"/>
            </a:schemeClr>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values are present underneath your critical incident and why?  </a:t>
            </a:r>
          </a:p>
        </p:txBody>
      </p:sp>
      <p:sp>
        <p:nvSpPr>
          <p:cNvPr id="25" name="TextBox 24"/>
          <p:cNvSpPr txBox="1"/>
          <p:nvPr/>
        </p:nvSpPr>
        <p:spPr>
          <a:xfrm>
            <a:off x="2663710" y="4822873"/>
            <a:ext cx="8699233" cy="830997"/>
          </a:xfrm>
          <a:prstGeom prst="rect">
            <a:avLst/>
          </a:prstGeom>
          <a:solidFill>
            <a:schemeClr val="accent1"/>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How will you practice communicating your values in way that resonates with diverse groups of people?</a:t>
            </a:r>
          </a:p>
        </p:txBody>
      </p:sp>
      <p:pic>
        <p:nvPicPr>
          <p:cNvPr id="26" name="Shape 90" descr="SwingLeft_Logo_White.png"/>
          <p:cNvPicPr preferRelativeResize="0"/>
          <p:nvPr/>
        </p:nvPicPr>
        <p:blipFill>
          <a:blip r:embed="rId4">
            <a:alphaModFix amt="20000"/>
          </a:blip>
          <a:stretch>
            <a:fillRect/>
          </a:stretch>
        </p:blipFill>
        <p:spPr>
          <a:xfrm>
            <a:off x="301735" y="6147718"/>
            <a:ext cx="1594300" cy="512638"/>
          </a:xfrm>
          <a:prstGeom prst="rect">
            <a:avLst/>
          </a:prstGeom>
          <a:noFill/>
          <a:ln>
            <a:noFill/>
          </a:ln>
          <a:effectLst>
            <a:glow rad="127000">
              <a:schemeClr val="bg1"/>
            </a:glow>
          </a:effectLst>
        </p:spPr>
      </p:pic>
      <p:sp>
        <p:nvSpPr>
          <p:cNvPr id="11" name="TextBox 10"/>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1254905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hape 158"/>
          <p:cNvSpPr txBox="1"/>
          <p:nvPr/>
        </p:nvSpPr>
        <p:spPr>
          <a:xfrm>
            <a:off x="961868" y="1949999"/>
            <a:ext cx="10268263" cy="2958002"/>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6000" b="1" dirty="0">
                <a:solidFill>
                  <a:schemeClr val="lt1"/>
                </a:solidFill>
                <a:latin typeface="Gilroy ExtraBold" charset="0"/>
                <a:ea typeface="Gilroy ExtraBold" charset="0"/>
                <a:cs typeface="Gilroy ExtraBold" charset="0"/>
              </a:rPr>
              <a:t>What changes will you make in conversations if you are trying to identify </a:t>
            </a:r>
            <a:r>
              <a:rPr lang="en-US" sz="6000" b="1" dirty="0">
                <a:solidFill>
                  <a:schemeClr val="accent2"/>
                </a:solidFill>
                <a:latin typeface="Gilroy ExtraBold" charset="0"/>
                <a:ea typeface="Gilroy ExtraBold" charset="0"/>
                <a:cs typeface="Gilroy ExtraBold" charset="0"/>
              </a:rPr>
              <a:t>someone else’s </a:t>
            </a:r>
            <a:r>
              <a:rPr lang="en-US" sz="6000" b="1" dirty="0">
                <a:solidFill>
                  <a:schemeClr val="lt1"/>
                </a:solidFill>
                <a:latin typeface="Gilroy ExtraBold" charset="0"/>
                <a:ea typeface="Gilroy ExtraBold" charset="0"/>
                <a:cs typeface="Gilroy ExtraBold" charset="0"/>
              </a:rPr>
              <a:t>why?</a:t>
            </a:r>
            <a:endParaRPr lang="en-US" sz="6000" b="1" dirty="0">
              <a:solidFill>
                <a:schemeClr val="lt1"/>
              </a:solidFill>
              <a:latin typeface="Gilroy ExtraBold" charset="0"/>
              <a:ea typeface="Gilroy ExtraBold" charset="0"/>
              <a:cs typeface="Gilroy ExtraBold" charset="0"/>
              <a:sym typeface="Arial"/>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23466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3440552"/>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The incredible rarity of changing your mind </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Theory building with Simon Sinek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Speaking from your 'why’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Building a team</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85546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SHOUT OUT</a:t>
            </a:r>
          </a:p>
        </p:txBody>
      </p:sp>
      <p:sp>
        <p:nvSpPr>
          <p:cNvPr id="3" name="TextBox 2"/>
          <p:cNvSpPr txBox="1"/>
          <p:nvPr/>
        </p:nvSpPr>
        <p:spPr>
          <a:xfrm>
            <a:off x="1" y="2991739"/>
            <a:ext cx="12201288" cy="1015663"/>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What is effective leadership?</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01664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21168"/>
            <a:ext cx="12192000" cy="1015663"/>
          </a:xfrm>
          <a:prstGeom prst="rect">
            <a:avLst/>
          </a:prstGeom>
          <a:noFill/>
        </p:spPr>
        <p:txBody>
          <a:bodyPr wrap="square" rtlCol="0">
            <a:spAutoFit/>
          </a:bodyPr>
          <a:lstStyle/>
          <a:p>
            <a:pPr algn="ctr"/>
            <a:r>
              <a:rPr lang="en-US" sz="6000" b="1" kern="1200" dirty="0">
                <a:solidFill>
                  <a:srgbClr val="00B3DC"/>
                </a:solidFill>
                <a:latin typeface="Gilroy ExtraBold" charset="0"/>
                <a:ea typeface="Gilroy ExtraBold" charset="0"/>
                <a:cs typeface="Gilroy ExtraBold" charset="0"/>
              </a:rPr>
              <a:t>Let’s look at an example</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92916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0" y="2822845"/>
            <a:ext cx="12192000" cy="1015663"/>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You’re conducting an orchestra</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53421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AB95EF-4CD3-F144-AEC2-9D6E7809D69C}"/>
              </a:ext>
            </a:extLst>
          </p:cNvPr>
          <p:cNvPicPr>
            <a:picLocks noChangeAspect="1"/>
          </p:cNvPicPr>
          <p:nvPr/>
        </p:nvPicPr>
        <p:blipFill rotWithShape="1">
          <a:blip r:embed="rId3">
            <a:extLst>
              <a:ext uri="{28A0092B-C50C-407E-A947-70E740481C1C}">
                <a14:useLocalDpi xmlns:a14="http://schemas.microsoft.com/office/drawing/2010/main" val="0"/>
              </a:ext>
            </a:extLst>
          </a:blip>
          <a:srcRect l="19888" t="21769" r="15101" b="29471"/>
          <a:stretch/>
        </p:blipFill>
        <p:spPr>
          <a:xfrm>
            <a:off x="0" y="-1"/>
            <a:ext cx="12192000" cy="6858001"/>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Alex </a:t>
            </a:r>
            <a:r>
              <a:rPr lang="en-US" sz="3000" b="1" dirty="0" err="1">
                <a:solidFill>
                  <a:schemeClr val="bg1"/>
                </a:solidFill>
                <a:latin typeface="Gilroy ExtraBold" charset="0"/>
                <a:ea typeface="Gilroy ExtraBold" charset="0"/>
                <a:cs typeface="Gilroy ExtraBold" charset="0"/>
              </a:rPr>
              <a:t>Tornato</a:t>
            </a:r>
            <a:endParaRPr lang="en-US" sz="3000" b="1" dirty="0">
              <a:solidFill>
                <a:schemeClr val="bg1"/>
              </a:solidFill>
              <a:latin typeface="Gilroy ExtraBold" charset="0"/>
              <a:ea typeface="Gilroy ExtraBold" charset="0"/>
              <a:cs typeface="Gilroy ExtraBold" charset="0"/>
            </a:endParaRP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Training Manager</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atornato</a:t>
            </a:r>
            <a:endParaRPr lang="en-US" sz="1800" dirty="0">
              <a:solidFill>
                <a:schemeClr val="bg2"/>
              </a:solidFill>
              <a:latin typeface="Source Sans Pro" charset="0"/>
              <a:ea typeface="Source Sans Pro" charset="0"/>
              <a:cs typeface="Source Sans Pro" charset="0"/>
            </a:endParaRP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45053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835400"/>
            <a:ext cx="12192000" cy="523220"/>
          </a:xfrm>
          <a:prstGeom prst="rect">
            <a:avLst/>
          </a:prstGeom>
          <a:noFill/>
        </p:spPr>
        <p:txBody>
          <a:bodyPr wrap="square" rtlCol="0">
            <a:spAutoFit/>
          </a:bodyPr>
          <a:lstStyle/>
          <a:p>
            <a:pPr algn="ctr"/>
            <a:r>
              <a:rPr lang="en-US" sz="2800" kern="1200" dirty="0">
                <a:solidFill>
                  <a:srgbClr val="00B4DC"/>
                </a:solidFill>
                <a:latin typeface="Source Sans Pro" charset="0"/>
                <a:ea typeface="Source Sans Pro" charset="0"/>
                <a:cs typeface="Source Sans Pro" charset="0"/>
              </a:rPr>
              <a:t>What organizational structures make it successful?</a:t>
            </a:r>
          </a:p>
        </p:txBody>
      </p:sp>
      <p:sp>
        <p:nvSpPr>
          <p:cNvPr id="5" name="TextBox 4"/>
          <p:cNvSpPr txBox="1"/>
          <p:nvPr/>
        </p:nvSpPr>
        <p:spPr>
          <a:xfrm>
            <a:off x="0" y="2819737"/>
            <a:ext cx="12192000" cy="1015663"/>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You’re conducting an orchestra</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87765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835400"/>
            <a:ext cx="12192000" cy="954107"/>
          </a:xfrm>
          <a:prstGeom prst="rect">
            <a:avLst/>
          </a:prstGeom>
          <a:noFill/>
        </p:spPr>
        <p:txBody>
          <a:bodyPr wrap="square" rtlCol="0">
            <a:spAutoFit/>
          </a:bodyPr>
          <a:lstStyle/>
          <a:p>
            <a:pPr algn="ctr"/>
            <a:r>
              <a:rPr lang="en-US" sz="2800" kern="1200" dirty="0">
                <a:solidFill>
                  <a:srgbClr val="00B4DC"/>
                </a:solidFill>
                <a:latin typeface="Source Sans Pro" charset="0"/>
                <a:ea typeface="Source Sans Pro" charset="0"/>
                <a:cs typeface="Source Sans Pro" charset="0"/>
              </a:rPr>
              <a:t>Who is the central leader?</a:t>
            </a:r>
          </a:p>
          <a:p>
            <a:pPr algn="ctr"/>
            <a:r>
              <a:rPr lang="en-US" sz="2800" kern="1200" dirty="0">
                <a:solidFill>
                  <a:srgbClr val="00B4DC"/>
                </a:solidFill>
                <a:latin typeface="Source Sans Pro" charset="0"/>
                <a:ea typeface="Source Sans Pro" charset="0"/>
                <a:cs typeface="Source Sans Pro" charset="0"/>
              </a:rPr>
              <a:t>Are there any other leadership roles?</a:t>
            </a:r>
          </a:p>
        </p:txBody>
      </p:sp>
      <p:sp>
        <p:nvSpPr>
          <p:cNvPr id="5" name="TextBox 4"/>
          <p:cNvSpPr txBox="1"/>
          <p:nvPr/>
        </p:nvSpPr>
        <p:spPr>
          <a:xfrm>
            <a:off x="0" y="2819737"/>
            <a:ext cx="12192000" cy="1015663"/>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You’re conducting an orchestra</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47368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3" name="TextBox 2"/>
          <p:cNvSpPr txBox="1"/>
          <p:nvPr/>
        </p:nvSpPr>
        <p:spPr>
          <a:xfrm>
            <a:off x="0" y="1997839"/>
            <a:ext cx="12201288" cy="2862322"/>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An orchestra follows </a:t>
            </a:r>
          </a:p>
          <a:p>
            <a:pPr algn="ctr"/>
            <a:r>
              <a:rPr lang="en-US" sz="6000" b="1" kern="1200" dirty="0">
                <a:solidFill>
                  <a:srgbClr val="FFFFFF"/>
                </a:solidFill>
                <a:latin typeface="Gilroy ExtraBold" charset="0"/>
                <a:ea typeface="Gilroy ExtraBold" charset="0"/>
                <a:cs typeface="Gilroy ExtraBold" charset="0"/>
              </a:rPr>
              <a:t>a ”snowflake model” of leadership</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8585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1604730"/>
            <a:ext cx="12191999" cy="553998"/>
          </a:xfrm>
          <a:prstGeom prst="rect">
            <a:avLst/>
          </a:prstGeom>
          <a:noFill/>
        </p:spPr>
        <p:txBody>
          <a:bodyPr wrap="square" rtlCol="0">
            <a:spAutoFit/>
          </a:bodyPr>
          <a:lstStyle/>
          <a:p>
            <a:pPr algn="ctr"/>
            <a:endParaRPr lang="en-US" sz="3000" b="1" kern="1200" spc="300" dirty="0">
              <a:solidFill>
                <a:srgbClr val="3B444D"/>
              </a:solidFill>
              <a:latin typeface="Arial Bold" charset="0"/>
              <a:ea typeface="Arial Bold" charset="0"/>
              <a:cs typeface="Arial Bold" charset="0"/>
            </a:endParaRPr>
          </a:p>
        </p:txBody>
      </p:sp>
      <p:sp>
        <p:nvSpPr>
          <p:cNvPr id="3" name="TextBox 2"/>
          <p:cNvSpPr txBox="1"/>
          <p:nvPr/>
        </p:nvSpPr>
        <p:spPr>
          <a:xfrm>
            <a:off x="1" y="1959739"/>
            <a:ext cx="12201288" cy="2862322"/>
          </a:xfrm>
          <a:prstGeom prst="rect">
            <a:avLst/>
          </a:prstGeom>
          <a:noFill/>
        </p:spPr>
        <p:txBody>
          <a:bodyPr wrap="square" rtlCol="0">
            <a:spAutoFit/>
          </a:bodyPr>
          <a:lstStyle/>
          <a:p>
            <a:pPr algn="ctr"/>
            <a:r>
              <a:rPr lang="en-US" sz="6000" b="1" kern="1200" dirty="0">
                <a:solidFill>
                  <a:srgbClr val="FFFFFF"/>
                </a:solidFill>
                <a:latin typeface="Gilroy ExtraBold" charset="0"/>
                <a:ea typeface="Gilroy ExtraBold" charset="0"/>
                <a:cs typeface="Gilroy ExtraBold" charset="0"/>
              </a:rPr>
              <a:t>We’ll dive more into this </a:t>
            </a:r>
          </a:p>
          <a:p>
            <a:pPr algn="ctr"/>
            <a:r>
              <a:rPr lang="en-US" sz="6000" b="1" kern="1200" dirty="0">
                <a:solidFill>
                  <a:srgbClr val="FFFFFF"/>
                </a:solidFill>
                <a:latin typeface="Gilroy ExtraBold" charset="0"/>
                <a:ea typeface="Gilroy ExtraBold" charset="0"/>
                <a:cs typeface="Gilroy ExtraBold" charset="0"/>
              </a:rPr>
              <a:t>model, but let’s look at </a:t>
            </a:r>
          </a:p>
          <a:p>
            <a:pPr algn="ctr"/>
            <a:r>
              <a:rPr lang="en-US" sz="6000" b="1" kern="1200" dirty="0">
                <a:solidFill>
                  <a:srgbClr val="FFFFFF"/>
                </a:solidFill>
                <a:latin typeface="Gilroy ExtraBold" charset="0"/>
                <a:ea typeface="Gilroy ExtraBold" charset="0"/>
                <a:cs typeface="Gilroy ExtraBold" charset="0"/>
              </a:rPr>
              <a:t>some others first</a:t>
            </a:r>
            <a:r>
              <a:rPr lang="mr-IN" sz="6000" b="1" kern="1200" dirty="0">
                <a:solidFill>
                  <a:srgbClr val="FFFFFF"/>
                </a:solidFill>
                <a:latin typeface="Gilroy ExtraBold" charset="0"/>
                <a:ea typeface="Gilroy ExtraBold" charset="0"/>
                <a:cs typeface="Gilroy ExtraBold" charset="0"/>
              </a:rPr>
              <a:t>…</a:t>
            </a:r>
            <a:endParaRPr lang="en-US" sz="6000" b="1" kern="1200" dirty="0">
              <a:solidFill>
                <a:srgbClr val="FFFFFF"/>
              </a:solidFill>
              <a:latin typeface="Gilroy ExtraBold" charset="0"/>
              <a:ea typeface="Gilroy ExtraBold" charset="0"/>
              <a:cs typeface="Gilroy ExtraBold" charset="0"/>
            </a:endParaRP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80432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MODELS OF LEADERSHIP</a:t>
            </a:r>
          </a:p>
        </p:txBody>
      </p:sp>
      <p:sp>
        <p:nvSpPr>
          <p:cNvPr id="3" name="TextBox 2"/>
          <p:cNvSpPr txBox="1"/>
          <p:nvPr/>
        </p:nvSpPr>
        <p:spPr>
          <a:xfrm>
            <a:off x="1" y="2991739"/>
            <a:ext cx="12201288" cy="1323439"/>
          </a:xfrm>
          <a:prstGeom prst="rect">
            <a:avLst/>
          </a:prstGeom>
          <a:noFill/>
        </p:spPr>
        <p:txBody>
          <a:bodyPr wrap="square" rtlCol="0">
            <a:spAutoFit/>
          </a:bodyPr>
          <a:lstStyle/>
          <a:p>
            <a:pPr algn="ctr"/>
            <a:r>
              <a:rPr lang="en-US" sz="8000" b="1" kern="1200" dirty="0">
                <a:solidFill>
                  <a:srgbClr val="FFFFFF"/>
                </a:solidFill>
                <a:latin typeface="Gilroy ExtraBold" charset="0"/>
                <a:ea typeface="Gilroy ExtraBold" charset="0"/>
                <a:cs typeface="Gilroy ExtraBold" charset="0"/>
              </a:rPr>
              <a:t>The Magnet Model</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25051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11800" y="28448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37885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11800" y="28448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cxnSp>
        <p:nvCxnSpPr>
          <p:cNvPr id="4" name="Straight Arrow Connector 3"/>
          <p:cNvCxnSpPr/>
          <p:nvPr/>
        </p:nvCxnSpPr>
        <p:spPr>
          <a:xfrm>
            <a:off x="6096000" y="3866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8100000">
            <a:off x="7866979" y="42093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971800" y="4490121"/>
            <a:ext cx="2002536" cy="1353221"/>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2700000">
            <a:off x="4282856" y="6731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2700000">
            <a:off x="7909145" y="673101"/>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0" y="44958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71800" y="3416300"/>
            <a:ext cx="2006600" cy="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8153400" y="24130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92299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95400" y="2523592"/>
            <a:ext cx="2819400" cy="3004220"/>
            <a:chOff x="2971800" y="386680"/>
            <a:chExt cx="6159500" cy="6064920"/>
          </a:xfrm>
        </p:grpSpPr>
        <p:sp>
          <p:nvSpPr>
            <p:cNvPr id="3" name="Oval 2"/>
            <p:cNvSpPr/>
            <p:nvPr/>
          </p:nvSpPr>
          <p:spPr>
            <a:xfrm>
              <a:off x="5511800" y="28448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cxnSp>
          <p:nvCxnSpPr>
            <p:cNvPr id="4" name="Straight Arrow Connector 3"/>
            <p:cNvCxnSpPr/>
            <p:nvPr/>
          </p:nvCxnSpPr>
          <p:spPr>
            <a:xfrm>
              <a:off x="6096000" y="3866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8100000">
              <a:off x="7866979" y="420938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971800" y="4490121"/>
              <a:ext cx="2002536" cy="1353221"/>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2700000">
              <a:off x="4282856" y="6731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2700000">
              <a:off x="7909145" y="673101"/>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0" y="44958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71800" y="3416300"/>
              <a:ext cx="2006600" cy="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8153400" y="2413000"/>
              <a:ext cx="0" cy="1955800"/>
            </a:xfrm>
            <a:prstGeom prst="straightConnector1">
              <a:avLst/>
            </a:prstGeom>
            <a:ln w="57150">
              <a:solidFill>
                <a:srgbClr val="00B4DC"/>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79715" y="849086"/>
            <a:ext cx="3398687" cy="1477328"/>
          </a:xfrm>
          <a:prstGeom prst="rect">
            <a:avLst/>
          </a:prstGeom>
          <a:noFill/>
        </p:spPr>
        <p:txBody>
          <a:bodyPr wrap="none" rtlCol="0">
            <a:spAutoFit/>
          </a:bodyPr>
          <a:lstStyle/>
          <a:p>
            <a:r>
              <a:rPr lang="en-US" sz="4500" b="1" kern="1200" dirty="0">
                <a:solidFill>
                  <a:srgbClr val="00B4DC"/>
                </a:solidFill>
                <a:latin typeface="Gilroy ExtraBold" charset="0"/>
                <a:ea typeface="Gilroy ExtraBold" charset="0"/>
                <a:cs typeface="Gilroy ExtraBold" charset="0"/>
              </a:rPr>
              <a:t>The Magnet</a:t>
            </a:r>
          </a:p>
          <a:p>
            <a:r>
              <a:rPr lang="en-US" sz="4500" b="1" kern="1200" dirty="0">
                <a:solidFill>
                  <a:srgbClr val="00B4DC"/>
                </a:solidFill>
                <a:latin typeface="Gilroy ExtraBold" charset="0"/>
                <a:ea typeface="Gilroy ExtraBold" charset="0"/>
                <a:cs typeface="Gilroy ExtraBold" charset="0"/>
              </a:rPr>
              <a:t>Model</a:t>
            </a:r>
          </a:p>
        </p:txBody>
      </p:sp>
      <p:sp>
        <p:nvSpPr>
          <p:cNvPr id="22" name="TextBox 21"/>
          <p:cNvSpPr txBox="1"/>
          <p:nvPr/>
        </p:nvSpPr>
        <p:spPr>
          <a:xfrm>
            <a:off x="6147419" y="1455333"/>
            <a:ext cx="4920426" cy="1200329"/>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Everyone is going to one person who cannot possibly handle all their questions and needs.</a:t>
            </a:r>
          </a:p>
        </p:txBody>
      </p:sp>
      <p:sp>
        <p:nvSpPr>
          <p:cNvPr id="23" name="Oval 22"/>
          <p:cNvSpPr/>
          <p:nvPr/>
        </p:nvSpPr>
        <p:spPr>
          <a:xfrm>
            <a:off x="5699150" y="151496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1</a:t>
            </a:r>
          </a:p>
        </p:txBody>
      </p:sp>
      <p:sp>
        <p:nvSpPr>
          <p:cNvPr id="24" name="Oval 23"/>
          <p:cNvSpPr/>
          <p:nvPr/>
        </p:nvSpPr>
        <p:spPr>
          <a:xfrm>
            <a:off x="5699150" y="298621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2</a:t>
            </a:r>
          </a:p>
        </p:txBody>
      </p:sp>
      <p:sp>
        <p:nvSpPr>
          <p:cNvPr id="25" name="Oval 24"/>
          <p:cNvSpPr/>
          <p:nvPr/>
        </p:nvSpPr>
        <p:spPr>
          <a:xfrm>
            <a:off x="5699150" y="408775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3</a:t>
            </a:r>
          </a:p>
        </p:txBody>
      </p:sp>
      <p:sp>
        <p:nvSpPr>
          <p:cNvPr id="26" name="TextBox 25"/>
          <p:cNvSpPr txBox="1"/>
          <p:nvPr/>
        </p:nvSpPr>
        <p:spPr>
          <a:xfrm>
            <a:off x="6147419" y="2926580"/>
            <a:ext cx="5049013"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Not sustainable—one person gets overwhelmed.</a:t>
            </a:r>
          </a:p>
        </p:txBody>
      </p:sp>
      <p:sp>
        <p:nvSpPr>
          <p:cNvPr id="27" name="TextBox 26"/>
          <p:cNvSpPr txBox="1"/>
          <p:nvPr/>
        </p:nvSpPr>
        <p:spPr>
          <a:xfrm>
            <a:off x="6147419" y="4024295"/>
            <a:ext cx="480236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Not empowering—one person holds all the knowledge.</a:t>
            </a:r>
          </a:p>
        </p:txBody>
      </p:sp>
      <p:pic>
        <p:nvPicPr>
          <p:cNvPr id="19" name="Picture 1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88405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21404"/>
            <a:ext cx="12192000" cy="1938992"/>
          </a:xfrm>
          <a:prstGeom prst="rect">
            <a:avLst/>
          </a:prstGeom>
          <a:noFill/>
        </p:spPr>
        <p:txBody>
          <a:bodyPr wrap="square" rtlCol="0">
            <a:spAutoFit/>
          </a:bodyPr>
          <a:lstStyle/>
          <a:p>
            <a:pPr algn="ctr"/>
            <a:r>
              <a:rPr lang="en-US" sz="6000" b="1" kern="1200" dirty="0">
                <a:solidFill>
                  <a:srgbClr val="00B3DC"/>
                </a:solidFill>
                <a:latin typeface="Gilroy ExtraBold" charset="0"/>
                <a:ea typeface="Gilroy ExtraBold" charset="0"/>
                <a:cs typeface="Gilroy ExtraBold" charset="0"/>
              </a:rPr>
              <a:t>Where do you see this model being effective?</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28800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21404"/>
            <a:ext cx="12192000" cy="1938992"/>
          </a:xfrm>
          <a:prstGeom prst="rect">
            <a:avLst/>
          </a:prstGeom>
          <a:noFill/>
        </p:spPr>
        <p:txBody>
          <a:bodyPr wrap="square" rtlCol="0">
            <a:spAutoFit/>
          </a:bodyPr>
          <a:lstStyle/>
          <a:p>
            <a:pPr algn="ctr"/>
            <a:r>
              <a:rPr lang="en-US" sz="6000" b="1" kern="1200" dirty="0">
                <a:solidFill>
                  <a:srgbClr val="00B3DC"/>
                </a:solidFill>
                <a:latin typeface="Gilroy ExtraBold" charset="0"/>
                <a:ea typeface="Gilroy ExtraBold" charset="0"/>
                <a:cs typeface="Gilroy ExtraBold" charset="0"/>
              </a:rPr>
              <a:t>Why doesn’t it work for organizing?</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45146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20000"/>
            <a:extLst>
              <a:ext uri="{28A0092B-C50C-407E-A947-70E740481C1C}">
                <a14:useLocalDpi xmlns:a14="http://schemas.microsoft.com/office/drawing/2010/main" val="0"/>
              </a:ext>
            </a:extLst>
          </a:blip>
          <a:srcRect t="11020" r="12294" b="10369"/>
          <a:stretch/>
        </p:blipFill>
        <p:spPr>
          <a:xfrm>
            <a:off x="-1" y="0"/>
            <a:ext cx="12192001" cy="6858000"/>
          </a:xfrm>
          <a:prstGeom prst="rect">
            <a:avLst/>
          </a:prstGeom>
          <a:solidFill>
            <a:schemeClr val="tx1"/>
          </a:solidFill>
          <a:ln>
            <a:noFill/>
          </a:ln>
        </p:spPr>
      </p:pic>
      <p:sp>
        <p:nvSpPr>
          <p:cNvPr id="133" name="Shape 133"/>
          <p:cNvSpPr txBox="1"/>
          <p:nvPr/>
        </p:nvSpPr>
        <p:spPr>
          <a:xfrm>
            <a:off x="514350" y="2972906"/>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7000" b="1" u="none" strike="noStrike" cap="none" dirty="0">
                <a:solidFill>
                  <a:schemeClr val="lt1"/>
                </a:solidFill>
                <a:latin typeface="Gilroy ExtraBold" charset="0"/>
                <a:ea typeface="Gilroy ExtraBold" charset="0"/>
                <a:cs typeface="Gilroy ExtraBold" charset="0"/>
                <a:sym typeface="Arial"/>
              </a:rPr>
              <a:t>Leading with your values</a:t>
            </a:r>
          </a:p>
        </p:txBody>
      </p:sp>
      <p:sp>
        <p:nvSpPr>
          <p:cNvPr id="10" name="Shape 133"/>
          <p:cNvSpPr txBox="1"/>
          <p:nvPr/>
        </p:nvSpPr>
        <p:spPr>
          <a:xfrm>
            <a:off x="514350" y="3840840"/>
            <a:ext cx="11163300" cy="772274"/>
          </a:xfrm>
          <a:prstGeom prst="rect">
            <a:avLst/>
          </a:prstGeom>
          <a:noFill/>
          <a:ln>
            <a:noFill/>
          </a:ln>
        </p:spPr>
        <p:txBody>
          <a:bodyPr lIns="91425" tIns="45700" rIns="91425" bIns="45700" anchor="t" anchorCtr="0">
            <a:noAutofit/>
          </a:bodyPr>
          <a:lstStyle/>
          <a:p>
            <a:pPr lvl="0" algn="ctr">
              <a:buSzPct val="25000"/>
            </a:pPr>
            <a:r>
              <a:rPr lang="en-US" sz="3600" b="1" dirty="0">
                <a:solidFill>
                  <a:schemeClr val="bg2"/>
                </a:solidFill>
                <a:latin typeface="Gilroy ExtraBold" charset="0"/>
                <a:ea typeface="Gilroy ExtraBold" charset="0"/>
                <a:cs typeface="Gilroy ExtraBold" charset="0"/>
              </a:rPr>
              <a:t>The personal story</a:t>
            </a: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615376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MODELS OF LEADERSHIP</a:t>
            </a:r>
          </a:p>
        </p:txBody>
      </p:sp>
      <p:sp>
        <p:nvSpPr>
          <p:cNvPr id="3" name="TextBox 2"/>
          <p:cNvSpPr txBox="1"/>
          <p:nvPr/>
        </p:nvSpPr>
        <p:spPr>
          <a:xfrm>
            <a:off x="1" y="2991739"/>
            <a:ext cx="12201288" cy="1323439"/>
          </a:xfrm>
          <a:prstGeom prst="rect">
            <a:avLst/>
          </a:prstGeom>
          <a:noFill/>
        </p:spPr>
        <p:txBody>
          <a:bodyPr wrap="square" rtlCol="0">
            <a:spAutoFit/>
          </a:bodyPr>
          <a:lstStyle/>
          <a:p>
            <a:pPr algn="ctr"/>
            <a:r>
              <a:rPr lang="en-US" sz="8000" b="1" kern="1200" dirty="0">
                <a:solidFill>
                  <a:srgbClr val="FFFFFF"/>
                </a:solidFill>
                <a:latin typeface="Gilroy ExtraBold" charset="0"/>
                <a:ea typeface="Gilroy ExtraBold" charset="0"/>
                <a:cs typeface="Gilroy ExtraBold" charset="0"/>
              </a:rPr>
              <a:t>The Anarchy Model</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82419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583237" y="1287393"/>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76364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581275" y="290444"/>
            <a:ext cx="7302500" cy="6313487"/>
            <a:chOff x="2581275" y="330200"/>
            <a:chExt cx="7302500" cy="6313487"/>
          </a:xfrm>
        </p:grpSpPr>
        <p:sp>
          <p:nvSpPr>
            <p:cNvPr id="2" name="Oval 1"/>
            <p:cNvSpPr/>
            <p:nvPr/>
          </p:nvSpPr>
          <p:spPr>
            <a:xfrm>
              <a:off x="5583237" y="1327149"/>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200" dirty="0">
                  <a:solidFill>
                    <a:srgbClr val="FFFFFF"/>
                  </a:solidFill>
                  <a:latin typeface="Gilroy ExtraBold" charset="0"/>
                  <a:ea typeface="Gilroy ExtraBold" charset="0"/>
                  <a:cs typeface="Gilroy ExtraBold" charset="0"/>
                </a:rPr>
                <a:t>You</a:t>
              </a:r>
            </a:p>
          </p:txBody>
        </p:sp>
        <p:sp>
          <p:nvSpPr>
            <p:cNvPr id="3" name="Oval 2"/>
            <p:cNvSpPr/>
            <p:nvPr/>
          </p:nvSpPr>
          <p:spPr>
            <a:xfrm>
              <a:off x="4022725"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4" name="Oval 3"/>
            <p:cNvSpPr/>
            <p:nvPr/>
          </p:nvSpPr>
          <p:spPr>
            <a:xfrm>
              <a:off x="402272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5" name="Oval 4"/>
            <p:cNvSpPr/>
            <p:nvPr/>
          </p:nvSpPr>
          <p:spPr>
            <a:xfrm>
              <a:off x="700087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6" name="Oval 5"/>
            <p:cNvSpPr/>
            <p:nvPr/>
          </p:nvSpPr>
          <p:spPr>
            <a:xfrm>
              <a:off x="5511800" y="45593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7" name="Oval 6"/>
            <p:cNvSpPr/>
            <p:nvPr/>
          </p:nvSpPr>
          <p:spPr>
            <a:xfrm>
              <a:off x="7034212"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cxnSp>
          <p:nvCxnSpPr>
            <p:cNvPr id="11" name="Straight Arrow Connector 10"/>
            <p:cNvCxnSpPr/>
            <p:nvPr/>
          </p:nvCxnSpPr>
          <p:spPr>
            <a:xfrm flipV="1">
              <a:off x="8169275" y="1971674"/>
              <a:ext cx="1573213" cy="631824"/>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877174" y="4346574"/>
              <a:ext cx="2006601" cy="796926"/>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61074" y="5413375"/>
              <a:ext cx="0" cy="1230312"/>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581275" y="4497388"/>
              <a:ext cx="1687511" cy="915987"/>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668587" y="1372394"/>
              <a:ext cx="1416049" cy="1010443"/>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157911" y="330200"/>
              <a:ext cx="9526" cy="1026318"/>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55962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79715" y="849086"/>
            <a:ext cx="3657861" cy="1477328"/>
          </a:xfrm>
          <a:prstGeom prst="rect">
            <a:avLst/>
          </a:prstGeom>
          <a:noFill/>
        </p:spPr>
        <p:txBody>
          <a:bodyPr wrap="none" rtlCol="0">
            <a:spAutoFit/>
          </a:bodyPr>
          <a:lstStyle/>
          <a:p>
            <a:r>
              <a:rPr lang="en-US" sz="4500" b="1" kern="1200" dirty="0">
                <a:solidFill>
                  <a:srgbClr val="00B4DC"/>
                </a:solidFill>
                <a:latin typeface="Gilroy ExtraBold" charset="0"/>
                <a:ea typeface="Gilroy ExtraBold" charset="0"/>
                <a:cs typeface="Gilroy ExtraBold" charset="0"/>
              </a:rPr>
              <a:t>The Anarchy</a:t>
            </a:r>
          </a:p>
          <a:p>
            <a:r>
              <a:rPr lang="en-US" sz="4500" b="1" kern="1200" dirty="0">
                <a:solidFill>
                  <a:srgbClr val="00B4DC"/>
                </a:solidFill>
                <a:latin typeface="Gilroy ExtraBold" charset="0"/>
                <a:ea typeface="Gilroy ExtraBold" charset="0"/>
                <a:cs typeface="Gilroy ExtraBold" charset="0"/>
              </a:rPr>
              <a:t>Model</a:t>
            </a:r>
          </a:p>
        </p:txBody>
      </p:sp>
      <p:sp>
        <p:nvSpPr>
          <p:cNvPr id="22" name="TextBox 21"/>
          <p:cNvSpPr txBox="1"/>
          <p:nvPr/>
        </p:nvSpPr>
        <p:spPr>
          <a:xfrm>
            <a:off x="6266687" y="1693871"/>
            <a:ext cx="4920426" cy="461665"/>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Everyone is going their own way.</a:t>
            </a:r>
          </a:p>
        </p:txBody>
      </p:sp>
      <p:sp>
        <p:nvSpPr>
          <p:cNvPr id="23" name="Oval 22"/>
          <p:cNvSpPr/>
          <p:nvPr/>
        </p:nvSpPr>
        <p:spPr>
          <a:xfrm>
            <a:off x="5818418" y="179547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1</a:t>
            </a:r>
          </a:p>
        </p:txBody>
      </p:sp>
      <p:sp>
        <p:nvSpPr>
          <p:cNvPr id="24" name="Oval 23"/>
          <p:cNvSpPr/>
          <p:nvPr/>
        </p:nvSpPr>
        <p:spPr>
          <a:xfrm>
            <a:off x="5818418" y="298731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2</a:t>
            </a:r>
          </a:p>
        </p:txBody>
      </p:sp>
      <p:sp>
        <p:nvSpPr>
          <p:cNvPr id="25" name="Oval 24"/>
          <p:cNvSpPr/>
          <p:nvPr/>
        </p:nvSpPr>
        <p:spPr>
          <a:xfrm>
            <a:off x="5818418" y="4179165"/>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3</a:t>
            </a:r>
          </a:p>
        </p:txBody>
      </p:sp>
      <p:sp>
        <p:nvSpPr>
          <p:cNvPr id="26" name="TextBox 25"/>
          <p:cNvSpPr txBox="1"/>
          <p:nvPr/>
        </p:nvSpPr>
        <p:spPr>
          <a:xfrm>
            <a:off x="6266687" y="2897128"/>
            <a:ext cx="5049013" cy="461665"/>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There is no leadership structure.</a:t>
            </a:r>
          </a:p>
        </p:txBody>
      </p:sp>
      <p:sp>
        <p:nvSpPr>
          <p:cNvPr id="27" name="TextBox 26"/>
          <p:cNvSpPr txBox="1"/>
          <p:nvPr/>
        </p:nvSpPr>
        <p:spPr>
          <a:xfrm>
            <a:off x="6266687" y="4100386"/>
            <a:ext cx="480236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Not working together to accomplish a goal.</a:t>
            </a:r>
          </a:p>
        </p:txBody>
      </p:sp>
      <p:grpSp>
        <p:nvGrpSpPr>
          <p:cNvPr id="19" name="Group 18"/>
          <p:cNvGrpSpPr/>
          <p:nvPr/>
        </p:nvGrpSpPr>
        <p:grpSpPr>
          <a:xfrm>
            <a:off x="1159029" y="2936884"/>
            <a:ext cx="3084920" cy="2884827"/>
            <a:chOff x="2581275" y="330200"/>
            <a:chExt cx="7302500" cy="6313487"/>
          </a:xfrm>
        </p:grpSpPr>
        <p:sp>
          <p:nvSpPr>
            <p:cNvPr id="28" name="Oval 27"/>
            <p:cNvSpPr/>
            <p:nvPr/>
          </p:nvSpPr>
          <p:spPr>
            <a:xfrm>
              <a:off x="5583237" y="1327149"/>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29" name="Oval 28"/>
            <p:cNvSpPr/>
            <p:nvPr/>
          </p:nvSpPr>
          <p:spPr>
            <a:xfrm>
              <a:off x="4022725"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0" name="Oval 29"/>
            <p:cNvSpPr/>
            <p:nvPr/>
          </p:nvSpPr>
          <p:spPr>
            <a:xfrm>
              <a:off x="402272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1" name="Oval 30"/>
            <p:cNvSpPr/>
            <p:nvPr/>
          </p:nvSpPr>
          <p:spPr>
            <a:xfrm>
              <a:off x="7000875" y="374015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2" name="Oval 31"/>
            <p:cNvSpPr/>
            <p:nvPr/>
          </p:nvSpPr>
          <p:spPr>
            <a:xfrm>
              <a:off x="5511800" y="4559300"/>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sp>
          <p:nvSpPr>
            <p:cNvPr id="33" name="Oval 32"/>
            <p:cNvSpPr/>
            <p:nvPr/>
          </p:nvSpPr>
          <p:spPr>
            <a:xfrm>
              <a:off x="7034212" y="2066925"/>
              <a:ext cx="1168400" cy="1168400"/>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1200" dirty="0">
                <a:solidFill>
                  <a:srgbClr val="FFFFFF"/>
                </a:solidFill>
                <a:latin typeface="Arial Black" charset="0"/>
                <a:ea typeface="Arial Black" charset="0"/>
                <a:cs typeface="Arial Black" charset="0"/>
              </a:endParaRPr>
            </a:p>
          </p:txBody>
        </p:sp>
        <p:cxnSp>
          <p:nvCxnSpPr>
            <p:cNvPr id="34" name="Straight Arrow Connector 33"/>
            <p:cNvCxnSpPr/>
            <p:nvPr/>
          </p:nvCxnSpPr>
          <p:spPr>
            <a:xfrm flipV="1">
              <a:off x="8169275" y="1971674"/>
              <a:ext cx="1573213" cy="631824"/>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877174" y="4346574"/>
              <a:ext cx="2006601" cy="796926"/>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061074" y="5413375"/>
              <a:ext cx="0" cy="1230312"/>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581275" y="4497388"/>
              <a:ext cx="1687511" cy="915987"/>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2668587" y="1372394"/>
              <a:ext cx="1416049" cy="1010443"/>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157911" y="330200"/>
              <a:ext cx="9526" cy="1026318"/>
            </a:xfrm>
            <a:prstGeom prst="straightConnector1">
              <a:avLst/>
            </a:prstGeom>
            <a:ln w="76200">
              <a:solidFill>
                <a:srgbClr val="00B4DC"/>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29621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88" y="0"/>
            <a:ext cx="12201287"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2" name="TextBox 1"/>
          <p:cNvSpPr txBox="1"/>
          <p:nvPr/>
        </p:nvSpPr>
        <p:spPr>
          <a:xfrm>
            <a:off x="-18578" y="2139567"/>
            <a:ext cx="12191999" cy="553998"/>
          </a:xfrm>
          <a:prstGeom prst="rect">
            <a:avLst/>
          </a:prstGeom>
          <a:noFill/>
        </p:spPr>
        <p:txBody>
          <a:bodyPr wrap="square" rtlCol="0">
            <a:spAutoFit/>
          </a:bodyPr>
          <a:lstStyle/>
          <a:p>
            <a:pPr algn="ctr"/>
            <a:r>
              <a:rPr lang="en-US" sz="3000" b="1" kern="1200" spc="300" dirty="0">
                <a:solidFill>
                  <a:srgbClr val="3B444D"/>
                </a:solidFill>
                <a:latin typeface="Gilroy ExtraBold" charset="0"/>
                <a:ea typeface="Gilroy ExtraBold" charset="0"/>
                <a:cs typeface="Gilroy ExtraBold" charset="0"/>
              </a:rPr>
              <a:t>MODELS OF LEADERSHIP</a:t>
            </a:r>
          </a:p>
        </p:txBody>
      </p:sp>
      <p:sp>
        <p:nvSpPr>
          <p:cNvPr id="3" name="TextBox 2"/>
          <p:cNvSpPr txBox="1"/>
          <p:nvPr/>
        </p:nvSpPr>
        <p:spPr>
          <a:xfrm>
            <a:off x="1" y="2991739"/>
            <a:ext cx="12201288" cy="1323439"/>
          </a:xfrm>
          <a:prstGeom prst="rect">
            <a:avLst/>
          </a:prstGeom>
          <a:noFill/>
        </p:spPr>
        <p:txBody>
          <a:bodyPr wrap="square" rtlCol="0">
            <a:spAutoFit/>
          </a:bodyPr>
          <a:lstStyle/>
          <a:p>
            <a:pPr algn="ctr"/>
            <a:r>
              <a:rPr lang="en-US" sz="8000" b="1" kern="1200" dirty="0">
                <a:solidFill>
                  <a:srgbClr val="FFFFFF"/>
                </a:solidFill>
                <a:latin typeface="Gilroy ExtraBold" charset="0"/>
                <a:ea typeface="Gilroy ExtraBold" charset="0"/>
                <a:cs typeface="Gilroy ExtraBold" charset="0"/>
              </a:rPr>
              <a:t>The Snowflake</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89126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602147" y="2977986"/>
            <a:ext cx="960697" cy="9574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200" dirty="0">
                <a:solidFill>
                  <a:srgbClr val="FFFFFF"/>
                </a:solidFill>
                <a:latin typeface="Gilroy ExtraBold" charset="0"/>
                <a:ea typeface="Gilroy ExtraBold" charset="0"/>
                <a:cs typeface="Gilroy ExtraBold" charset="0"/>
              </a:rPr>
              <a:t>You</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16657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817" y="108952"/>
            <a:ext cx="6832966" cy="6665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3"/>
          <p:cNvSpPr/>
          <p:nvPr/>
        </p:nvSpPr>
        <p:spPr>
          <a:xfrm>
            <a:off x="5602147" y="2977986"/>
            <a:ext cx="960697" cy="9574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kern="1200" dirty="0">
                <a:solidFill>
                  <a:srgbClr val="FFFFFF"/>
                </a:solidFill>
                <a:latin typeface="Gilroy ExtraBold" charset="0"/>
                <a:ea typeface="Gilroy ExtraBold" charset="0"/>
                <a:cs typeface="Gilroy ExtraBold" charset="0"/>
              </a:rPr>
              <a:t>You</a:t>
            </a:r>
          </a:p>
        </p:txBody>
      </p:sp>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97173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79715" y="849086"/>
            <a:ext cx="4224233" cy="1477328"/>
          </a:xfrm>
          <a:prstGeom prst="rect">
            <a:avLst/>
          </a:prstGeom>
          <a:noFill/>
        </p:spPr>
        <p:txBody>
          <a:bodyPr wrap="none" rtlCol="0">
            <a:spAutoFit/>
          </a:bodyPr>
          <a:lstStyle/>
          <a:p>
            <a:r>
              <a:rPr lang="en-US" sz="4500" b="1" kern="1200" dirty="0">
                <a:solidFill>
                  <a:srgbClr val="00B4DC"/>
                </a:solidFill>
                <a:latin typeface="Gilroy ExtraBold" charset="0"/>
                <a:ea typeface="Gilroy ExtraBold" charset="0"/>
                <a:cs typeface="Gilroy ExtraBold" charset="0"/>
              </a:rPr>
              <a:t>The Snowflake</a:t>
            </a:r>
          </a:p>
          <a:p>
            <a:r>
              <a:rPr lang="en-US" sz="4500" b="1" kern="1200" dirty="0">
                <a:solidFill>
                  <a:srgbClr val="00B4DC"/>
                </a:solidFill>
                <a:latin typeface="Gilroy ExtraBold" charset="0"/>
                <a:ea typeface="Gilroy ExtraBold" charset="0"/>
                <a:cs typeface="Gilroy ExtraBold" charset="0"/>
              </a:rPr>
              <a:t>Model</a:t>
            </a:r>
          </a:p>
        </p:txBody>
      </p:sp>
      <p:sp>
        <p:nvSpPr>
          <p:cNvPr id="22" name="TextBox 21"/>
          <p:cNvSpPr txBox="1"/>
          <p:nvPr/>
        </p:nvSpPr>
        <p:spPr>
          <a:xfrm>
            <a:off x="6419087" y="1861732"/>
            <a:ext cx="492042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Structured to empower leadership and delegation of responsibilities.</a:t>
            </a:r>
          </a:p>
        </p:txBody>
      </p:sp>
      <p:sp>
        <p:nvSpPr>
          <p:cNvPr id="23" name="Oval 22"/>
          <p:cNvSpPr/>
          <p:nvPr/>
        </p:nvSpPr>
        <p:spPr>
          <a:xfrm>
            <a:off x="5970818" y="196333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1</a:t>
            </a:r>
          </a:p>
        </p:txBody>
      </p:sp>
      <p:sp>
        <p:nvSpPr>
          <p:cNvPr id="24" name="Oval 23"/>
          <p:cNvSpPr/>
          <p:nvPr/>
        </p:nvSpPr>
        <p:spPr>
          <a:xfrm>
            <a:off x="5970818" y="315517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2</a:t>
            </a:r>
          </a:p>
        </p:txBody>
      </p:sp>
      <p:sp>
        <p:nvSpPr>
          <p:cNvPr id="25" name="Oval 24"/>
          <p:cNvSpPr/>
          <p:nvPr/>
        </p:nvSpPr>
        <p:spPr>
          <a:xfrm>
            <a:off x="5970818" y="434702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200" dirty="0">
                <a:solidFill>
                  <a:srgbClr val="FFFFFF"/>
                </a:solidFill>
                <a:latin typeface="Gilroy ExtraBold" charset="0"/>
                <a:ea typeface="Gilroy ExtraBold" charset="0"/>
                <a:cs typeface="Gilroy ExtraBold" charset="0"/>
              </a:rPr>
              <a:t>3</a:t>
            </a:r>
          </a:p>
        </p:txBody>
      </p:sp>
      <p:sp>
        <p:nvSpPr>
          <p:cNvPr id="26" name="TextBox 25"/>
          <p:cNvSpPr txBox="1"/>
          <p:nvPr/>
        </p:nvSpPr>
        <p:spPr>
          <a:xfrm>
            <a:off x="6419087" y="3064989"/>
            <a:ext cx="5049013"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Clear lines of communication and coordination. </a:t>
            </a:r>
          </a:p>
        </p:txBody>
      </p:sp>
      <p:sp>
        <p:nvSpPr>
          <p:cNvPr id="27" name="TextBox 26"/>
          <p:cNvSpPr txBox="1"/>
          <p:nvPr/>
        </p:nvSpPr>
        <p:spPr>
          <a:xfrm>
            <a:off x="6419087" y="4268247"/>
            <a:ext cx="4802366" cy="830997"/>
          </a:xfrm>
          <a:prstGeom prst="rect">
            <a:avLst/>
          </a:prstGeom>
          <a:noFill/>
        </p:spPr>
        <p:txBody>
          <a:bodyPr wrap="square" rtlCol="0">
            <a:spAutoFit/>
          </a:bodyPr>
          <a:lstStyle/>
          <a:p>
            <a:r>
              <a:rPr lang="en-US" sz="2400" kern="1200" dirty="0">
                <a:solidFill>
                  <a:srgbClr val="3B444D"/>
                </a:solidFill>
                <a:latin typeface="Source Sans Pro" charset="0"/>
                <a:ea typeface="Source Sans Pro" charset="0"/>
                <a:cs typeface="Source Sans Pro" charset="0"/>
              </a:rPr>
              <a:t>Working in harmony to accomplish a unifying goal. </a:t>
            </a:r>
          </a:p>
        </p:txBody>
      </p:sp>
      <p:grpSp>
        <p:nvGrpSpPr>
          <p:cNvPr id="2" name="Group 1"/>
          <p:cNvGrpSpPr/>
          <p:nvPr/>
        </p:nvGrpSpPr>
        <p:grpSpPr>
          <a:xfrm>
            <a:off x="979715" y="2291579"/>
            <a:ext cx="4074501" cy="3974638"/>
            <a:chOff x="2666817" y="108952"/>
            <a:chExt cx="6832966" cy="6665495"/>
          </a:xfrm>
        </p:grpSpPr>
        <p:pic>
          <p:nvPicPr>
            <p:cNvPr id="40"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817" y="108952"/>
              <a:ext cx="6832966" cy="6665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Oval 40"/>
            <p:cNvSpPr/>
            <p:nvPr/>
          </p:nvSpPr>
          <p:spPr>
            <a:xfrm>
              <a:off x="5602147" y="2977986"/>
              <a:ext cx="960697" cy="9574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kern="1200" dirty="0">
                <a:solidFill>
                  <a:srgbClr val="FFFFFF"/>
                </a:solidFill>
                <a:latin typeface="Arial Bold" charset="0"/>
                <a:ea typeface="Arial Bold" charset="0"/>
                <a:cs typeface="Arial Bold" charset="0"/>
              </a:endParaRPr>
            </a:p>
          </p:txBody>
        </p:sp>
      </p:grpSp>
      <p:pic>
        <p:nvPicPr>
          <p:cNvPr id="12" name="Picture 11"/>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27672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74800" y="3378200"/>
            <a:ext cx="3200400" cy="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02000" y="1828800"/>
            <a:ext cx="0" cy="335280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8448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Org</a:t>
            </a:r>
          </a:p>
        </p:txBody>
      </p:sp>
      <p:sp>
        <p:nvSpPr>
          <p:cNvPr id="4" name="Oval 3"/>
          <p:cNvSpPr/>
          <p:nvPr/>
        </p:nvSpPr>
        <p:spPr>
          <a:xfrm>
            <a:off x="2844800" y="10922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5" name="Oval 4"/>
          <p:cNvSpPr/>
          <p:nvPr/>
        </p:nvSpPr>
        <p:spPr>
          <a:xfrm>
            <a:off x="2844800" y="46990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6" name="Oval 5"/>
          <p:cNvSpPr/>
          <p:nvPr/>
        </p:nvSpPr>
        <p:spPr>
          <a:xfrm>
            <a:off x="46736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7" name="Oval 6"/>
          <p:cNvSpPr/>
          <p:nvPr/>
        </p:nvSpPr>
        <p:spPr>
          <a:xfrm>
            <a:off x="10160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17" name="TextBox 16"/>
          <p:cNvSpPr txBox="1"/>
          <p:nvPr/>
        </p:nvSpPr>
        <p:spPr>
          <a:xfrm>
            <a:off x="7035800" y="2211794"/>
            <a:ext cx="3962400" cy="2739211"/>
          </a:xfrm>
          <a:prstGeom prst="rect">
            <a:avLst/>
          </a:prstGeom>
          <a:noFill/>
        </p:spPr>
        <p:txBody>
          <a:bodyPr wrap="square" rtlCol="0">
            <a:spAutoFit/>
          </a:bodyPr>
          <a:lstStyle/>
          <a:p>
            <a:r>
              <a:rPr lang="en-US" sz="3600" b="1" kern="1200" dirty="0">
                <a:solidFill>
                  <a:srgbClr val="00B4DC"/>
                </a:solidFill>
                <a:latin typeface="Gilroy ExtraBold" charset="0"/>
                <a:ea typeface="Gilroy ExtraBold" charset="0"/>
                <a:cs typeface="Gilroy ExtraBold" charset="0"/>
              </a:rPr>
              <a:t>The snowflake structure</a:t>
            </a:r>
          </a:p>
          <a:p>
            <a:endParaRPr lang="en-US" sz="2800" kern="1200" dirty="0">
              <a:solidFill>
                <a:srgbClr val="3B444D"/>
              </a:solidFill>
              <a:latin typeface="Arial" charset="0"/>
              <a:ea typeface="Arial" charset="0"/>
              <a:cs typeface="Arial" charset="0"/>
            </a:endParaRPr>
          </a:p>
          <a:p>
            <a:r>
              <a:rPr lang="en-US" sz="2400" kern="1200" dirty="0">
                <a:solidFill>
                  <a:srgbClr val="3B444D"/>
                </a:solidFill>
                <a:latin typeface="Source Sans Pro" charset="0"/>
                <a:ea typeface="Source Sans Pro" charset="0"/>
                <a:cs typeface="Source Sans Pro" charset="0"/>
              </a:rPr>
              <a:t>The snowflake model relies on a lead organizer to function properly.</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51793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74800" y="3378200"/>
            <a:ext cx="32004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02000" y="1828800"/>
            <a:ext cx="0" cy="3352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8448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Org</a:t>
            </a:r>
          </a:p>
        </p:txBody>
      </p:sp>
      <p:sp>
        <p:nvSpPr>
          <p:cNvPr id="4" name="Oval 3"/>
          <p:cNvSpPr/>
          <p:nvPr/>
        </p:nvSpPr>
        <p:spPr>
          <a:xfrm>
            <a:off x="2844800" y="10922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5" name="Oval 4"/>
          <p:cNvSpPr/>
          <p:nvPr/>
        </p:nvSpPr>
        <p:spPr>
          <a:xfrm>
            <a:off x="2844800" y="46990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6" name="Oval 5"/>
          <p:cNvSpPr/>
          <p:nvPr/>
        </p:nvSpPr>
        <p:spPr>
          <a:xfrm>
            <a:off x="4673600" y="28956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7" name="Oval 6"/>
          <p:cNvSpPr/>
          <p:nvPr/>
        </p:nvSpPr>
        <p:spPr>
          <a:xfrm>
            <a:off x="1016000" y="2895600"/>
            <a:ext cx="914400" cy="9144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17" name="TextBox 16"/>
          <p:cNvSpPr txBox="1"/>
          <p:nvPr/>
        </p:nvSpPr>
        <p:spPr>
          <a:xfrm>
            <a:off x="6908800" y="2057400"/>
            <a:ext cx="4191000" cy="3231654"/>
          </a:xfrm>
          <a:prstGeom prst="rect">
            <a:avLst/>
          </a:prstGeom>
          <a:noFill/>
        </p:spPr>
        <p:txBody>
          <a:bodyPr wrap="square" rtlCol="0">
            <a:spAutoFit/>
          </a:bodyPr>
          <a:lstStyle/>
          <a:p>
            <a:r>
              <a:rPr lang="en-US" sz="3600" b="1" kern="1200" dirty="0">
                <a:solidFill>
                  <a:srgbClr val="00B4DC"/>
                </a:solidFill>
                <a:latin typeface="Gilroy ExtraBold" charset="0"/>
                <a:ea typeface="Gilroy ExtraBold" charset="0"/>
                <a:cs typeface="Gilroy ExtraBold" charset="0"/>
              </a:rPr>
              <a:t>Lead organizer</a:t>
            </a:r>
          </a:p>
          <a:p>
            <a:endParaRPr lang="en-US" altLang="en-US" sz="2400" b="1" kern="1200" dirty="0">
              <a:solidFill>
                <a:srgbClr val="00B4DC"/>
              </a:solidFill>
              <a:latin typeface="Source Sans Pro" charset="0"/>
              <a:ea typeface="Source Sans Pro" charset="0"/>
              <a:cs typeface="Source Sans Pro" charset="0"/>
            </a:endParaRPr>
          </a:p>
          <a:p>
            <a:r>
              <a:rPr lang="en-US" altLang="en-US" sz="2400" kern="1200" dirty="0">
                <a:solidFill>
                  <a:srgbClr val="3B444D">
                    <a:lumMod val="75000"/>
                  </a:srgbClr>
                </a:solidFill>
                <a:latin typeface="Source Sans Pro" charset="0"/>
                <a:ea typeface="Source Sans Pro" charset="0"/>
                <a:cs typeface="Source Sans Pro" charset="0"/>
              </a:rPr>
              <a:t>Committed volunteer or staffer who takes responsibility for training and managing other volunteers and oversees the execution of grassroots organizing events.</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4648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2385637"/>
            <a:ext cx="12192000" cy="2086725"/>
          </a:xfrm>
          <a:prstGeom prst="rect">
            <a:avLst/>
          </a:prstGeom>
          <a:noFill/>
        </p:spPr>
        <p:txBody>
          <a:bodyPr wrap="square" rtlCol="0">
            <a:spAutoFit/>
          </a:bodyPr>
          <a:lstStyle/>
          <a:p>
            <a:pPr algn="ctr">
              <a:lnSpc>
                <a:spcPct val="90000"/>
              </a:lnSpc>
            </a:pPr>
            <a:r>
              <a:rPr lang="en-US" sz="7200" b="1" kern="1200" dirty="0">
                <a:solidFill>
                  <a:srgbClr val="FFFFFF"/>
                </a:solidFill>
                <a:latin typeface="Gilroy ExtraBold" charset="0"/>
                <a:ea typeface="Gilroy ExtraBold" charset="0"/>
                <a:cs typeface="Gilroy ExtraBold" charset="0"/>
              </a:rPr>
              <a:t>Tweet today using </a:t>
            </a:r>
            <a:r>
              <a:rPr lang="en-US" sz="7200" b="1" kern="1200" dirty="0">
                <a:solidFill>
                  <a:srgbClr val="F6DC31"/>
                </a:solidFill>
                <a:latin typeface="Gilroy ExtraBold" charset="0"/>
                <a:ea typeface="Gilroy ExtraBold" charset="0"/>
                <a:cs typeface="Gilroy ExtraBold" charset="0"/>
              </a:rPr>
              <a:t>#</a:t>
            </a:r>
            <a:r>
              <a:rPr lang="en-US" sz="7200" b="1" kern="1200" dirty="0" err="1">
                <a:solidFill>
                  <a:srgbClr val="F6DC31"/>
                </a:solidFill>
                <a:latin typeface="Gilroy ExtraBold" charset="0"/>
                <a:ea typeface="Gilroy ExtraBold" charset="0"/>
                <a:cs typeface="Gilroy ExtraBold" charset="0"/>
              </a:rPr>
              <a:t>OFAFellows</a:t>
            </a:r>
            <a:endParaRPr lang="en-US" sz="7200" b="1" kern="1200" dirty="0">
              <a:solidFill>
                <a:srgbClr val="F6DC31"/>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474640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74800" y="3378200"/>
            <a:ext cx="3200400" cy="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02000" y="1828800"/>
            <a:ext cx="0" cy="3352800"/>
          </a:xfrm>
          <a:prstGeom prst="line">
            <a:avLst/>
          </a:prstGeom>
          <a:ln w="38100">
            <a:solidFill>
              <a:srgbClr val="00B4DC"/>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844800" y="2895600"/>
            <a:ext cx="914400" cy="9144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Org</a:t>
            </a:r>
          </a:p>
        </p:txBody>
      </p:sp>
      <p:sp>
        <p:nvSpPr>
          <p:cNvPr id="4" name="Oval 3"/>
          <p:cNvSpPr/>
          <p:nvPr/>
        </p:nvSpPr>
        <p:spPr>
          <a:xfrm>
            <a:off x="2844800" y="10922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5" name="Oval 4"/>
          <p:cNvSpPr/>
          <p:nvPr/>
        </p:nvSpPr>
        <p:spPr>
          <a:xfrm>
            <a:off x="2844800" y="46990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6" name="Oval 5"/>
          <p:cNvSpPr/>
          <p:nvPr/>
        </p:nvSpPr>
        <p:spPr>
          <a:xfrm>
            <a:off x="46736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7" name="Oval 6"/>
          <p:cNvSpPr/>
          <p:nvPr/>
        </p:nvSpPr>
        <p:spPr>
          <a:xfrm>
            <a:off x="1016000" y="2895600"/>
            <a:ext cx="914400" cy="914400"/>
          </a:xfrm>
          <a:prstGeom prst="ellipse">
            <a:avLst/>
          </a:prstGeom>
          <a:solidFill>
            <a:srgbClr val="00B4DC"/>
          </a:solidFill>
          <a:ln>
            <a:solidFill>
              <a:srgbClr val="00B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kern="1200" dirty="0">
                <a:solidFill>
                  <a:srgbClr val="FFFFFF"/>
                </a:solidFill>
                <a:latin typeface="Gilroy ExtraBold" charset="0"/>
                <a:ea typeface="Gilroy ExtraBold" charset="0"/>
                <a:cs typeface="Gilroy ExtraBold" charset="0"/>
              </a:rPr>
              <a:t>Vol</a:t>
            </a:r>
          </a:p>
        </p:txBody>
      </p:sp>
      <p:sp>
        <p:nvSpPr>
          <p:cNvPr id="17" name="TextBox 16"/>
          <p:cNvSpPr txBox="1"/>
          <p:nvPr/>
        </p:nvSpPr>
        <p:spPr>
          <a:xfrm>
            <a:off x="6934200" y="2156123"/>
            <a:ext cx="4394200" cy="2923877"/>
          </a:xfrm>
          <a:prstGeom prst="rect">
            <a:avLst/>
          </a:prstGeom>
          <a:noFill/>
        </p:spPr>
        <p:txBody>
          <a:bodyPr wrap="square" rtlCol="0">
            <a:spAutoFit/>
          </a:bodyPr>
          <a:lstStyle/>
          <a:p>
            <a:r>
              <a:rPr lang="en-US" sz="3600" b="1" kern="1200" dirty="0">
                <a:solidFill>
                  <a:srgbClr val="00B4DC"/>
                </a:solidFill>
                <a:latin typeface="Gilroy ExtraBold" charset="0"/>
                <a:ea typeface="Gilroy ExtraBold" charset="0"/>
                <a:cs typeface="Gilroy ExtraBold" charset="0"/>
              </a:rPr>
              <a:t>Volunteer member</a:t>
            </a:r>
          </a:p>
          <a:p>
            <a:endParaRPr lang="en-US" sz="2800" kern="1200" dirty="0">
              <a:solidFill>
                <a:srgbClr val="3B444D"/>
              </a:solidFill>
              <a:latin typeface="Arial" charset="0"/>
              <a:ea typeface="Arial" charset="0"/>
              <a:cs typeface="Arial" charset="0"/>
            </a:endParaRPr>
          </a:p>
          <a:p>
            <a:r>
              <a:rPr lang="en-US" sz="2400" kern="1200" dirty="0">
                <a:solidFill>
                  <a:srgbClr val="3B444D"/>
                </a:solidFill>
                <a:latin typeface="Source Sans Pro" charset="0"/>
                <a:ea typeface="Source Sans Pro" charset="0"/>
                <a:cs typeface="Source Sans Pro" charset="0"/>
              </a:rPr>
              <a:t>Trained and committed volunteer who own specific leadership roles, which are based on needs and vary from project to project.</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14493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596" y="1313408"/>
            <a:ext cx="10324407" cy="4154984"/>
          </a:xfrm>
          <a:prstGeom prst="rect">
            <a:avLst/>
          </a:prstGeom>
        </p:spPr>
        <p:txBody>
          <a:bodyPr wrap="square">
            <a:spAutoFit/>
          </a:bodyPr>
          <a:lstStyle/>
          <a:p>
            <a:r>
              <a:rPr lang="en-US" sz="4400" b="1" kern="1200" dirty="0">
                <a:solidFill>
                  <a:srgbClr val="00B3DC"/>
                </a:solidFill>
                <a:latin typeface="Gilroy ExtraBold" charset="0"/>
                <a:ea typeface="Gilroy ExtraBold" charset="0"/>
                <a:cs typeface="Gilroy ExtraBold" charset="0"/>
              </a:rPr>
              <a:t>“We’re approaching leadership as a practice, not leadership as a position…It’s about accepting responsibility for enabling others to achieve purpose under conditions of uncertainty.” - Marshall Ganz</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99371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675" y="1997839"/>
            <a:ext cx="9585163" cy="2862322"/>
          </a:xfrm>
          <a:prstGeom prst="rect">
            <a:avLst/>
          </a:prstGeom>
        </p:spPr>
        <p:txBody>
          <a:bodyPr wrap="square">
            <a:spAutoFit/>
          </a:bodyPr>
          <a:lstStyle/>
          <a:p>
            <a:r>
              <a:rPr lang="en-US" sz="6000" b="1" kern="1200" dirty="0">
                <a:solidFill>
                  <a:srgbClr val="00B3DC"/>
                </a:solidFill>
                <a:latin typeface="Gilroy ExtraBold" charset="0"/>
                <a:ea typeface="Gilroy ExtraBold" charset="0"/>
                <a:cs typeface="Gilroy ExtraBold" charset="0"/>
              </a:rPr>
              <a:t>Where </a:t>
            </a:r>
            <a:r>
              <a:rPr lang="en-US" sz="6000" b="1" kern="1200">
                <a:solidFill>
                  <a:srgbClr val="00B3DC"/>
                </a:solidFill>
                <a:latin typeface="Gilroy ExtraBold" charset="0"/>
                <a:ea typeface="Gilroy ExtraBold" charset="0"/>
                <a:cs typeface="Gilroy ExtraBold" charset="0"/>
              </a:rPr>
              <a:t>else have you </a:t>
            </a:r>
            <a:r>
              <a:rPr lang="en-US" sz="6000" b="1" kern="1200" dirty="0">
                <a:solidFill>
                  <a:srgbClr val="00B3DC"/>
                </a:solidFill>
                <a:latin typeface="Gilroy ExtraBold" charset="0"/>
                <a:ea typeface="Gilroy ExtraBold" charset="0"/>
                <a:cs typeface="Gilroy ExtraBold" charset="0"/>
              </a:rPr>
              <a:t>seen the snowflake model used to accomplish big goals?</a:t>
            </a:r>
          </a:p>
        </p:txBody>
      </p:sp>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17633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592" y="4160079"/>
            <a:ext cx="6217728"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dirty="0">
                <a:solidFill>
                  <a:srgbClr val="3B444D"/>
                </a:solidFill>
                <a:latin typeface="Source Sans Pro" charset="0"/>
                <a:ea typeface="Source Sans Pro" charset="0"/>
                <a:cs typeface="Source Sans Pro" charset="0"/>
              </a:rPr>
              <a:t>The incredible rarity of changing your mind </a:t>
            </a:r>
          </a:p>
          <a:p>
            <a:pPr fontAlgn="ctr"/>
            <a:endParaRPr lang="en-US" sz="2400" b="1" dirty="0">
              <a:solidFill>
                <a:srgbClr val="233031"/>
              </a:solidFill>
              <a:latin typeface="Source Sans Pro" charset="0"/>
              <a:ea typeface="Source Sans Pro" charset="0"/>
              <a:cs typeface="Source Sans Pro" charset="0"/>
            </a:endParaRPr>
          </a:p>
          <a:p>
            <a:pPr fontAlgn="ctr"/>
            <a:r>
              <a:rPr lang="en-US" sz="2400" dirty="0">
                <a:solidFill>
                  <a:srgbClr val="233031"/>
                </a:solidFill>
                <a:latin typeface="Source Sans Pro" charset="0"/>
                <a:ea typeface="Source Sans Pro" charset="0"/>
                <a:cs typeface="Source Sans Pro" charset="0"/>
              </a:rPr>
              <a:t>Theory building with Simon Sinek </a:t>
            </a:r>
          </a:p>
          <a:p>
            <a:pPr fontAlgn="ctr"/>
            <a:endParaRPr lang="en-US" sz="2400" dirty="0">
              <a:solidFill>
                <a:srgbClr val="233031"/>
              </a:solidFill>
              <a:latin typeface="Source Sans Pro" charset="0"/>
              <a:ea typeface="Source Sans Pro" charset="0"/>
              <a:cs typeface="Source Sans Pro" charset="0"/>
            </a:endParaRPr>
          </a:p>
          <a:p>
            <a:pPr fontAlgn="ctr"/>
            <a:r>
              <a:rPr lang="en-US" sz="2400" dirty="0">
                <a:solidFill>
                  <a:srgbClr val="3B444D"/>
                </a:solidFill>
                <a:latin typeface="Source Sans Pro" charset="0"/>
                <a:ea typeface="Source Sans Pro" charset="0"/>
                <a:cs typeface="Source Sans Pro" charset="0"/>
              </a:rPr>
              <a:t>Speaking from your 'why’ </a:t>
            </a:r>
          </a:p>
          <a:p>
            <a:pPr fontAlgn="ctr"/>
            <a:endParaRPr lang="en-US" sz="2400" dirty="0">
              <a:solidFill>
                <a:srgbClr val="233031"/>
              </a:solidFill>
              <a:latin typeface="Source Sans Pro" charset="0"/>
              <a:ea typeface="Source Sans Pro" charset="0"/>
              <a:cs typeface="Source Sans Pro" charset="0"/>
            </a:endParaRPr>
          </a:p>
          <a:p>
            <a:pPr fontAlgn="ctr"/>
            <a:r>
              <a:rPr lang="en-US" sz="2400" dirty="0">
                <a:solidFill>
                  <a:schemeClr val="tx1"/>
                </a:solidFill>
                <a:latin typeface="Source Sans Pro" charset="0"/>
                <a:ea typeface="Source Sans Pro" charset="0"/>
                <a:cs typeface="Source Sans Pro" charset="0"/>
              </a:rPr>
              <a:t>Building a team</a:t>
            </a:r>
          </a:p>
          <a:p>
            <a:pPr fontAlgn="ctr"/>
            <a:endParaRPr lang="en-US" sz="2400" dirty="0">
              <a:solidFill>
                <a:srgbClr val="233031"/>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Debrief &amp; next steps</a:t>
            </a:r>
          </a:p>
        </p:txBody>
      </p:sp>
      <p:sp>
        <p:nvSpPr>
          <p:cNvPr id="6" name="TextBox 5"/>
          <p:cNvSpPr txBox="1">
            <a:spLocks noChangeArrowheads="1"/>
          </p:cNvSpPr>
          <p:nvPr/>
        </p:nvSpPr>
        <p:spPr bwMode="auto">
          <a:xfrm>
            <a:off x="1122949" y="1151078"/>
            <a:ext cx="3321036"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Font typeface="Gill Sans" charset="0"/>
              <a:buNone/>
            </a:pPr>
            <a:r>
              <a:rPr lang="en-US" sz="45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09895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1074295" y="3944508"/>
            <a:ext cx="10043409" cy="1421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2800" dirty="0">
                <a:solidFill>
                  <a:schemeClr val="tx1"/>
                </a:solidFill>
                <a:latin typeface="Source Sans Pro" charset="0"/>
                <a:ea typeface="Source Sans Pro" charset="0"/>
                <a:cs typeface="Source Sans Pro" charset="0"/>
              </a:rPr>
              <a:t>In what situations do you think you’ll most easily share your why?</a:t>
            </a:r>
          </a:p>
          <a:p>
            <a:pPr algn="ctr">
              <a:lnSpc>
                <a:spcPct val="80000"/>
              </a:lnSpc>
            </a:pPr>
            <a:endParaRPr lang="en-US" altLang="en-US" sz="2800" dirty="0">
              <a:solidFill>
                <a:schemeClr val="tx1"/>
              </a:solidFill>
              <a:latin typeface="Source Sans Pro" charset="0"/>
              <a:ea typeface="Source Sans Pro" charset="0"/>
              <a:cs typeface="Source Sans Pro" charset="0"/>
            </a:endParaRPr>
          </a:p>
          <a:p>
            <a:pPr algn="ctr">
              <a:lnSpc>
                <a:spcPct val="80000"/>
              </a:lnSpc>
            </a:pPr>
            <a:r>
              <a:rPr lang="en-US" altLang="en-US" sz="2800" dirty="0">
                <a:solidFill>
                  <a:schemeClr val="tx1"/>
                </a:solidFill>
                <a:latin typeface="Source Sans Pro" charset="0"/>
                <a:ea typeface="Source Sans Pro" charset="0"/>
                <a:cs typeface="Source Sans Pro" charset="0"/>
              </a:rPr>
              <a:t>In what situations do you think it will be more difficult to share your why vulnerably? </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83262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rgbClr val="FFFFFF"/>
              </a:solidFill>
            </a:endParaRPr>
          </a:p>
        </p:txBody>
      </p:sp>
      <p:sp>
        <p:nvSpPr>
          <p:cNvPr id="9" name="Rectangle 8"/>
          <p:cNvSpPr>
            <a:spLocks noChangeArrowheads="1"/>
          </p:cNvSpPr>
          <p:nvPr/>
        </p:nvSpPr>
        <p:spPr bwMode="auto">
          <a:xfrm>
            <a:off x="0" y="12141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kern="1200" dirty="0">
                <a:solidFill>
                  <a:srgbClr val="FFFFFF"/>
                </a:solidFill>
                <a:latin typeface="Gilroy ExtraBold" charset="0"/>
                <a:ea typeface="Gilroy ExtraBold" charset="0"/>
                <a:cs typeface="Gilroy ExtraBold" charset="0"/>
              </a:rPr>
              <a:t>What are your key takeaways?</a:t>
            </a:r>
          </a:p>
        </p:txBody>
      </p:sp>
      <p:sp>
        <p:nvSpPr>
          <p:cNvPr id="15" name="TextBox 14">
            <a:hlinkClick r:id="rId3"/>
          </p:cNvPr>
          <p:cNvSpPr txBox="1"/>
          <p:nvPr/>
        </p:nvSpPr>
        <p:spPr>
          <a:xfrm>
            <a:off x="2932606" y="5362506"/>
            <a:ext cx="6326787" cy="834359"/>
          </a:xfrm>
          <a:prstGeom prst="rect">
            <a:avLst/>
          </a:prstGeom>
          <a:noFill/>
        </p:spPr>
        <p:txBody>
          <a:bodyPr wrap="square" lIns="64290" tIns="32145" rIns="64290" bIns="32145" rtlCol="0">
            <a:spAutoFit/>
          </a:bodyPr>
          <a:lstStyle/>
          <a:p>
            <a:pPr algn="ctr"/>
            <a:r>
              <a:rPr lang="en-US" sz="2500" kern="1200" dirty="0">
                <a:solidFill>
                  <a:srgbClr val="C6D0D7">
                    <a:lumMod val="25000"/>
                  </a:srgbClr>
                </a:solidFill>
                <a:latin typeface="Source Sans Pro" charset="0"/>
                <a:ea typeface="Source Sans Pro" charset="0"/>
                <a:cs typeface="Source Sans Pro" charset="0"/>
              </a:rPr>
              <a:t>Type in the chat and </a:t>
            </a:r>
            <a:r>
              <a:rPr lang="en-US" sz="2500" kern="1200">
                <a:solidFill>
                  <a:srgbClr val="C6D0D7">
                    <a:lumMod val="25000"/>
                  </a:srgbClr>
                </a:solidFill>
                <a:latin typeface="Source Sans Pro" charset="0"/>
                <a:ea typeface="Source Sans Pro" charset="0"/>
                <a:cs typeface="Source Sans Pro" charset="0"/>
              </a:rPr>
              <a:t>tweet using #</a:t>
            </a:r>
            <a:r>
              <a:rPr lang="en-US" sz="2500" kern="1200" dirty="0" err="1">
                <a:solidFill>
                  <a:srgbClr val="C6D0D7">
                    <a:lumMod val="25000"/>
                  </a:srgbClr>
                </a:solidFill>
                <a:latin typeface="Source Sans Pro" charset="0"/>
                <a:ea typeface="Source Sans Pro" charset="0"/>
                <a:cs typeface="Source Sans Pro" charset="0"/>
              </a:rPr>
              <a:t>OFAFellows</a:t>
            </a:r>
            <a:endParaRPr lang="en-US" sz="2500" kern="1200" dirty="0">
              <a:solidFill>
                <a:srgbClr val="C6D0D7">
                  <a:lumMod val="25000"/>
                </a:srgbClr>
              </a:solidFill>
              <a:latin typeface="Source Sans Pro" charset="0"/>
              <a:ea typeface="Source Sans Pro" charset="0"/>
              <a:cs typeface="Source Sans Pro" charset="0"/>
            </a:endParaRPr>
          </a:p>
          <a:p>
            <a:pPr algn="ctr"/>
            <a:endParaRPr lang="en-US" sz="2500" kern="12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70427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277" y="635299"/>
            <a:ext cx="11123271" cy="1815882"/>
          </a:xfrm>
          <a:prstGeom prst="rect">
            <a:avLst/>
          </a:prstGeom>
          <a:noFill/>
        </p:spPr>
        <p:txBody>
          <a:bodyPr wrap="square" rtlCol="0">
            <a:spAutoFit/>
          </a:bodyPr>
          <a:lstStyle/>
          <a:p>
            <a:pPr algn="ctr">
              <a:lnSpc>
                <a:spcPct val="80000"/>
              </a:lnSpc>
            </a:pPr>
            <a:r>
              <a:rPr lang="en-US" sz="4000" b="1" dirty="0">
                <a:solidFill>
                  <a:schemeClr val="tx2"/>
                </a:solidFill>
                <a:latin typeface="Gilroy ExtraBold" charset="0"/>
                <a:ea typeface="Gilroy ExtraBold" charset="0"/>
                <a:cs typeface="Gilroy ExtraBold" charset="0"/>
              </a:rPr>
              <a:t>Weekly assignment: </a:t>
            </a:r>
          </a:p>
          <a:p>
            <a:pPr algn="ctr">
              <a:lnSpc>
                <a:spcPct val="80000"/>
              </a:lnSpc>
            </a:pPr>
            <a:r>
              <a:rPr lang="en-US" sz="4000" b="1" dirty="0">
                <a:solidFill>
                  <a:schemeClr val="tx2"/>
                </a:solidFill>
                <a:latin typeface="Gilroy ExtraBold" charset="0"/>
                <a:ea typeface="Gilroy ExtraBold" charset="0"/>
                <a:cs typeface="Gilroy ExtraBold" charset="0"/>
              </a:rPr>
              <a:t>Due Wednesday, August 1</a:t>
            </a:r>
          </a:p>
          <a:p>
            <a:pPr algn="ctr">
              <a:lnSpc>
                <a:spcPct val="80000"/>
              </a:lnSpc>
            </a:pPr>
            <a:endParaRPr lang="en-US" sz="2000" dirty="0">
              <a:latin typeface="Source Sans Pro" charset="0"/>
              <a:ea typeface="Source Sans Pro" charset="0"/>
              <a:cs typeface="Source Sans Pro" charset="0"/>
            </a:endParaRPr>
          </a:p>
          <a:p>
            <a:pPr algn="ctr">
              <a:lnSpc>
                <a:spcPct val="80000"/>
              </a:lnSpc>
            </a:pPr>
            <a:r>
              <a:rPr lang="en-US" sz="2000" b="1" dirty="0">
                <a:latin typeface="Source Sans Pro" charset="0"/>
                <a:ea typeface="Source Sans Pro" charset="0"/>
                <a:cs typeface="Source Sans Pro" charset="0"/>
                <a:hlinkClick r:id="rId3"/>
              </a:rPr>
              <a:t>https://www.ofa.us/get-trained/fellows-resources/</a:t>
            </a:r>
            <a:endParaRPr lang="en-US" sz="2000" b="1" dirty="0">
              <a:latin typeface="Source Sans Pro" charset="0"/>
              <a:ea typeface="Source Sans Pro" charset="0"/>
              <a:cs typeface="Source Sans Pro" charset="0"/>
            </a:endParaRPr>
          </a:p>
          <a:p>
            <a:pPr algn="ctr">
              <a:lnSpc>
                <a:spcPct val="80000"/>
              </a:lnSpc>
            </a:pPr>
            <a:endParaRPr lang="en-US" sz="2000" dirty="0">
              <a:latin typeface="Source Sans Pro" charset="0"/>
              <a:ea typeface="Source Sans Pro" charset="0"/>
              <a:cs typeface="Source Sans Pro" charset="0"/>
            </a:endParaRPr>
          </a:p>
        </p:txBody>
      </p:sp>
      <p:sp>
        <p:nvSpPr>
          <p:cNvPr id="8" name="TextBox 7"/>
          <p:cNvSpPr txBox="1"/>
          <p:nvPr/>
        </p:nvSpPr>
        <p:spPr>
          <a:xfrm>
            <a:off x="1925896" y="2451181"/>
            <a:ext cx="9437047" cy="2677656"/>
          </a:xfrm>
          <a:prstGeom prst="rect">
            <a:avLst/>
          </a:prstGeom>
          <a:noFill/>
        </p:spPr>
        <p:txBody>
          <a:bodyPr wrap="square" rtlCol="0">
            <a:spAutoFit/>
          </a:bodyPr>
          <a:lstStyle/>
          <a:p>
            <a:r>
              <a:rPr lang="en-US" sz="2400" dirty="0">
                <a:latin typeface="Source Sans Pro" charset="0"/>
                <a:ea typeface="Source Sans Pro" charset="0"/>
                <a:cs typeface="Source Sans Pro" charset="0"/>
              </a:rPr>
              <a:t>How and when will you be engaging the community?</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people do we need at the table? When will you reach out to them?</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Which groups, organizations, community members will you focus on?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are your next steps?</a:t>
            </a:r>
          </a:p>
        </p:txBody>
      </p:sp>
      <p:sp>
        <p:nvSpPr>
          <p:cNvPr id="9" name="Oval 8"/>
          <p:cNvSpPr/>
          <p:nvPr/>
        </p:nvSpPr>
        <p:spPr>
          <a:xfrm>
            <a:off x="1413595" y="2544457"/>
            <a:ext cx="347241" cy="3508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2" name="Oval 11"/>
          <p:cNvSpPr/>
          <p:nvPr/>
        </p:nvSpPr>
        <p:spPr>
          <a:xfrm>
            <a:off x="1413595" y="3254526"/>
            <a:ext cx="347241" cy="3472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3" name="Oval 12"/>
          <p:cNvSpPr/>
          <p:nvPr/>
        </p:nvSpPr>
        <p:spPr>
          <a:xfrm>
            <a:off x="1413595" y="4014009"/>
            <a:ext cx="347241" cy="3488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4" name="Oval 13"/>
          <p:cNvSpPr/>
          <p:nvPr/>
        </p:nvSpPr>
        <p:spPr>
          <a:xfrm>
            <a:off x="1425670" y="4718475"/>
            <a:ext cx="347241" cy="3502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pic>
        <p:nvPicPr>
          <p:cNvPr id="10" name="Picture 9"/>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849024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197616"/>
            <a:ext cx="12192000" cy="265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80000"/>
              </a:lnSpc>
            </a:pPr>
            <a:r>
              <a:rPr lang="en-US" sz="6000" b="1" dirty="0">
                <a:solidFill>
                  <a:schemeClr val="tx2"/>
                </a:solidFill>
                <a:latin typeface="Gilroy ExtraBold" charset="0"/>
                <a:ea typeface="Gilroy ExtraBold" charset="0"/>
                <a:cs typeface="Gilroy ExtraBold" charset="0"/>
              </a:rPr>
              <a:t>Thanks for joining the call!</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lnSpc>
                <a:spcPct val="80000"/>
              </a:lnSpc>
            </a:pPr>
            <a:r>
              <a:rPr lang="en-US" sz="2600" dirty="0">
                <a:solidFill>
                  <a:schemeClr val="tx1"/>
                </a:solidFill>
                <a:latin typeface="Source Sans Pro" charset="0"/>
                <a:ea typeface="Source Sans Pro" charset="0"/>
                <a:cs typeface="Source Sans Pro" charset="0"/>
              </a:rPr>
              <a:t>Please fill out the evaluation on today’s training using the link below.</a:t>
            </a:r>
          </a:p>
          <a:p>
            <a:pPr algn="ctr">
              <a:lnSpc>
                <a:spcPct val="80000"/>
              </a:lnSpc>
            </a:pPr>
            <a:endParaRPr lang="en-US" sz="2600" dirty="0">
              <a:solidFill>
                <a:schemeClr val="tx1"/>
              </a:solidFill>
              <a:latin typeface="Source Sans Pro" charset="0"/>
              <a:ea typeface="Source Sans Pro" charset="0"/>
              <a:cs typeface="Source Sans Pro" charset="0"/>
            </a:endParaRPr>
          </a:p>
        </p:txBody>
      </p:sp>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3130283" y="5394132"/>
            <a:ext cx="5931432" cy="394147"/>
          </a:xfrm>
          <a:prstGeom prst="rect">
            <a:avLst/>
          </a:prstGeom>
        </p:spPr>
        <p:txBody>
          <a:bodyPr wrap="none">
            <a:spAutoFit/>
          </a:bodyPr>
          <a:lstStyle/>
          <a:p>
            <a:pPr algn="ctr">
              <a:lnSpc>
                <a:spcPct val="80000"/>
              </a:lnSpc>
            </a:pPr>
            <a:r>
              <a:rPr lang="en-US" sz="2400" b="1" dirty="0">
                <a:latin typeface="Source Sans Pro" charset="0"/>
                <a:ea typeface="Source Sans Pro" charset="0"/>
                <a:cs typeface="Source Sans Pro" charset="0"/>
              </a:rPr>
              <a:t>Email </a:t>
            </a:r>
            <a:r>
              <a:rPr lang="en-US" sz="2400" b="1" dirty="0">
                <a:latin typeface="Source Sans Pro" charset="0"/>
                <a:ea typeface="Source Sans Pro" charset="0"/>
                <a:cs typeface="Source Sans Pro" charset="0"/>
                <a:hlinkClick r:id="rId3"/>
              </a:rPr>
              <a:t>fellows@ofa.us</a:t>
            </a:r>
            <a:r>
              <a:rPr lang="en-US" sz="2400" b="1" dirty="0">
                <a:latin typeface="Source Sans Pro" charset="0"/>
                <a:ea typeface="Source Sans Pro" charset="0"/>
                <a:cs typeface="Source Sans Pro" charset="0"/>
              </a:rPr>
              <a:t> with any questions. </a:t>
            </a:r>
          </a:p>
        </p:txBody>
      </p:sp>
      <p:sp>
        <p:nvSpPr>
          <p:cNvPr id="3" name="Rectangle 2"/>
          <p:cNvSpPr/>
          <p:nvPr/>
        </p:nvSpPr>
        <p:spPr>
          <a:xfrm>
            <a:off x="3592751" y="3562740"/>
            <a:ext cx="5006500" cy="707886"/>
          </a:xfrm>
          <a:prstGeom prst="rect">
            <a:avLst/>
          </a:prstGeom>
        </p:spPr>
        <p:txBody>
          <a:bodyPr wrap="none">
            <a:spAutoFit/>
          </a:bodyPr>
          <a:lstStyle/>
          <a:p>
            <a:pPr algn="ctr"/>
            <a:r>
              <a:rPr lang="en-US" sz="4000" b="1" u="sng" dirty="0" err="1">
                <a:latin typeface="Source Sans Pro" charset="0"/>
                <a:ea typeface="Source Sans Pro" charset="0"/>
                <a:cs typeface="Source Sans Pro" charset="0"/>
              </a:rPr>
              <a:t>bit.ly</a:t>
            </a:r>
            <a:r>
              <a:rPr lang="en-US" sz="4000" b="1" u="sng" dirty="0">
                <a:latin typeface="Source Sans Pro" charset="0"/>
                <a:ea typeface="Source Sans Pro" charset="0"/>
                <a:cs typeface="Source Sans Pro" charset="0"/>
              </a:rPr>
              <a:t>/Summer2-2018</a:t>
            </a:r>
          </a:p>
        </p:txBody>
      </p:sp>
    </p:spTree>
    <p:extLst>
      <p:ext uri="{BB962C8B-B14F-4D97-AF65-F5344CB8AC3E}">
        <p14:creationId xmlns:p14="http://schemas.microsoft.com/office/powerpoint/2010/main" val="11282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extBox 5"/>
          <p:cNvSpPr txBox="1"/>
          <p:nvPr/>
        </p:nvSpPr>
        <p:spPr>
          <a:xfrm>
            <a:off x="0" y="2480410"/>
            <a:ext cx="12192000" cy="1785104"/>
          </a:xfrm>
          <a:prstGeom prst="rect">
            <a:avLst/>
          </a:prstGeom>
          <a:noFill/>
        </p:spPr>
        <p:txBody>
          <a:bodyPr wrap="square" rtlCol="0">
            <a:spAutoFit/>
          </a:bodyPr>
          <a:lstStyle/>
          <a:p>
            <a:pPr algn="ctr"/>
            <a:r>
              <a:rPr lang="en-US" sz="11000" b="1" dirty="0">
                <a:solidFill>
                  <a:schemeClr val="bg1"/>
                </a:solidFill>
                <a:latin typeface="Gilroy ExtraBold" charset="0"/>
                <a:ea typeface="Gilroy ExtraBold" charset="0"/>
                <a:cs typeface="Gilroy ExtraBold" charset="0"/>
              </a:rPr>
              <a:t>Thank you!</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1434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rrowheads="1"/>
          </p:cNvSpPr>
          <p:nvPr/>
        </p:nvSpPr>
        <p:spPr bwMode="auto">
          <a:xfrm>
            <a:off x="0" y="2934876"/>
            <a:ext cx="12192000" cy="988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Week 1: Key takeaways</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9008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7045"/>
          <a:stretch/>
        </p:blipFill>
        <p:spPr>
          <a:xfrm>
            <a:off x="0" y="1889842"/>
            <a:ext cx="4856544" cy="1657312"/>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b="11782"/>
          <a:stretch/>
        </p:blipFill>
        <p:spPr>
          <a:xfrm>
            <a:off x="6528243" y="2642257"/>
            <a:ext cx="5160280" cy="189994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b="11114"/>
          <a:stretch/>
        </p:blipFill>
        <p:spPr>
          <a:xfrm>
            <a:off x="0" y="3565405"/>
            <a:ext cx="4856544" cy="195949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b="12279"/>
          <a:stretch/>
        </p:blipFill>
        <p:spPr>
          <a:xfrm>
            <a:off x="6493195" y="4668915"/>
            <a:ext cx="5160603" cy="1874800"/>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b="18301"/>
          <a:stretch/>
        </p:blipFill>
        <p:spPr>
          <a:xfrm>
            <a:off x="1" y="5565820"/>
            <a:ext cx="4856544" cy="122954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3194" y="0"/>
            <a:ext cx="5006825" cy="2642257"/>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t="6435" b="14706"/>
          <a:stretch/>
        </p:blipFill>
        <p:spPr>
          <a:xfrm>
            <a:off x="-151117" y="-12912"/>
            <a:ext cx="5007661" cy="1671461"/>
          </a:xfrm>
          <a:prstGeom prst="rect">
            <a:avLst/>
          </a:prstGeom>
        </p:spPr>
      </p:pic>
      <p:pic>
        <p:nvPicPr>
          <p:cNvPr id="11" name="Picture 10"/>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Rectangle 3"/>
          <p:cNvSpPr/>
          <p:nvPr/>
        </p:nvSpPr>
        <p:spPr>
          <a:xfrm>
            <a:off x="3240911" y="0"/>
            <a:ext cx="1516284" cy="462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40260" y="1889842"/>
            <a:ext cx="1516284" cy="462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17967" y="3562715"/>
            <a:ext cx="1516284" cy="462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40911" y="5563405"/>
            <a:ext cx="1516284" cy="462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83735" y="152511"/>
            <a:ext cx="1516284" cy="462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172239" y="2675978"/>
            <a:ext cx="1516284" cy="462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146737" y="4688164"/>
            <a:ext cx="1516284" cy="462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484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Goals for</a:t>
            </a:r>
          </a:p>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today</a:t>
            </a:r>
          </a:p>
        </p:txBody>
      </p:sp>
      <p:sp>
        <p:nvSpPr>
          <p:cNvPr id="3" name="Oval 2"/>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6" name="TextBox 5"/>
          <p:cNvSpPr txBox="1"/>
          <p:nvPr/>
        </p:nvSpPr>
        <p:spPr>
          <a:xfrm>
            <a:off x="6332451" y="1017446"/>
            <a:ext cx="5333759" cy="1938992"/>
          </a:xfrm>
          <a:prstGeom prst="rect">
            <a:avLst/>
          </a:prstGeom>
          <a:noFill/>
        </p:spPr>
        <p:txBody>
          <a:bodyPr wrap="square" rtlCol="0">
            <a:spAutoFit/>
          </a:bodyPr>
          <a:lstStyle/>
          <a:p>
            <a:r>
              <a:rPr lang="en-US" sz="2400" dirty="0">
                <a:latin typeface="Source Sans Pro" charset="0"/>
                <a:ea typeface="Source Sans Pro" charset="0"/>
                <a:cs typeface="Source Sans Pro" charset="0"/>
              </a:rPr>
              <a:t>Analyze underlying reasons why engaging in persuasive conversations is difficult, both individually and interpersonally.  </a:t>
            </a:r>
          </a:p>
          <a:p>
            <a:endParaRPr lang="en-US" sz="2400" dirty="0">
              <a:latin typeface="Source Sans Pro" charset="0"/>
              <a:ea typeface="Source Sans Pro" charset="0"/>
              <a:cs typeface="Source Sans Pro" charset="0"/>
            </a:endParaRPr>
          </a:p>
        </p:txBody>
      </p:sp>
      <p:sp>
        <p:nvSpPr>
          <p:cNvPr id="7" name="Oval 6"/>
          <p:cNvSpPr/>
          <p:nvPr/>
        </p:nvSpPr>
        <p:spPr>
          <a:xfrm>
            <a:off x="5811753" y="307174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8" name="TextBox 7"/>
          <p:cNvSpPr txBox="1"/>
          <p:nvPr/>
        </p:nvSpPr>
        <p:spPr>
          <a:xfrm>
            <a:off x="6332451" y="3015736"/>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Apply the theory of ‘knowing your why’ to people you will talk to in your organizing work.</a:t>
            </a:r>
          </a:p>
        </p:txBody>
      </p:sp>
      <p:sp>
        <p:nvSpPr>
          <p:cNvPr id="9" name="Oval 8"/>
          <p:cNvSpPr/>
          <p:nvPr/>
        </p:nvSpPr>
        <p:spPr>
          <a:xfrm>
            <a:off x="5814253" y="474424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0" name="TextBox 9"/>
          <p:cNvSpPr txBox="1"/>
          <p:nvPr/>
        </p:nvSpPr>
        <p:spPr>
          <a:xfrm>
            <a:off x="6334951" y="4688233"/>
            <a:ext cx="4743717" cy="830997"/>
          </a:xfrm>
          <a:prstGeom prst="rect">
            <a:avLst/>
          </a:prstGeom>
          <a:solidFill>
            <a:schemeClr val="bg1"/>
          </a:solidFill>
        </p:spPr>
        <p:txBody>
          <a:bodyPr wrap="square" rtlCol="0">
            <a:spAutoFit/>
          </a:bodyPr>
          <a:lstStyle/>
          <a:p>
            <a:r>
              <a:rPr lang="en-US" sz="2400" dirty="0">
                <a:latin typeface="Source Sans Pro" charset="0"/>
                <a:ea typeface="Source Sans Pro" charset="0"/>
                <a:cs typeface="Source Sans Pro" charset="0"/>
              </a:rPr>
              <a:t>Examine applications of speaking from your why to building </a:t>
            </a:r>
            <a:r>
              <a:rPr lang="en-US" sz="2400">
                <a:latin typeface="Source Sans Pro" charset="0"/>
                <a:ea typeface="Source Sans Pro" charset="0"/>
                <a:cs typeface="Source Sans Pro" charset="0"/>
              </a:rPr>
              <a:t>a team.</a:t>
            </a:r>
            <a:endParaRPr lang="en-US" sz="2400" dirty="0">
              <a:latin typeface="Source Sans Pro" charset="0"/>
              <a:ea typeface="Source Sans Pro" charset="0"/>
              <a:cs typeface="Source Sans Pro" charset="0"/>
            </a:endParaRP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24192253"/>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11566</TotalTime>
  <Words>3387</Words>
  <Application>Microsoft Macintosh PowerPoint</Application>
  <PresentationFormat>Widescreen</PresentationFormat>
  <Paragraphs>507</Paragraphs>
  <Slides>68</Slides>
  <Notes>66</Notes>
  <HiddenSlides>0</HiddenSlides>
  <MMClips>3</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68</vt:i4>
      </vt:variant>
    </vt:vector>
  </HeadingPairs>
  <TitlesOfParts>
    <vt:vector size="90" baseType="lpstr">
      <vt:lpstr>Arial</vt:lpstr>
      <vt:lpstr>Arial Black</vt:lpstr>
      <vt:lpstr>Arial Bold</vt:lpstr>
      <vt:lpstr>Calibri</vt:lpstr>
      <vt:lpstr>Calibri Light</vt:lpstr>
      <vt:lpstr>Courier New</vt:lpstr>
      <vt:lpstr>Gill Sans</vt:lpstr>
      <vt:lpstr>Gilroy</vt:lpstr>
      <vt:lpstr>Gilroy ExtraBold</vt:lpstr>
      <vt:lpstr>Helvetica</vt:lpstr>
      <vt:lpstr>Open Sans</vt:lpstr>
      <vt:lpstr>Source Sans Pro</vt:lpstr>
      <vt:lpstr>Source Sans Pro Regular</vt:lpstr>
      <vt:lpstr>Symbol</vt:lpstr>
      <vt:lpstr>Wingdings</vt:lpstr>
      <vt:lpstr>Office Theme</vt:lpstr>
      <vt:lpstr>2_Office Theme</vt:lpstr>
      <vt:lpstr>3_Office Theme</vt:lpstr>
      <vt:lpstr>1_Office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262</cp:revision>
  <cp:lastPrinted>2019-06-25T21:16:35Z</cp:lastPrinted>
  <dcterms:modified xsi:type="dcterms:W3CDTF">2019-06-25T21:17:26Z</dcterms:modified>
</cp:coreProperties>
</file>