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784" r:id="rId2"/>
    <p:sldId id="785" r:id="rId3"/>
    <p:sldId id="842" r:id="rId4"/>
    <p:sldId id="880" r:id="rId5"/>
    <p:sldId id="881" r:id="rId6"/>
    <p:sldId id="797" r:id="rId7"/>
    <p:sldId id="884" r:id="rId8"/>
    <p:sldId id="792" r:id="rId9"/>
    <p:sldId id="850" r:id="rId10"/>
    <p:sldId id="887" r:id="rId11"/>
    <p:sldId id="888" r:id="rId12"/>
    <p:sldId id="890" r:id="rId13"/>
    <p:sldId id="886" r:id="rId14"/>
    <p:sldId id="777" r:id="rId15"/>
    <p:sldId id="852" r:id="rId16"/>
    <p:sldId id="891" r:id="rId17"/>
    <p:sldId id="893" r:id="rId18"/>
    <p:sldId id="898" r:id="rId19"/>
    <p:sldId id="899" r:id="rId20"/>
    <p:sldId id="894" r:id="rId21"/>
    <p:sldId id="901" r:id="rId22"/>
    <p:sldId id="900" r:id="rId23"/>
    <p:sldId id="903" r:id="rId24"/>
    <p:sldId id="904" r:id="rId25"/>
    <p:sldId id="923" r:id="rId26"/>
    <p:sldId id="942" r:id="rId27"/>
    <p:sldId id="941" r:id="rId28"/>
    <p:sldId id="914" r:id="rId29"/>
    <p:sldId id="902" r:id="rId30"/>
    <p:sldId id="918" r:id="rId31"/>
    <p:sldId id="915" r:id="rId32"/>
    <p:sldId id="916" r:id="rId33"/>
    <p:sldId id="917" r:id="rId34"/>
    <p:sldId id="919" r:id="rId35"/>
    <p:sldId id="924" r:id="rId36"/>
    <p:sldId id="926" r:id="rId37"/>
    <p:sldId id="927" r:id="rId38"/>
    <p:sldId id="931" r:id="rId39"/>
    <p:sldId id="938" r:id="rId40"/>
    <p:sldId id="929" r:id="rId41"/>
    <p:sldId id="932" r:id="rId42"/>
    <p:sldId id="933" r:id="rId43"/>
    <p:sldId id="939" r:id="rId44"/>
    <p:sldId id="925" r:id="rId45"/>
    <p:sldId id="878" r:id="rId46"/>
    <p:sldId id="943" r:id="rId47"/>
    <p:sldId id="944" r:id="rId48"/>
    <p:sldId id="837" r:id="rId49"/>
  </p:sldIdLst>
  <p:sldSz cx="13004800" cy="9753600"/>
  <p:notesSz cx="6858000" cy="9144000"/>
  <p:defaultTextStyle>
    <a:defPPr>
      <a:defRPr lang="en-US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ironalcantar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3838"/>
    <a:srgbClr val="B1AEAE"/>
    <a:srgbClr val="ED5340"/>
    <a:srgbClr val="56565A"/>
    <a:srgbClr val="FFFFFF"/>
    <a:srgbClr val="D9D9D9"/>
    <a:srgbClr val="767171"/>
    <a:srgbClr val="585C60"/>
    <a:srgbClr val="535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4" autoAdjust="0"/>
    <p:restoredTop sz="95175" autoAdjust="0"/>
  </p:normalViewPr>
  <p:slideViewPr>
    <p:cSldViewPr snapToGrid="0">
      <p:cViewPr varScale="1">
        <p:scale>
          <a:sx n="76" d="100"/>
          <a:sy n="76" d="100"/>
        </p:scale>
        <p:origin x="320" y="20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41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85F0C-5DEA-4728-8592-C91972CEE311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A6C6-C12F-42A3-9316-E2EB2B2DB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5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36291-A6DC-4AD0-90CD-33D1F1DFFC6E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C1EA-D8F4-4B85-8B01-A01110AD5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9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licensed under the Creative Commons Attribution-Non Commercial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/>
              <a:t>/4.0/ or send a letter to Creative Commons, PO Box 1866, Mountain View, CA 94042, USA</a:t>
            </a:r>
            <a:endParaRPr lang="en-US" sz="18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 dirty="0"/>
              <a:t>As Ashley said last week, the experience– the combination of psychological</a:t>
            </a:r>
            <a:r>
              <a:rPr lang="en-US" altLang="ko-KR" sz="1100" baseline="0" dirty="0"/>
              <a:t> and behavioral learning– is where adults learn</a:t>
            </a:r>
            <a:endParaRPr lang="en-US" altLang="ko-KR" sz="110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57066" indent="-291179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64717" indent="-23294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30604" indent="-23294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96491" indent="-23294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7FD8E92C-7D2E-4CDE-A1CA-EE1E1A1FA9A6}" type="slidenum">
              <a:rPr lang="en-US" altLang="ko-KR" sz="1200">
                <a:solidFill>
                  <a:srgbClr val="FFFFFF"/>
                </a:solidFill>
                <a:ea typeface="MS PGothic" panose="020B0600070205080204" pitchFamily="34" charset="-128"/>
              </a:rPr>
              <a:pPr eaLnBrk="1" hangingPunct="1"/>
              <a:t>14</a:t>
            </a:fld>
            <a:endParaRPr lang="en-US" altLang="ko-KR" sz="1200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594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6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00:01</a:t>
            </a:r>
            <a:r>
              <a:rPr lang="en-US" b="1" baseline="0" dirty="0"/>
              <a:t> – 00:03 [2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baseline="0" dirty="0"/>
              <a:t>Before we get started, let’s review some logistics 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6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6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6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6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6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6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9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00:00 – 00:00</a:t>
            </a:r>
            <a:r>
              <a:rPr lang="en-US" b="1" baseline="0" dirty="0"/>
              <a:t> [General Closing Slide]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1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9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9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7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9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8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66800"/>
            <a:ext cx="12192000" cy="144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971800"/>
            <a:ext cx="12192000" cy="586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893B-D0D1-40C7-95C4-78EDF0D7923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445094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5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92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1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4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4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  <a:prstGeom prst="rect">
            <a:avLst/>
          </a:prstGeo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4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9569115"/>
            <a:ext cx="13027733" cy="200527"/>
          </a:xfrm>
          <a:prstGeom prst="rect">
            <a:avLst/>
          </a:prstGeom>
          <a:solidFill>
            <a:srgbClr val="ED5340"/>
          </a:solidFill>
          <a:ln>
            <a:noFill/>
          </a:ln>
          <a:extLst/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07" t="6333" r="40510" b="78878"/>
          <a:stretch/>
        </p:blipFill>
        <p:spPr>
          <a:xfrm>
            <a:off x="11917659" y="8709581"/>
            <a:ext cx="820840" cy="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7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myaccount.maestroconference.com/conference/register/RJKSA4Z4CQL1EKL0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hyperlink" Target="https://www.dropbox.com/sh/4271gehra5uevgs/AAC9YMdtvnbyJtN7dacEs_3Qa?dl=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hyperlink" Target="https://docs.google.com/spreadsheets/d/1iOwGBLohhjfBH_3TRZTwRGJVRxFefq6cOqbYCten-l0/edit?usp=shar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docs.google.com/spreadsheets/d/1VsaG42PN4rTDXhl29NxIWoSx2cU5q3hiRYmddSmtQmI/edit#gid=149681079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hyperlink" Target="https://docs.google.com/spreadsheets/d/1iOwGBLohhjfBH_3TRZTwRGJVRxFefq6cOqbYCten-l0/edit#gid=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ropbox.com/sh/6vsbsqryrmrbi5w/AACufsXH9umvsjlA1Zp5TX49a?dl=0" TargetMode="External"/><Relationship Id="rId4" Type="http://schemas.microsoft.com/office/2007/relationships/hdphoto" Target="../media/hdphoto1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hyperlink" Target="https://docs.google.com/spreadsheets/d/1iOwGBLohhjfBH_3TRZTwRGJVRxFefq6cOqbYCten-l0/edit#gid=0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spreadsheets/d/1VsaG42PN4rTDXhl29NxIWoSx2cU5q3hiRYmddSmtQmI/edit#gid=1496810796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796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23829" r="23089"/>
          <a:stretch/>
        </p:blipFill>
        <p:spPr>
          <a:xfrm>
            <a:off x="-126180" y="-424543"/>
            <a:ext cx="13221695" cy="1029594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61146" y="-103716"/>
            <a:ext cx="13065946" cy="9979526"/>
          </a:xfrm>
          <a:prstGeom prst="rect">
            <a:avLst/>
          </a:prstGeom>
          <a:solidFill>
            <a:srgbClr val="ED534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/>
          <p:cNvSpPr txBox="1"/>
          <p:nvPr/>
        </p:nvSpPr>
        <p:spPr>
          <a:xfrm>
            <a:off x="2456416" y="2254957"/>
            <a:ext cx="6466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otham Bold"/>
                <a:cs typeface="Gotham Bold"/>
              </a:rPr>
              <a:t>OFA</a:t>
            </a:r>
            <a:r>
              <a:rPr lang="en-US" sz="5400" dirty="0">
                <a:solidFill>
                  <a:schemeClr val="bg1"/>
                </a:solidFill>
                <a:latin typeface="Tungsten Semibold"/>
                <a:cs typeface="Tungsten Semibold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Gotham Light"/>
                <a:cs typeface="Gotham Light"/>
              </a:rPr>
              <a:t>TRAINING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1141" y="4050582"/>
            <a:ext cx="5495259" cy="131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Welcome to today’s webinar. </a:t>
            </a:r>
          </a:p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We will begin shortly.  </a:t>
            </a:r>
          </a:p>
          <a:p>
            <a:endParaRPr lang="en-US" sz="2800" dirty="0">
              <a:latin typeface="Gotham Bold" pitchFamily="50" charset="0"/>
              <a:cs typeface="Gotham Bold" pitchFamily="50" charset="0"/>
            </a:endParaRPr>
          </a:p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For audio, please make sure to also join the call. </a:t>
            </a:r>
          </a:p>
        </p:txBody>
      </p:sp>
      <p:pic>
        <p:nvPicPr>
          <p:cNvPr id="3" name="Picture 2" descr="White Penc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836"/>
            <a:ext cx="3125326" cy="2081950"/>
          </a:xfrm>
          <a:prstGeom prst="rect">
            <a:avLst/>
          </a:prstGeom>
        </p:spPr>
      </p:pic>
      <p:sp>
        <p:nvSpPr>
          <p:cNvPr id="23" name="Rectangle 22">
            <a:hlinkClick r:id="rId5"/>
          </p:cNvPr>
          <p:cNvSpPr/>
          <p:nvPr/>
        </p:nvSpPr>
        <p:spPr>
          <a:xfrm>
            <a:off x="2695145" y="6222240"/>
            <a:ext cx="2568603" cy="668485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ungsten Medium"/>
                <a:cs typeface="Tungsten Medium"/>
              </a:rPr>
              <a:t>DIAL-IN HERE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0EA61E1-14C2-8C47-8787-B0ADAA650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82" y="8627991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80338" y="1437443"/>
            <a:ext cx="1777768" cy="1803884"/>
            <a:chOff x="1463660" y="954088"/>
            <a:chExt cx="1866900" cy="1822110"/>
          </a:xfrm>
        </p:grpSpPr>
        <p:sp>
          <p:nvSpPr>
            <p:cNvPr id="17" name="Oval 16"/>
            <p:cNvSpPr/>
            <p:nvPr/>
          </p:nvSpPr>
          <p:spPr>
            <a:xfrm>
              <a:off x="1463660" y="954088"/>
              <a:ext cx="1866900" cy="182211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noun_1318_cc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4"/>
            <a:stretch/>
          </p:blipFill>
          <p:spPr>
            <a:xfrm>
              <a:off x="1668102" y="1298427"/>
              <a:ext cx="1469067" cy="1284064"/>
            </a:xfrm>
            <a:prstGeom prst="rect">
              <a:avLst/>
            </a:prstGeom>
          </p:spPr>
        </p:pic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4275" y="3526989"/>
            <a:ext cx="62260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What does one training module seek to accomplish?</a:t>
            </a: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40325" y="4943710"/>
            <a:ext cx="5693809" cy="1802695"/>
            <a:chOff x="5266233" y="4372758"/>
            <a:chExt cx="5693809" cy="1802695"/>
          </a:xfrm>
        </p:grpSpPr>
        <p:sp>
          <p:nvSpPr>
            <p:cNvPr id="10" name="TextBox 9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463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47028" y="2859078"/>
            <a:ext cx="2081059" cy="2078734"/>
            <a:chOff x="1463660" y="954088"/>
            <a:chExt cx="1866900" cy="1822110"/>
          </a:xfrm>
        </p:grpSpPr>
        <p:sp>
          <p:nvSpPr>
            <p:cNvPr id="17" name="Oval 16"/>
            <p:cNvSpPr/>
            <p:nvPr/>
          </p:nvSpPr>
          <p:spPr>
            <a:xfrm>
              <a:off x="1463660" y="954088"/>
              <a:ext cx="1866900" cy="182211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noun_1318_cc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4"/>
            <a:stretch/>
          </p:blipFill>
          <p:spPr>
            <a:xfrm>
              <a:off x="1668102" y="1298427"/>
              <a:ext cx="1469067" cy="1284064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>
          <a:xfrm>
            <a:off x="4791144" y="2859837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ungsten Medium"/>
                <a:cs typeface="Tungsten Medium"/>
              </a:rPr>
              <a:t>K</a:t>
            </a:r>
          </a:p>
        </p:txBody>
      </p:sp>
      <p:sp>
        <p:nvSpPr>
          <p:cNvPr id="18" name="Oval 17"/>
          <p:cNvSpPr/>
          <p:nvPr/>
        </p:nvSpPr>
        <p:spPr>
          <a:xfrm>
            <a:off x="7123451" y="2860596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ungsten Medium"/>
                <a:cs typeface="Tungsten Medium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9417846" y="2823445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ungsten Medium"/>
                <a:cs typeface="Tungsten Medium"/>
              </a:rPr>
              <a:t>A</a:t>
            </a:r>
          </a:p>
        </p:txBody>
      </p:sp>
      <p:sp>
        <p:nvSpPr>
          <p:cNvPr id="4" name="Equal 3"/>
          <p:cNvSpPr/>
          <p:nvPr/>
        </p:nvSpPr>
        <p:spPr>
          <a:xfrm>
            <a:off x="4151300" y="3724683"/>
            <a:ext cx="473892" cy="426490"/>
          </a:xfrm>
          <a:prstGeom prst="mathEqual">
            <a:avLst/>
          </a:prstGeom>
          <a:solidFill>
            <a:srgbClr val="ED5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3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47028" y="2859078"/>
            <a:ext cx="2081059" cy="2078734"/>
            <a:chOff x="1463660" y="954088"/>
            <a:chExt cx="1866900" cy="1822110"/>
          </a:xfrm>
        </p:grpSpPr>
        <p:sp>
          <p:nvSpPr>
            <p:cNvPr id="17" name="Oval 16"/>
            <p:cNvSpPr/>
            <p:nvPr/>
          </p:nvSpPr>
          <p:spPr>
            <a:xfrm>
              <a:off x="1463660" y="954088"/>
              <a:ext cx="1866900" cy="182211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noun_1318_cc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4"/>
            <a:stretch/>
          </p:blipFill>
          <p:spPr>
            <a:xfrm>
              <a:off x="1668102" y="1298427"/>
              <a:ext cx="1469067" cy="1284064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/>
        </p:nvSpPr>
        <p:spPr>
          <a:xfrm>
            <a:off x="7123451" y="2860596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Tungsten Medium"/>
              <a:cs typeface="Tungsten Medium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417846" y="2823445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Tungsten Medium"/>
              <a:cs typeface="Tungsten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91144" y="2859837"/>
            <a:ext cx="2081059" cy="2078734"/>
            <a:chOff x="4791144" y="2859837"/>
            <a:chExt cx="2081059" cy="2078734"/>
          </a:xfrm>
        </p:grpSpPr>
        <p:sp>
          <p:nvSpPr>
            <p:cNvPr id="16" name="Oval 15"/>
            <p:cNvSpPr/>
            <p:nvPr/>
          </p:nvSpPr>
          <p:spPr>
            <a:xfrm>
              <a:off x="4791144" y="2859837"/>
              <a:ext cx="2081059" cy="207873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/>
                </a:solidFill>
                <a:latin typeface="Tungsten Medium"/>
                <a:cs typeface="Tungsten Medium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34"/>
            <a:stretch/>
          </p:blipFill>
          <p:spPr>
            <a:xfrm>
              <a:off x="5242665" y="3222049"/>
              <a:ext cx="1390685" cy="135907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7142" r="17111" b="30000"/>
          <a:stretch/>
        </p:blipFill>
        <p:spPr>
          <a:xfrm>
            <a:off x="9444145" y="3107361"/>
            <a:ext cx="1862941" cy="1641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7"/>
          <a:stretch/>
        </p:blipFill>
        <p:spPr>
          <a:xfrm>
            <a:off x="7452445" y="3288716"/>
            <a:ext cx="1466222" cy="131539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67571" y="5030100"/>
            <a:ext cx="2122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Tungsten Medium"/>
                <a:cs typeface="Tungsten Medium"/>
              </a:rPr>
              <a:t>WORKSHEET</a:t>
            </a:r>
            <a:endParaRPr lang="en-US" altLang="en-US" sz="2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28311" y="5106680"/>
            <a:ext cx="2122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Tungsten Medium"/>
                <a:cs typeface="Tungsten Medium"/>
              </a:rPr>
              <a:t>ANNOTATED AGENDA</a:t>
            </a:r>
            <a:endParaRPr lang="en-US" altLang="en-US" sz="2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441661" y="5107439"/>
            <a:ext cx="2122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Tungsten Medium"/>
                <a:cs typeface="Tungsten Medium"/>
              </a:rPr>
              <a:t>SLIDE DECK</a:t>
            </a:r>
            <a:endParaRPr lang="en-US" altLang="en-US" sz="2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4151300" y="3724683"/>
            <a:ext cx="473892" cy="426490"/>
          </a:xfrm>
          <a:prstGeom prst="mathEqual">
            <a:avLst/>
          </a:prstGeom>
          <a:solidFill>
            <a:srgbClr val="ED5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7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360273" y="156911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32815" y="1842693"/>
            <a:ext cx="65284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Packaging Training Materials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Designing Worksheets 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Writing Annotated Agendas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Structuring a Slide Deck 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50" y="2641640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1566" y="1457053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2727584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792434" y="3473848"/>
            <a:ext cx="9466273" cy="2532142"/>
            <a:chOff x="136765" y="2303579"/>
            <a:chExt cx="9067801" cy="2425555"/>
          </a:xfrm>
        </p:grpSpPr>
        <p:sp>
          <p:nvSpPr>
            <p:cNvPr id="9" name="Rectangle 8"/>
            <p:cNvSpPr/>
            <p:nvPr/>
          </p:nvSpPr>
          <p:spPr>
            <a:xfrm>
              <a:off x="136765" y="2303579"/>
              <a:ext cx="1830388" cy="16684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9BBB59"/>
                </a:solidFill>
                <a:latin typeface="Gotham Bold" pitchFamily="50" charset="0"/>
                <a:cs typeface="Gotham Bold" pitchFamily="50" charset="0"/>
                <a:sym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41779" y="2303579"/>
              <a:ext cx="5057775" cy="1668463"/>
            </a:xfrm>
            <a:prstGeom prst="rect">
              <a:avLst/>
            </a:prstGeom>
            <a:solidFill>
              <a:srgbClr val="ED53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Gotham Bold" pitchFamily="50" charset="0"/>
                <a:cs typeface="Gotham Bold" pitchFamily="50" charset="0"/>
                <a:sym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74179" y="2303579"/>
              <a:ext cx="1824037" cy="1668463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Gotham Bold" pitchFamily="50" charset="0"/>
                <a:cs typeface="Gotham Bold" pitchFamily="50" charset="0"/>
                <a:sym typeface="Gill Sans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36765" y="2756979"/>
              <a:ext cx="1830388" cy="97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20% </a:t>
              </a:r>
            </a:p>
            <a:p>
              <a:pPr algn="ctr"/>
              <a:r>
                <a:rPr lang="en-US" altLang="en-US" sz="2000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Up-Front Content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422446" y="2839555"/>
              <a:ext cx="2790824" cy="67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60% </a:t>
              </a:r>
            </a:p>
            <a:p>
              <a:pPr algn="ctr" eaLnBrk="1" hangingPunct="1"/>
              <a:r>
                <a:rPr lang="en-US" altLang="en-US" sz="2000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Experience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7374179" y="2798766"/>
              <a:ext cx="1830387" cy="67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20% </a:t>
              </a:r>
            </a:p>
            <a:p>
              <a:pPr algn="ctr" eaLnBrk="1" hangingPunct="1"/>
              <a:r>
                <a:rPr lang="en-US" altLang="en-US" sz="2000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Debrief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2288970" y="4286902"/>
              <a:ext cx="5057774" cy="44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r>
                <a:rPr lang="en-US" altLang="en-US" sz="2400" dirty="0">
                  <a:solidFill>
                    <a:srgbClr val="ED5340"/>
                  </a:solidFill>
                  <a:latin typeface="Gotham Bold" pitchFamily="50" charset="0"/>
                  <a:cs typeface="Gotham Bold" pitchFamily="50" charset="0"/>
                </a:rPr>
                <a:t>LEARNING HAPPENS HERE</a:t>
              </a: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4580" y="744240"/>
            <a:ext cx="117619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ADULT LEARNING THEORY: 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ADULTS LEARN BY DOING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748336" y="1432214"/>
            <a:ext cx="4634163" cy="4677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Light" pitchFamily="50" charset="0"/>
                <a:cs typeface="Gotham Light" pitchFamily="50" charset="0"/>
              </a:rPr>
              <a:t>THE 20-60-20 RULE</a:t>
            </a:r>
          </a:p>
        </p:txBody>
      </p:sp>
    </p:spTree>
    <p:extLst>
      <p:ext uri="{BB962C8B-B14F-4D97-AF65-F5344CB8AC3E}">
        <p14:creationId xmlns:p14="http://schemas.microsoft.com/office/powerpoint/2010/main" val="19326629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90692" y="3318483"/>
            <a:ext cx="76239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Worksheets </a:t>
            </a:r>
            <a:r>
              <a:rPr lang="en-US" altLang="en-US" sz="32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help guide the learners through the experiential activity.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29798" y="2821926"/>
            <a:ext cx="2081059" cy="2078734"/>
            <a:chOff x="4791144" y="2859837"/>
            <a:chExt cx="2081059" cy="2078734"/>
          </a:xfrm>
        </p:grpSpPr>
        <p:sp>
          <p:nvSpPr>
            <p:cNvPr id="5" name="Oval 4"/>
            <p:cNvSpPr/>
            <p:nvPr/>
          </p:nvSpPr>
          <p:spPr>
            <a:xfrm>
              <a:off x="4791144" y="2859837"/>
              <a:ext cx="2081059" cy="207873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/>
                </a:solidFill>
                <a:latin typeface="Tungsten Medium"/>
                <a:cs typeface="Tungsten Medium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34"/>
            <a:stretch/>
          </p:blipFill>
          <p:spPr>
            <a:xfrm>
              <a:off x="5242665" y="3222049"/>
              <a:ext cx="1390685" cy="1359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43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 flipV="1">
            <a:off x="3503449" y="1692323"/>
            <a:ext cx="0" cy="6471372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Experiential Activity #1</a:t>
            </a:r>
          </a:p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5 Minutes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sp>
        <p:nvSpPr>
          <p:cNvPr id="15" name="Rectangle 14">
            <a:hlinkClick r:id="rId4"/>
          </p:cNvPr>
          <p:cNvSpPr/>
          <p:nvPr/>
        </p:nvSpPr>
        <p:spPr>
          <a:xfrm>
            <a:off x="6380843" y="3544566"/>
            <a:ext cx="2781623" cy="786133"/>
          </a:xfrm>
          <a:prstGeom prst="rect">
            <a:avLst/>
          </a:prstGeom>
          <a:noFill/>
          <a:ln w="38100" cmpd="sng">
            <a:solidFill>
              <a:srgbClr val="ED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D5340"/>
                </a:solidFill>
                <a:latin typeface="Tungsten Medium"/>
                <a:cs typeface="Tungsten Medium"/>
              </a:rPr>
              <a:t>WORKSHEETS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5794" y="2082593"/>
            <a:ext cx="7328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With a partner take a look at these worksheets.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23" name="Oval 35"/>
          <p:cNvSpPr>
            <a:spLocks noChangeAspect="1"/>
          </p:cNvSpPr>
          <p:nvPr/>
        </p:nvSpPr>
        <p:spPr bwMode="auto">
          <a:xfrm>
            <a:off x="3914542" y="1951928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34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 flipV="1">
            <a:off x="3608380" y="1692323"/>
            <a:ext cx="0" cy="6471372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44290" y="4502179"/>
            <a:ext cx="5693809" cy="1802695"/>
            <a:chOff x="5266233" y="4372758"/>
            <a:chExt cx="5693809" cy="1802695"/>
          </a:xfrm>
        </p:grpSpPr>
        <p:sp>
          <p:nvSpPr>
            <p:cNvPr id="16" name="TextBox 15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DEBRIEF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8" name="Straight Connector 27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4009" y="3187976"/>
            <a:ext cx="7482280" cy="73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otham Bold"/>
                <a:cs typeface="Gotham Bold"/>
              </a:rPr>
              <a:t>Share your experience working with your partner – what did you accomplish?</a:t>
            </a:r>
          </a:p>
        </p:txBody>
      </p:sp>
    </p:spTree>
    <p:extLst>
      <p:ext uri="{BB962C8B-B14F-4D97-AF65-F5344CB8AC3E}">
        <p14:creationId xmlns:p14="http://schemas.microsoft.com/office/powerpoint/2010/main" val="396366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 flipV="1">
            <a:off x="3503449" y="1692323"/>
            <a:ext cx="0" cy="6471372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Experiential Activity #2</a:t>
            </a:r>
          </a:p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5 Minutes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sp>
        <p:nvSpPr>
          <p:cNvPr id="15" name="Rectangle 14">
            <a:hlinkClick r:id="rId4"/>
          </p:cNvPr>
          <p:cNvSpPr/>
          <p:nvPr/>
        </p:nvSpPr>
        <p:spPr>
          <a:xfrm>
            <a:off x="6494577" y="4909336"/>
            <a:ext cx="2781623" cy="786133"/>
          </a:xfrm>
          <a:prstGeom prst="rect">
            <a:avLst/>
          </a:prstGeom>
          <a:noFill/>
          <a:ln w="38100" cmpd="sng">
            <a:solidFill>
              <a:srgbClr val="ED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D5340"/>
                </a:solidFill>
                <a:latin typeface="Tungsten Medium"/>
                <a:cs typeface="Tungsten Medium"/>
              </a:rPr>
              <a:t>ACCESS WORKBOOK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5794" y="1949907"/>
            <a:ext cx="7328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With a partner review the worksheets on your workbook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23" name="Oval 35"/>
          <p:cNvSpPr>
            <a:spLocks noChangeAspect="1"/>
          </p:cNvSpPr>
          <p:nvPr/>
        </p:nvSpPr>
        <p:spPr bwMode="auto">
          <a:xfrm>
            <a:off x="3914542" y="1951928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87070" y="3353346"/>
            <a:ext cx="7328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Next to each worksheet, together describe the similarities and differences </a:t>
            </a:r>
          </a:p>
        </p:txBody>
      </p:sp>
      <p:sp>
        <p:nvSpPr>
          <p:cNvPr id="19" name="Oval 35"/>
          <p:cNvSpPr>
            <a:spLocks noChangeAspect="1"/>
          </p:cNvSpPr>
          <p:nvPr/>
        </p:nvSpPr>
        <p:spPr bwMode="auto">
          <a:xfrm>
            <a:off x="3905818" y="3355367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0574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 flipV="1">
            <a:off x="3608380" y="1692323"/>
            <a:ext cx="0" cy="6471372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44290" y="4502179"/>
            <a:ext cx="5693809" cy="1802695"/>
            <a:chOff x="5266233" y="4372758"/>
            <a:chExt cx="5693809" cy="1802695"/>
          </a:xfrm>
        </p:grpSpPr>
        <p:sp>
          <p:nvSpPr>
            <p:cNvPr id="16" name="TextBox 15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DEBRIEF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8" name="Straight Connector 27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4009" y="3187976"/>
            <a:ext cx="7482280" cy="73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otham Bold"/>
                <a:cs typeface="Gotham Bold"/>
              </a:rPr>
              <a:t>How was this experience different from the first partner exercise?</a:t>
            </a:r>
          </a:p>
        </p:txBody>
      </p:sp>
    </p:spTree>
    <p:extLst>
      <p:ext uri="{BB962C8B-B14F-4D97-AF65-F5344CB8AC3E}">
        <p14:creationId xmlns:p14="http://schemas.microsoft.com/office/powerpoint/2010/main" val="212127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8219" y="701446"/>
            <a:ext cx="27546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66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LOGISTICS</a:t>
            </a:r>
            <a:endParaRPr lang="en-US" altLang="en-US" sz="54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5008" y="1202712"/>
            <a:ext cx="587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We will meet for 90 minutes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958825" y="701446"/>
            <a:ext cx="0" cy="7720659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5"/>
          <a:stretch/>
        </p:blipFill>
        <p:spPr>
          <a:xfrm>
            <a:off x="4427896" y="4744834"/>
            <a:ext cx="1399200" cy="1331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29" y="2594860"/>
            <a:ext cx="1348553" cy="139628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4452553" y="815379"/>
            <a:ext cx="1395366" cy="1360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07087" y="2969120"/>
            <a:ext cx="5873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This is an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interactive training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. You will work in pairs today.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16" name="TextBox 15">
            <a:hlinkClick r:id="rId7"/>
          </p:cNvPr>
          <p:cNvSpPr txBox="1"/>
          <p:nvPr/>
        </p:nvSpPr>
        <p:spPr>
          <a:xfrm>
            <a:off x="6301541" y="4757371"/>
            <a:ext cx="58732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 recording of this video and call will be available on the </a:t>
            </a:r>
            <a:r>
              <a:rPr 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Bookshelf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9561" y="6821352"/>
            <a:ext cx="587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It’s cool if you Tweet --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71727" y="6540795"/>
            <a:ext cx="1870913" cy="1789840"/>
            <a:chOff x="4209044" y="6900250"/>
            <a:chExt cx="1870913" cy="17898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4209044" y="6900250"/>
              <a:ext cx="1870913" cy="17898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793" y="7589892"/>
              <a:ext cx="511371" cy="5113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Rectangle 18"/>
          <p:cNvSpPr/>
          <p:nvPr/>
        </p:nvSpPr>
        <p:spPr>
          <a:xfrm>
            <a:off x="6319308" y="7268385"/>
            <a:ext cx="2202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+mj-lt"/>
                <a:cs typeface="Gotham Bold" pitchFamily="50" charset="0"/>
              </a:rPr>
              <a:t>#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OFA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otham Book"/>
                <a:cs typeface="Gotham Book"/>
              </a:rPr>
              <a:t>Fellows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78319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90692" y="2929904"/>
            <a:ext cx="79556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Worksheets 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provide learners with 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clear instructions 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Light"/>
                <a:cs typeface="Gotham Light"/>
              </a:rPr>
              <a:t>and just enough 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supporting information 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to complete the experiential activity.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29798" y="2821926"/>
            <a:ext cx="2081059" cy="2078734"/>
            <a:chOff x="4791144" y="2859837"/>
            <a:chExt cx="2081059" cy="2078734"/>
          </a:xfrm>
        </p:grpSpPr>
        <p:sp>
          <p:nvSpPr>
            <p:cNvPr id="5" name="Oval 4"/>
            <p:cNvSpPr/>
            <p:nvPr/>
          </p:nvSpPr>
          <p:spPr>
            <a:xfrm>
              <a:off x="4791144" y="2859837"/>
              <a:ext cx="2081059" cy="207873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/>
                </a:solidFill>
                <a:latin typeface="Tungsten Medium"/>
                <a:cs typeface="Tungsten Medium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34"/>
            <a:stretch/>
          </p:blipFill>
          <p:spPr>
            <a:xfrm>
              <a:off x="5242665" y="3222049"/>
              <a:ext cx="1390685" cy="1359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033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9126" y="3128933"/>
            <a:ext cx="79556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You will write a worksheet to accompany your training module as part of your weekly assignment.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29798" y="2821926"/>
            <a:ext cx="2081059" cy="2078734"/>
            <a:chOff x="4791144" y="2859837"/>
            <a:chExt cx="2081059" cy="2078734"/>
          </a:xfrm>
        </p:grpSpPr>
        <p:sp>
          <p:nvSpPr>
            <p:cNvPr id="5" name="Oval 4"/>
            <p:cNvSpPr/>
            <p:nvPr/>
          </p:nvSpPr>
          <p:spPr>
            <a:xfrm>
              <a:off x="4791144" y="2859837"/>
              <a:ext cx="2081059" cy="207873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/>
                </a:solidFill>
                <a:latin typeface="Tungsten Medium"/>
                <a:cs typeface="Tungsten Medium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34"/>
            <a:stretch/>
          </p:blipFill>
          <p:spPr>
            <a:xfrm>
              <a:off x="5242665" y="3222049"/>
              <a:ext cx="1390685" cy="1359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56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360273" y="156911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32815" y="1842693"/>
            <a:ext cx="65284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Packaging Training Materials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Designing Worksheets 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Writing Annotated Agendas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Structuring a Slide Deck 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50" y="2641640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1566" y="1457053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239640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 flipV="1">
            <a:off x="3503449" y="1692323"/>
            <a:ext cx="0" cy="6471372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Experiential Activity #3</a:t>
            </a:r>
          </a:p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10 Minutes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sp>
        <p:nvSpPr>
          <p:cNvPr id="15" name="Rectangle 14">
            <a:hlinkClick r:id="rId4"/>
          </p:cNvPr>
          <p:cNvSpPr/>
          <p:nvPr/>
        </p:nvSpPr>
        <p:spPr>
          <a:xfrm>
            <a:off x="6579878" y="7231341"/>
            <a:ext cx="2781623" cy="786133"/>
          </a:xfrm>
          <a:prstGeom prst="rect">
            <a:avLst/>
          </a:prstGeom>
          <a:noFill/>
          <a:ln w="38100" cmpd="sng">
            <a:solidFill>
              <a:srgbClr val="ED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D5340"/>
                </a:solidFill>
                <a:latin typeface="Tungsten Medium"/>
                <a:cs typeface="Tungsten Medium"/>
              </a:rPr>
              <a:t>ACCESS WORKBOOK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5794" y="1949907"/>
            <a:ext cx="7328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With your partner look through one slide from the Sharing Your Personal Story module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23" name="Oval 35"/>
          <p:cNvSpPr>
            <a:spLocks noChangeAspect="1"/>
          </p:cNvSpPr>
          <p:nvPr/>
        </p:nvSpPr>
        <p:spPr bwMode="auto">
          <a:xfrm>
            <a:off x="3914542" y="1951928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87070" y="3495508"/>
            <a:ext cx="7328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Together determine how much time you need to train on each slide </a:t>
            </a:r>
          </a:p>
        </p:txBody>
      </p:sp>
      <p:sp>
        <p:nvSpPr>
          <p:cNvPr id="19" name="Oval 35"/>
          <p:cNvSpPr>
            <a:spLocks noChangeAspect="1"/>
          </p:cNvSpPr>
          <p:nvPr/>
        </p:nvSpPr>
        <p:spPr bwMode="auto">
          <a:xfrm>
            <a:off x="3905818" y="3497529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97303" y="4766260"/>
            <a:ext cx="7328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Together decide how you would facilitate each slide as the trainer</a:t>
            </a:r>
          </a:p>
        </p:txBody>
      </p:sp>
      <p:sp>
        <p:nvSpPr>
          <p:cNvPr id="25" name="Oval 35"/>
          <p:cNvSpPr>
            <a:spLocks noChangeAspect="1"/>
          </p:cNvSpPr>
          <p:nvPr/>
        </p:nvSpPr>
        <p:spPr bwMode="auto">
          <a:xfrm>
            <a:off x="3916051" y="4768281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98057" y="5970670"/>
            <a:ext cx="7328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Together decide on what learners should do as you train. </a:t>
            </a:r>
          </a:p>
        </p:txBody>
      </p:sp>
      <p:sp>
        <p:nvSpPr>
          <p:cNvPr id="27" name="Oval 35"/>
          <p:cNvSpPr>
            <a:spLocks noChangeAspect="1"/>
          </p:cNvSpPr>
          <p:nvPr/>
        </p:nvSpPr>
        <p:spPr bwMode="auto">
          <a:xfrm>
            <a:off x="3916805" y="5972691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7170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 flipV="1">
            <a:off x="3608380" y="1692323"/>
            <a:ext cx="0" cy="6471372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44290" y="4502179"/>
            <a:ext cx="5693809" cy="1802695"/>
            <a:chOff x="5266233" y="4372758"/>
            <a:chExt cx="5693809" cy="1802695"/>
          </a:xfrm>
        </p:grpSpPr>
        <p:sp>
          <p:nvSpPr>
            <p:cNvPr id="16" name="TextBox 15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DEBRIEF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8" name="Straight Connector 27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4009" y="3187976"/>
            <a:ext cx="7482280" cy="73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Gotham Bold"/>
                <a:cs typeface="Gotham Bold"/>
              </a:rPr>
              <a:t>Facilitate this slide.</a:t>
            </a:r>
          </a:p>
        </p:txBody>
      </p:sp>
    </p:spTree>
    <p:extLst>
      <p:ext uri="{BB962C8B-B14F-4D97-AF65-F5344CB8AC3E}">
        <p14:creationId xmlns:p14="http://schemas.microsoft.com/office/powerpoint/2010/main" val="42872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8" idx="2"/>
          </p:cNvCxnSpPr>
          <p:nvPr/>
        </p:nvCxnSpPr>
        <p:spPr>
          <a:xfrm>
            <a:off x="6502400" y="3878669"/>
            <a:ext cx="3076116" cy="2889025"/>
          </a:xfrm>
          <a:prstGeom prst="line">
            <a:avLst/>
          </a:prstGeom>
          <a:ln w="38100">
            <a:solidFill>
              <a:srgbClr val="55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7"/>
            <a:endCxn id="8" idx="2"/>
          </p:cNvCxnSpPr>
          <p:nvPr/>
        </p:nvCxnSpPr>
        <p:spPr>
          <a:xfrm flipV="1">
            <a:off x="3439808" y="3878669"/>
            <a:ext cx="3062592" cy="2949473"/>
          </a:xfrm>
          <a:prstGeom prst="line">
            <a:avLst/>
          </a:prstGeom>
          <a:ln w="38100">
            <a:solidFill>
              <a:srgbClr val="55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STORIES </a:t>
            </a:r>
            <a:r>
              <a:rPr lang="en-US" sz="4000" b="1" dirty="0"/>
              <a:t>CONNECT US</a:t>
            </a:r>
            <a:endParaRPr lang="en-US" sz="4000" dirty="0"/>
          </a:p>
        </p:txBody>
      </p:sp>
      <p:sp>
        <p:nvSpPr>
          <p:cNvPr id="3" name="Oval 25"/>
          <p:cNvSpPr>
            <a:spLocks noChangeAspect="1"/>
          </p:cNvSpPr>
          <p:nvPr/>
        </p:nvSpPr>
        <p:spPr bwMode="auto">
          <a:xfrm>
            <a:off x="1911350" y="6565900"/>
            <a:ext cx="1790700" cy="1790700"/>
          </a:xfrm>
          <a:prstGeom prst="ellipse">
            <a:avLst/>
          </a:prstGeom>
          <a:solidFill>
            <a:srgbClr val="0094C8"/>
          </a:solidFill>
          <a:ln w="28575">
            <a:solidFill>
              <a:srgbClr val="55555A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000" dirty="0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you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2114"/>
          <a:stretch>
            <a:fillRect/>
          </a:stretch>
        </p:blipFill>
        <p:spPr bwMode="auto">
          <a:xfrm>
            <a:off x="9667592" y="6292850"/>
            <a:ext cx="10493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749675" y="1825752"/>
            <a:ext cx="5505450" cy="2052917"/>
            <a:chOff x="2114550" y="1806255"/>
            <a:chExt cx="7429500" cy="2770373"/>
          </a:xfrm>
        </p:grpSpPr>
        <p:sp>
          <p:nvSpPr>
            <p:cNvPr id="8" name="Rectangle 7"/>
            <p:cNvSpPr/>
            <p:nvPr/>
          </p:nvSpPr>
          <p:spPr>
            <a:xfrm>
              <a:off x="2114550" y="1806255"/>
              <a:ext cx="7429500" cy="2770373"/>
            </a:xfrm>
            <a:prstGeom prst="rect">
              <a:avLst/>
            </a:prstGeom>
            <a:solidFill>
              <a:srgbClr val="00A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CLC-NewWebsite-Her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051" y="1988943"/>
              <a:ext cx="5649143" cy="24349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010270" y="1969583"/>
              <a:ext cx="2347077" cy="24533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602" y="2499077"/>
              <a:ext cx="1397000" cy="1384300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>
            <a:stCxn id="3" idx="6"/>
          </p:cNvCxnSpPr>
          <p:nvPr/>
        </p:nvCxnSpPr>
        <p:spPr>
          <a:xfrm>
            <a:off x="3702050" y="7461250"/>
            <a:ext cx="6035040" cy="0"/>
          </a:xfrm>
          <a:prstGeom prst="line">
            <a:avLst/>
          </a:prstGeom>
          <a:ln w="38100">
            <a:solidFill>
              <a:srgbClr val="55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 flipV="1">
            <a:off x="3608380" y="1692323"/>
            <a:ext cx="0" cy="6471372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44290" y="4502179"/>
            <a:ext cx="5693809" cy="1802695"/>
            <a:chOff x="5266233" y="4372758"/>
            <a:chExt cx="5693809" cy="1802695"/>
          </a:xfrm>
        </p:grpSpPr>
        <p:sp>
          <p:nvSpPr>
            <p:cNvPr id="16" name="TextBox 15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DEBRIEF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8" name="Straight Connector 27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74009" y="3187976"/>
            <a:ext cx="7482280" cy="73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Gotham Bold"/>
                <a:cs typeface="Gotham Bold"/>
              </a:rPr>
              <a:t>Facilitate this slide.</a:t>
            </a:r>
          </a:p>
        </p:txBody>
      </p:sp>
    </p:spTree>
    <p:extLst>
      <p:ext uri="{BB962C8B-B14F-4D97-AF65-F5344CB8AC3E}">
        <p14:creationId xmlns:p14="http://schemas.microsoft.com/office/powerpoint/2010/main" val="2602561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8" idx="2"/>
          </p:cNvCxnSpPr>
          <p:nvPr/>
        </p:nvCxnSpPr>
        <p:spPr>
          <a:xfrm>
            <a:off x="6502400" y="3878669"/>
            <a:ext cx="3076116" cy="2889025"/>
          </a:xfrm>
          <a:prstGeom prst="line">
            <a:avLst/>
          </a:prstGeom>
          <a:ln w="38100">
            <a:solidFill>
              <a:srgbClr val="55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7"/>
            <a:endCxn id="8" idx="2"/>
          </p:cNvCxnSpPr>
          <p:nvPr/>
        </p:nvCxnSpPr>
        <p:spPr>
          <a:xfrm flipV="1">
            <a:off x="3439808" y="3878669"/>
            <a:ext cx="3062592" cy="2949473"/>
          </a:xfrm>
          <a:prstGeom prst="line">
            <a:avLst/>
          </a:prstGeom>
          <a:ln w="38100">
            <a:solidFill>
              <a:srgbClr val="55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STORIES </a:t>
            </a:r>
            <a:r>
              <a:rPr lang="en-US" sz="4000" b="1" dirty="0"/>
              <a:t>CONNECT US</a:t>
            </a:r>
            <a:endParaRPr lang="en-US" sz="4000" dirty="0"/>
          </a:p>
        </p:txBody>
      </p:sp>
      <p:sp>
        <p:nvSpPr>
          <p:cNvPr id="3" name="Oval 25"/>
          <p:cNvSpPr>
            <a:spLocks noChangeAspect="1"/>
          </p:cNvSpPr>
          <p:nvPr/>
        </p:nvSpPr>
        <p:spPr bwMode="auto">
          <a:xfrm>
            <a:off x="1911350" y="6565900"/>
            <a:ext cx="1790700" cy="1790700"/>
          </a:xfrm>
          <a:prstGeom prst="ellipse">
            <a:avLst/>
          </a:prstGeom>
          <a:solidFill>
            <a:srgbClr val="0094C8"/>
          </a:solidFill>
          <a:ln w="28575">
            <a:solidFill>
              <a:srgbClr val="55555A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000" dirty="0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you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2114"/>
          <a:stretch>
            <a:fillRect/>
          </a:stretch>
        </p:blipFill>
        <p:spPr bwMode="auto">
          <a:xfrm>
            <a:off x="9667592" y="6292850"/>
            <a:ext cx="10493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749675" y="1825752"/>
            <a:ext cx="5505450" cy="2052917"/>
            <a:chOff x="2114550" y="1806255"/>
            <a:chExt cx="7429500" cy="2770373"/>
          </a:xfrm>
        </p:grpSpPr>
        <p:sp>
          <p:nvSpPr>
            <p:cNvPr id="8" name="Rectangle 7"/>
            <p:cNvSpPr/>
            <p:nvPr/>
          </p:nvSpPr>
          <p:spPr>
            <a:xfrm>
              <a:off x="2114550" y="1806255"/>
              <a:ext cx="7429500" cy="2770373"/>
            </a:xfrm>
            <a:prstGeom prst="rect">
              <a:avLst/>
            </a:prstGeom>
            <a:solidFill>
              <a:srgbClr val="00A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CLC-NewWebsite-Her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051" y="1988943"/>
              <a:ext cx="5649143" cy="24349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010270" y="1969583"/>
              <a:ext cx="2347077" cy="24533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602" y="2499077"/>
              <a:ext cx="1397000" cy="1384300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>
            <a:stCxn id="3" idx="6"/>
          </p:cNvCxnSpPr>
          <p:nvPr/>
        </p:nvCxnSpPr>
        <p:spPr>
          <a:xfrm>
            <a:off x="3702050" y="7461250"/>
            <a:ext cx="6035040" cy="0"/>
          </a:xfrm>
          <a:prstGeom prst="line">
            <a:avLst/>
          </a:prstGeom>
          <a:ln w="38100">
            <a:solidFill>
              <a:srgbClr val="55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9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 flipV="1">
            <a:off x="3608380" y="1692323"/>
            <a:ext cx="0" cy="6471372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44290" y="4502179"/>
            <a:ext cx="5693809" cy="1802695"/>
            <a:chOff x="5266233" y="4372758"/>
            <a:chExt cx="5693809" cy="1802695"/>
          </a:xfrm>
        </p:grpSpPr>
        <p:sp>
          <p:nvSpPr>
            <p:cNvPr id="16" name="TextBox 15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DEBRIEF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8" name="Straight Connector 27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4009" y="3187976"/>
            <a:ext cx="7482280" cy="73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Gotham Bold"/>
                <a:cs typeface="Gotham Bold"/>
              </a:rPr>
              <a:t>What was different?</a:t>
            </a:r>
          </a:p>
        </p:txBody>
      </p:sp>
    </p:spTree>
    <p:extLst>
      <p:ext uri="{BB962C8B-B14F-4D97-AF65-F5344CB8AC3E}">
        <p14:creationId xmlns:p14="http://schemas.microsoft.com/office/powerpoint/2010/main" val="330290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04428" y="2929905"/>
            <a:ext cx="795566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As a training manager you are responsible for producing materials that can be used by others across the organization. </a:t>
            </a:r>
          </a:p>
          <a:p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Annotated Agendas give your training module life of its own away from you. </a:t>
            </a:r>
          </a:p>
        </p:txBody>
      </p:sp>
      <p:sp>
        <p:nvSpPr>
          <p:cNvPr id="5" name="Oval 4"/>
          <p:cNvSpPr/>
          <p:nvPr/>
        </p:nvSpPr>
        <p:spPr>
          <a:xfrm>
            <a:off x="1729798" y="2821926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Tungsten Medium"/>
              <a:cs typeface="Tungsten Medi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7"/>
          <a:stretch/>
        </p:blipFill>
        <p:spPr>
          <a:xfrm>
            <a:off x="2040591" y="3250806"/>
            <a:ext cx="1466222" cy="13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9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/>
          </p:cNvSpPr>
          <p:nvPr/>
        </p:nvSpPr>
        <p:spPr>
          <a:xfrm flipV="1">
            <a:off x="5768" y="9584479"/>
            <a:ext cx="13026327" cy="217942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G_067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" r="15409" b="1613"/>
          <a:stretch/>
        </p:blipFill>
        <p:spPr>
          <a:xfrm>
            <a:off x="0" y="0"/>
            <a:ext cx="13040080" cy="96301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rgbClr val="ED534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1" name="Picture 30" descr="White Penc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895841" y="8645771"/>
            <a:ext cx="738768" cy="6932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44486" y="5183875"/>
            <a:ext cx="6491435" cy="1755143"/>
            <a:chOff x="5415298" y="5526195"/>
            <a:chExt cx="6491435" cy="1755143"/>
          </a:xfrm>
        </p:grpSpPr>
        <p:sp>
          <p:nvSpPr>
            <p:cNvPr id="12" name="Rectangle 11"/>
            <p:cNvSpPr/>
            <p:nvPr/>
          </p:nvSpPr>
          <p:spPr>
            <a:xfrm>
              <a:off x="5415303" y="6651646"/>
              <a:ext cx="4833308" cy="629692"/>
            </a:xfrm>
            <a:prstGeom prst="rect">
              <a:avLst/>
            </a:prstGeom>
            <a:solidFill>
              <a:srgbClr val="FFFFFF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pPr algn="ctr"/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Tungsten Medium"/>
                  <a:cs typeface="Tungsten Medium"/>
                </a:rPr>
                <a:t>W/ AQUILES DAMIRON-ALCANTARA</a:t>
              </a: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 rot="10800000" flipV="1">
              <a:off x="5415298" y="5526195"/>
              <a:ext cx="6491435" cy="1031050"/>
            </a:xfrm>
            <a:prstGeom prst="rect">
              <a:avLst/>
            </a:prstGeom>
            <a:solidFill>
              <a:srgbClr val="ED5340"/>
            </a:solidFill>
            <a:ln>
              <a:noFill/>
            </a:ln>
            <a:effectLst>
              <a:outerShdw blurRad="428625" sx="80000" sy="8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r>
                <a:rPr lang="en-US" sz="4800" dirty="0">
                  <a:solidFill>
                    <a:srgbClr val="FFFFFF"/>
                  </a:solidFill>
                  <a:latin typeface="Tungsten Medium"/>
                  <a:cs typeface="Tungsten Medium"/>
                </a:rPr>
                <a:t>PACKAGING TRAINING MATERIALS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402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22870" y="1639620"/>
            <a:ext cx="2819572" cy="2844028"/>
            <a:chOff x="5359816" y="2085064"/>
            <a:chExt cx="2516281" cy="2578657"/>
          </a:xfrm>
        </p:grpSpPr>
        <p:sp>
          <p:nvSpPr>
            <p:cNvPr id="5" name="Oval 4"/>
            <p:cNvSpPr/>
            <p:nvPr/>
          </p:nvSpPr>
          <p:spPr>
            <a:xfrm>
              <a:off x="5359816" y="2085064"/>
              <a:ext cx="2516281" cy="257865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/>
                </a:solidFill>
                <a:latin typeface="Tungsten Medium"/>
                <a:cs typeface="Tungsten Medium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87"/>
            <a:stretch/>
          </p:blipFill>
          <p:spPr>
            <a:xfrm>
              <a:off x="5736954" y="2650134"/>
              <a:ext cx="1818840" cy="1631741"/>
            </a:xfrm>
            <a:prstGeom prst="rect">
              <a:avLst/>
            </a:prstGeom>
          </p:spPr>
        </p:pic>
      </p:grpSp>
      <p:sp>
        <p:nvSpPr>
          <p:cNvPr id="7" name="Rectangle 6">
            <a:hlinkClick r:id="rId5"/>
          </p:cNvPr>
          <p:cNvSpPr/>
          <p:nvPr/>
        </p:nvSpPr>
        <p:spPr>
          <a:xfrm>
            <a:off x="5234023" y="5070456"/>
            <a:ext cx="2781623" cy="786133"/>
          </a:xfrm>
          <a:prstGeom prst="rect">
            <a:avLst/>
          </a:prstGeom>
          <a:noFill/>
          <a:ln w="38100" cmpd="sng">
            <a:solidFill>
              <a:srgbClr val="ED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D5340"/>
                </a:solidFill>
                <a:latin typeface="Tungsten Medium"/>
                <a:cs typeface="Tungsten Medium"/>
              </a:rPr>
              <a:t>DOWNLOAD ANNOTATED</a:t>
            </a:r>
          </a:p>
        </p:txBody>
      </p:sp>
    </p:spTree>
    <p:extLst>
      <p:ext uri="{BB962C8B-B14F-4D97-AF65-F5344CB8AC3E}">
        <p14:creationId xmlns:p14="http://schemas.microsoft.com/office/powerpoint/2010/main" val="2104243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17420" y="3043636"/>
            <a:ext cx="4391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Assign time following 20-60-20</a:t>
            </a:r>
          </a:p>
        </p:txBody>
      </p:sp>
      <p:sp>
        <p:nvSpPr>
          <p:cNvPr id="5" name="Oval 4"/>
          <p:cNvSpPr/>
          <p:nvPr/>
        </p:nvSpPr>
        <p:spPr>
          <a:xfrm>
            <a:off x="1729798" y="2821926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Tungsten Medium"/>
              <a:cs typeface="Tungsten Medi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7"/>
          <a:stretch/>
        </p:blipFill>
        <p:spPr>
          <a:xfrm>
            <a:off x="2040591" y="3250806"/>
            <a:ext cx="1466222" cy="1315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4085" y="3030143"/>
            <a:ext cx="3060650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604605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17420" y="3043636"/>
            <a:ext cx="4391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Assign time following 20-60-20</a:t>
            </a:r>
          </a:p>
        </p:txBody>
      </p:sp>
      <p:sp>
        <p:nvSpPr>
          <p:cNvPr id="5" name="Oval 4"/>
          <p:cNvSpPr/>
          <p:nvPr/>
        </p:nvSpPr>
        <p:spPr>
          <a:xfrm>
            <a:off x="1729798" y="2821926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Tungsten Medium"/>
              <a:cs typeface="Tungsten Medi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7"/>
          <a:stretch/>
        </p:blipFill>
        <p:spPr>
          <a:xfrm>
            <a:off x="2040591" y="3250806"/>
            <a:ext cx="1466222" cy="1315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4085" y="3030143"/>
            <a:ext cx="3060650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39" y="3694331"/>
            <a:ext cx="305989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SCRIPT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27651" y="3726780"/>
            <a:ext cx="4391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Write the narrative </a:t>
            </a:r>
          </a:p>
        </p:txBody>
      </p:sp>
    </p:spTree>
    <p:extLst>
      <p:ext uri="{BB962C8B-B14F-4D97-AF65-F5344CB8AC3E}">
        <p14:creationId xmlns:p14="http://schemas.microsoft.com/office/powerpoint/2010/main" val="2082999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17420" y="3043636"/>
            <a:ext cx="4391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Assign time following 20-60-20</a:t>
            </a:r>
          </a:p>
        </p:txBody>
      </p:sp>
      <p:sp>
        <p:nvSpPr>
          <p:cNvPr id="5" name="Oval 4"/>
          <p:cNvSpPr/>
          <p:nvPr/>
        </p:nvSpPr>
        <p:spPr>
          <a:xfrm>
            <a:off x="1729798" y="2821926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Tungsten Medium"/>
              <a:cs typeface="Tungsten Medi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7"/>
          <a:stretch/>
        </p:blipFill>
        <p:spPr>
          <a:xfrm>
            <a:off x="2040591" y="3250806"/>
            <a:ext cx="1466222" cy="1315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4085" y="3030143"/>
            <a:ext cx="3060650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39" y="3694331"/>
            <a:ext cx="305989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SCRIPT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3796" y="4367240"/>
            <a:ext cx="3040939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TRAINER’S NOTES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27651" y="3726780"/>
            <a:ext cx="4391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Write the narrative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418927" y="4400446"/>
            <a:ext cx="4391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Provide guidance</a:t>
            </a:r>
          </a:p>
        </p:txBody>
      </p:sp>
    </p:spTree>
    <p:extLst>
      <p:ext uri="{BB962C8B-B14F-4D97-AF65-F5344CB8AC3E}">
        <p14:creationId xmlns:p14="http://schemas.microsoft.com/office/powerpoint/2010/main" val="2082999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04428" y="3109979"/>
            <a:ext cx="79556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You will write an annotated agenda for your training module as part of your weekly assignment. </a:t>
            </a:r>
          </a:p>
        </p:txBody>
      </p:sp>
      <p:sp>
        <p:nvSpPr>
          <p:cNvPr id="5" name="Oval 4"/>
          <p:cNvSpPr/>
          <p:nvPr/>
        </p:nvSpPr>
        <p:spPr>
          <a:xfrm>
            <a:off x="1729798" y="2821926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Tungsten Medium"/>
              <a:cs typeface="Tungsten Medi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7"/>
          <a:stretch/>
        </p:blipFill>
        <p:spPr>
          <a:xfrm>
            <a:off x="2040591" y="3250806"/>
            <a:ext cx="1466222" cy="13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36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360273" y="156911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32815" y="1842693"/>
            <a:ext cx="65284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Packaging Training Materials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Designing Worksheets 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Writing Annotated Agendas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Structuring a Slide Deck 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50" y="2641640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1566" y="1457053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4029263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 flipV="1">
            <a:off x="3503449" y="1692323"/>
            <a:ext cx="0" cy="6471372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Experiential Activity #4</a:t>
            </a:r>
          </a:p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5 Minutes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sp>
        <p:nvSpPr>
          <p:cNvPr id="15" name="Rectangle 14">
            <a:hlinkClick r:id="rId4"/>
          </p:cNvPr>
          <p:cNvSpPr/>
          <p:nvPr/>
        </p:nvSpPr>
        <p:spPr>
          <a:xfrm>
            <a:off x="6494577" y="4909336"/>
            <a:ext cx="2781623" cy="786133"/>
          </a:xfrm>
          <a:prstGeom prst="rect">
            <a:avLst/>
          </a:prstGeom>
          <a:noFill/>
          <a:ln w="38100" cmpd="sng">
            <a:solidFill>
              <a:srgbClr val="ED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D5340"/>
                </a:solidFill>
                <a:latin typeface="Tungsten Medium"/>
                <a:cs typeface="Tungsten Medium"/>
              </a:rPr>
              <a:t>ACCESS WORKBOOK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5794" y="1949907"/>
            <a:ext cx="7328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With a partner review the slide deck from the Sharing Your Personal Story module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23" name="Oval 35"/>
          <p:cNvSpPr>
            <a:spLocks noChangeAspect="1"/>
          </p:cNvSpPr>
          <p:nvPr/>
        </p:nvSpPr>
        <p:spPr bwMode="auto">
          <a:xfrm>
            <a:off x="3914542" y="1951928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87070" y="3258571"/>
            <a:ext cx="732846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Determine which part of the slide deck shows the learning objectives, up-front content, experiential activity, and debrief</a:t>
            </a:r>
          </a:p>
        </p:txBody>
      </p:sp>
      <p:sp>
        <p:nvSpPr>
          <p:cNvPr id="19" name="Oval 35"/>
          <p:cNvSpPr>
            <a:spLocks noChangeAspect="1"/>
          </p:cNvSpPr>
          <p:nvPr/>
        </p:nvSpPr>
        <p:spPr bwMode="auto">
          <a:xfrm>
            <a:off x="3905818" y="3355367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8001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 flipV="1">
            <a:off x="3608380" y="1692323"/>
            <a:ext cx="0" cy="6471372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sp>
        <p:nvSpPr>
          <p:cNvPr id="19" name="Rectangle 18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DEBRIEF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8" name="Straight Connector 27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pic>
        <p:nvPicPr>
          <p:cNvPr id="32" name="Picture 31" descr="Screen Shot 2015-08-04 at 4.36.2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62" y="1968831"/>
            <a:ext cx="3289111" cy="245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Screen Shot 2015-08-04 at 4.38.1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87" y="2009497"/>
            <a:ext cx="3195486" cy="23762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Screen Shot 2015-08-04 at 3.31.31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3" y="4556971"/>
            <a:ext cx="3308370" cy="24772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Screen Shot 2015-08-04 at 3.31.20 P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90" y="4520493"/>
            <a:ext cx="3343731" cy="2504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184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5366" y="3930311"/>
            <a:ext cx="2763161" cy="4106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418386" y="2562945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STRUCTURE OF A TRAINING MODULE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6008" y="2615178"/>
            <a:ext cx="24756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GOALS SLIDE: Learning Objectives</a:t>
            </a:r>
            <a:endParaRPr lang="en-US" altLang="en-US" sz="2000" dirty="0">
              <a:solidFill>
                <a:srgbClr val="56565A"/>
              </a:solidFill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4" name="Picture 3" descr="Screen Shot 2015-08-04 at 4.3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12" y="2435734"/>
            <a:ext cx="6687950" cy="4994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331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5366" y="3930311"/>
            <a:ext cx="2763161" cy="4106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418386" y="2562945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STRUCTURE OF A TRAINING MODULE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6008" y="2615178"/>
            <a:ext cx="24756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AGENDA SLIDE: Establish Learning Path</a:t>
            </a:r>
            <a:endParaRPr lang="en-US" altLang="en-US" sz="2000" dirty="0">
              <a:solidFill>
                <a:srgbClr val="56565A"/>
              </a:solidFill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2" name="Picture 1" descr="Screen Shot 2015-08-04 at 4.3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12" y="2532426"/>
            <a:ext cx="6757710" cy="50252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50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03 at 9.21.45 PM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" r="11571" b="8537"/>
          <a:stretch/>
        </p:blipFill>
        <p:spPr>
          <a:xfrm>
            <a:off x="-278757" y="-158738"/>
            <a:ext cx="13597159" cy="102879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76397" y="-167388"/>
            <a:ext cx="13423741" cy="9797526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/>
          <p:cNvSpPr/>
          <p:nvPr/>
        </p:nvSpPr>
        <p:spPr>
          <a:xfrm>
            <a:off x="496957" y="417443"/>
            <a:ext cx="12006469" cy="888558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ite Penci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510304" y="8379743"/>
            <a:ext cx="738768" cy="6932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85664" y="3444592"/>
            <a:ext cx="6425967" cy="1485635"/>
          </a:xfrm>
          <a:prstGeom prst="rect">
            <a:avLst/>
          </a:prstGeom>
          <a:solidFill>
            <a:srgbClr val="FFFF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2">
                  <a:lumMod val="25000"/>
                </a:schemeClr>
              </a:solidFill>
              <a:latin typeface="Tungsten Medium"/>
              <a:cs typeface="Tungsten Mediu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0553" y="3456910"/>
            <a:ext cx="6250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AQUILES DAMIRON-ALCANTARA</a:t>
            </a:r>
            <a:endParaRPr lang="en-US" sz="7200" dirty="0">
              <a:solidFill>
                <a:schemeClr val="bg2">
                  <a:lumMod val="25000"/>
                </a:schemeClr>
              </a:solidFill>
              <a:latin typeface="Tungsten Medium"/>
              <a:cs typeface="Tungsten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7340" y="4289957"/>
            <a:ext cx="603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Medium"/>
                <a:cs typeface="Gotham Medium"/>
              </a:rPr>
              <a:t>Training Programs Manager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Gotham Light"/>
              <a:cs typeface="Gotham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325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388282" y="2568054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4031" y="2638006"/>
            <a:ext cx="2475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Up-Front Content</a:t>
            </a:r>
          </a:p>
        </p:txBody>
      </p:sp>
      <p:pic>
        <p:nvPicPr>
          <p:cNvPr id="21" name="Picture 20" descr="Screen Shot 2015-08-04 at 3.3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88" y="2900135"/>
            <a:ext cx="4831669" cy="3598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Screen Shot 2015-08-04 at 3.31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90" y="2388347"/>
            <a:ext cx="6346159" cy="4751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STRUCTURE OF A TRAINING MODULE</a:t>
            </a:r>
          </a:p>
        </p:txBody>
      </p:sp>
    </p:spTree>
    <p:extLst>
      <p:ext uri="{BB962C8B-B14F-4D97-AF65-F5344CB8AC3E}">
        <p14:creationId xmlns:p14="http://schemas.microsoft.com/office/powerpoint/2010/main" val="435244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388282" y="2568054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5-08-04 at 3.3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16" y="2596854"/>
            <a:ext cx="6465255" cy="4843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34031" y="2638006"/>
            <a:ext cx="24756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Experiential Activity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STRUCTURE OF A TRAINING MODULE</a:t>
            </a:r>
          </a:p>
        </p:txBody>
      </p:sp>
    </p:spTree>
    <p:extLst>
      <p:ext uri="{BB962C8B-B14F-4D97-AF65-F5344CB8AC3E}">
        <p14:creationId xmlns:p14="http://schemas.microsoft.com/office/powerpoint/2010/main" val="750840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388282" y="2568054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5-08-04 at 3.3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83" y="2539987"/>
            <a:ext cx="6290603" cy="4700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4031" y="2638006"/>
            <a:ext cx="2475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Debrief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STRUCTURE OF A TRAINING MODULE</a:t>
            </a:r>
          </a:p>
        </p:txBody>
      </p:sp>
    </p:spTree>
    <p:extLst>
      <p:ext uri="{BB962C8B-B14F-4D97-AF65-F5344CB8AC3E}">
        <p14:creationId xmlns:p14="http://schemas.microsoft.com/office/powerpoint/2010/main" val="3627218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388282" y="2568054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5-08-04 at 3.3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83" y="2539987"/>
            <a:ext cx="6290603" cy="4700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4031" y="2638006"/>
            <a:ext cx="2475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Key Takeaways</a:t>
            </a:r>
          </a:p>
        </p:txBody>
      </p:sp>
      <p:pic>
        <p:nvPicPr>
          <p:cNvPr id="6" name="Picture 5" descr="Screen Shot 2015-08-04 at 4.40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90" y="2388347"/>
            <a:ext cx="6888413" cy="515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STRUCTURE OF A TRAINING MODULE</a:t>
            </a:r>
          </a:p>
        </p:txBody>
      </p:sp>
    </p:spTree>
    <p:extLst>
      <p:ext uri="{BB962C8B-B14F-4D97-AF65-F5344CB8AC3E}">
        <p14:creationId xmlns:p14="http://schemas.microsoft.com/office/powerpoint/2010/main" val="4207597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360273" y="156911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32815" y="1842693"/>
            <a:ext cx="65284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Packaging Training Materials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Designing Worksheets 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Writing Annotated Agendas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Structuring a Slide Deck 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50" y="2641640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1566" y="1457053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967155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GOALS FOR THIS SESSION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Understand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the value of the materials that decorate a training module.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KEY TAKEAWAY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666058" y="1744137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Training materials guide your learners through the experiential activity, present visual aids, and help the trainer facilitate the material</a:t>
            </a:r>
          </a:p>
        </p:txBody>
      </p:sp>
    </p:spTree>
    <p:extLst>
      <p:ext uri="{BB962C8B-B14F-4D97-AF65-F5344CB8AC3E}">
        <p14:creationId xmlns:p14="http://schemas.microsoft.com/office/powerpoint/2010/main" val="1825408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GOALS FOR THIS SESSION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Understand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the value of the materials that decorate a training module.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KEY TAKEAWAY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7710" y="3467577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Be able to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design a worksheet, annotated agenda, and slides for your training module.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666058" y="1744137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Training materials guide your learners through the experiential activity, present visual aids, and help the trainer facilitate the material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64895" y="3463665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 training module is complete when you have a worksheet, an annotated agenda, and a slide deck</a:t>
            </a:r>
          </a:p>
        </p:txBody>
      </p:sp>
    </p:spTree>
    <p:extLst>
      <p:ext uri="{BB962C8B-B14F-4D97-AF65-F5344CB8AC3E}">
        <p14:creationId xmlns:p14="http://schemas.microsoft.com/office/powerpoint/2010/main" val="3697507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GOALS FOR THIS SESSION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Understand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the value of the materials that decorate a training module.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KEY TAKEAWAY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7710" y="3467577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Be able to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design a worksheet, annotated agenda, and slides for your training module.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94971" y="5205416"/>
            <a:ext cx="5592588" cy="149985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Feel comfortable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using training materials to solidify the learning experience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66058" y="1744137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Training materials guide your learners through the experiential activity, present visual aids, and help the trainer facilitate the material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64895" y="3463665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 training module is complete when you have a worksheet, an annotated agenda, and a slide deck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62156" y="5201504"/>
            <a:ext cx="5592588" cy="149985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Training materials should not be an extra burden, rather effective, necessary support</a:t>
            </a:r>
          </a:p>
        </p:txBody>
      </p:sp>
    </p:spTree>
    <p:extLst>
      <p:ext uri="{BB962C8B-B14F-4D97-AF65-F5344CB8AC3E}">
        <p14:creationId xmlns:p14="http://schemas.microsoft.com/office/powerpoint/2010/main" val="3697507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796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23829" r="23089"/>
          <a:stretch/>
        </p:blipFill>
        <p:spPr>
          <a:xfrm>
            <a:off x="-126180" y="-424543"/>
            <a:ext cx="13221695" cy="102959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61146" y="-424543"/>
            <a:ext cx="13065945" cy="10300353"/>
          </a:xfrm>
          <a:prstGeom prst="rect">
            <a:avLst/>
          </a:prstGeom>
          <a:solidFill>
            <a:srgbClr val="ED534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/>
          <p:cNvSpPr txBox="1"/>
          <p:nvPr/>
        </p:nvSpPr>
        <p:spPr>
          <a:xfrm>
            <a:off x="2456416" y="2200365"/>
            <a:ext cx="6466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otham Bold"/>
                <a:cs typeface="Gotham Bold"/>
              </a:rPr>
              <a:t>OFA</a:t>
            </a:r>
            <a:r>
              <a:rPr lang="en-US" sz="5400" dirty="0">
                <a:solidFill>
                  <a:schemeClr val="bg1"/>
                </a:solidFill>
                <a:latin typeface="Tungsten Semibold"/>
                <a:cs typeface="Tungsten Semibold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Gotham Light"/>
                <a:cs typeface="Gotham Light"/>
              </a:rPr>
              <a:t>TRAINING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44403" y="4249744"/>
            <a:ext cx="6034375" cy="131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Thank you for joining today’s webinar. </a:t>
            </a:r>
          </a:p>
          <a:p>
            <a:endParaRPr lang="en-US" sz="2800" dirty="0">
              <a:latin typeface="Gotham Bold" pitchFamily="50" charset="0"/>
              <a:cs typeface="Gotham Bold" pitchFamily="50" charset="0"/>
            </a:endParaRPr>
          </a:p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Find the materials we covered, including a video and audio recording of the webinar on the bookshelf.</a:t>
            </a:r>
          </a:p>
        </p:txBody>
      </p:sp>
      <p:pic>
        <p:nvPicPr>
          <p:cNvPr id="3" name="Picture 2" descr="White Penc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836"/>
            <a:ext cx="3125326" cy="2081950"/>
          </a:xfrm>
          <a:prstGeom prst="rect">
            <a:avLst/>
          </a:prstGeom>
        </p:spPr>
      </p:pic>
      <p:sp>
        <p:nvSpPr>
          <p:cNvPr id="23" name="Rectangle 22">
            <a:hlinkClick r:id="rId5"/>
          </p:cNvPr>
          <p:cNvSpPr/>
          <p:nvPr/>
        </p:nvSpPr>
        <p:spPr>
          <a:xfrm>
            <a:off x="2777032" y="6739000"/>
            <a:ext cx="2568603" cy="668485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ungsten Medium"/>
                <a:cs typeface="Tungsten Medium"/>
              </a:rPr>
              <a:t>SEE BOOKSHELF</a:t>
            </a:r>
          </a:p>
        </p:txBody>
      </p:sp>
    </p:spTree>
    <p:extLst>
      <p:ext uri="{BB962C8B-B14F-4D97-AF65-F5344CB8AC3E}">
        <p14:creationId xmlns:p14="http://schemas.microsoft.com/office/powerpoint/2010/main" val="243870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10550665_029d74c170_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/>
          <a:stretch/>
        </p:blipFill>
        <p:spPr>
          <a:xfrm>
            <a:off x="-91367" y="-213850"/>
            <a:ext cx="13123885" cy="97984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37049" y="-219598"/>
            <a:ext cx="13141849" cy="9973198"/>
          </a:xfrm>
          <a:prstGeom prst="rect">
            <a:avLst/>
          </a:prstGeom>
          <a:solidFill>
            <a:srgbClr val="ED534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/>
          <p:cNvSpPr>
            <a:spLocks/>
          </p:cNvSpPr>
          <p:nvPr/>
        </p:nvSpPr>
        <p:spPr>
          <a:xfrm flipV="1">
            <a:off x="5768" y="9584479"/>
            <a:ext cx="13026327" cy="217942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White Penc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895841" y="8645771"/>
            <a:ext cx="738768" cy="693270"/>
          </a:xfrm>
          <a:prstGeom prst="rect">
            <a:avLst/>
          </a:prstGeom>
        </p:spPr>
      </p:pic>
      <p:sp>
        <p:nvSpPr>
          <p:cNvPr id="14" name="Rectangle 13"/>
          <p:cNvSpPr>
            <a:spLocks/>
          </p:cNvSpPr>
          <p:nvPr/>
        </p:nvSpPr>
        <p:spPr>
          <a:xfrm rot="10800000" flipV="1">
            <a:off x="5415299" y="4972224"/>
            <a:ext cx="6839613" cy="1031050"/>
          </a:xfrm>
          <a:prstGeom prst="rect">
            <a:avLst/>
          </a:prstGeom>
          <a:solidFill>
            <a:srgbClr val="ED5340"/>
          </a:solidFill>
          <a:ln>
            <a:noFill/>
          </a:ln>
          <a:effectLst>
            <a:outerShdw blurRad="428625" sx="80000" sy="8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Tungsten Medium"/>
                <a:cs typeface="Tungsten Medium"/>
              </a:rPr>
              <a:t>DESIGNING UP-FRONTS AND DEBRIEFS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9324" y="4248116"/>
            <a:ext cx="2392469" cy="629692"/>
          </a:xfrm>
          <a:prstGeom prst="rect">
            <a:avLst/>
          </a:prstGeom>
          <a:solidFill>
            <a:srgbClr val="FFFF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ctr"/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CLASS REVIEW</a:t>
            </a:r>
          </a:p>
        </p:txBody>
      </p:sp>
    </p:spTree>
    <p:extLst>
      <p:ext uri="{BB962C8B-B14F-4D97-AF65-F5344CB8AC3E}">
        <p14:creationId xmlns:p14="http://schemas.microsoft.com/office/powerpoint/2010/main" val="397158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5366" y="3930311"/>
            <a:ext cx="2763161" cy="4106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97813" y="3930308"/>
            <a:ext cx="2763161" cy="4106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418386" y="2562945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506496" y="2587009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9626684" y="2611073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PROCESS TO DESIGN A TRAINING MODULE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485946" y="2960048"/>
            <a:ext cx="762000" cy="762000"/>
          </a:xfrm>
          <a:prstGeom prst="ellipse">
            <a:avLst/>
          </a:prstGeom>
          <a:solidFill>
            <a:srgbClr val="3B383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ea typeface="ヒラギノ角ゴ ProN W3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9141" y="4614944"/>
            <a:ext cx="24756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ESTABLISH LEARNING OBJECTIVES</a:t>
            </a:r>
            <a:endParaRPr lang="en-US" altLang="en-US" sz="2000" dirty="0">
              <a:solidFill>
                <a:srgbClr val="56565A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33290" y="4675682"/>
            <a:ext cx="24756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DESIGN LEARNING EXPERIENCE</a:t>
            </a:r>
            <a:endParaRPr lang="en-US" altLang="en-US" sz="2000" dirty="0">
              <a:solidFill>
                <a:srgbClr val="56565A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4590094" y="2960048"/>
            <a:ext cx="762000" cy="762000"/>
          </a:xfrm>
          <a:prstGeom prst="ellipse">
            <a:avLst/>
          </a:prstGeom>
          <a:solidFill>
            <a:srgbClr val="3B383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ea typeface="ヒラギノ角ゴ ProN W3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797813" y="4671530"/>
            <a:ext cx="2763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3B3838"/>
                </a:solidFill>
                <a:latin typeface="Gotham Bold" pitchFamily="50" charset="0"/>
                <a:cs typeface="Gotham Bold" pitchFamily="50" charset="0"/>
              </a:rPr>
              <a:t>PLAN A DEBRIEF</a:t>
            </a:r>
            <a:endParaRPr lang="en-US" altLang="en-US" sz="2000" dirty="0">
              <a:solidFill>
                <a:srgbClr val="3B3838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10798390" y="2866485"/>
            <a:ext cx="762000" cy="762000"/>
          </a:xfrm>
          <a:prstGeom prst="ellipse">
            <a:avLst/>
          </a:prstGeom>
          <a:solidFill>
            <a:srgbClr val="3B383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ea typeface="ヒラギノ角ゴ ProN W3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93664" y="4675682"/>
            <a:ext cx="27631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WRITE UP-FRONT MATERIAL</a:t>
            </a:r>
            <a:endParaRPr lang="en-US" altLang="en-US" sz="2000" dirty="0">
              <a:solidFill>
                <a:srgbClr val="56565A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7694242" y="2960048"/>
            <a:ext cx="762000" cy="762000"/>
          </a:xfrm>
          <a:prstGeom prst="ellipse">
            <a:avLst/>
          </a:prstGeom>
          <a:solidFill>
            <a:srgbClr val="3B383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ea typeface="ヒラギノ角ゴ ProN W3" charset="-128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454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/>
          </p:cNvSpPr>
          <p:nvPr/>
        </p:nvSpPr>
        <p:spPr>
          <a:xfrm flipV="1">
            <a:off x="5768" y="9584479"/>
            <a:ext cx="13026327" cy="217942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G_067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" r="15409" b="1613"/>
          <a:stretch/>
        </p:blipFill>
        <p:spPr>
          <a:xfrm>
            <a:off x="0" y="0"/>
            <a:ext cx="13040080" cy="96301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rgbClr val="ED534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1" name="Picture 30" descr="White Penc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895841" y="8645771"/>
            <a:ext cx="738768" cy="6932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59427" y="4795375"/>
            <a:ext cx="6491435" cy="1755143"/>
            <a:chOff x="5415298" y="5526195"/>
            <a:chExt cx="6491435" cy="1755143"/>
          </a:xfrm>
        </p:grpSpPr>
        <p:sp>
          <p:nvSpPr>
            <p:cNvPr id="12" name="Rectangle 11"/>
            <p:cNvSpPr/>
            <p:nvPr/>
          </p:nvSpPr>
          <p:spPr>
            <a:xfrm>
              <a:off x="5415303" y="6651646"/>
              <a:ext cx="4833308" cy="629692"/>
            </a:xfrm>
            <a:prstGeom prst="rect">
              <a:avLst/>
            </a:prstGeom>
            <a:solidFill>
              <a:srgbClr val="FFFFFF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pPr algn="ctr"/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Tungsten Medium"/>
                  <a:cs typeface="Tungsten Medium"/>
                </a:rPr>
                <a:t>W/ AQUILES DAMIRON-ALCANTARA</a:t>
              </a: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 rot="10800000" flipV="1">
              <a:off x="5415298" y="5526195"/>
              <a:ext cx="6491435" cy="1031050"/>
            </a:xfrm>
            <a:prstGeom prst="rect">
              <a:avLst/>
            </a:prstGeom>
            <a:solidFill>
              <a:srgbClr val="ED5340"/>
            </a:solidFill>
            <a:ln>
              <a:noFill/>
            </a:ln>
            <a:effectLst>
              <a:outerShdw blurRad="428625" sx="80000" sy="8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r>
                <a:rPr lang="en-US" sz="4800" dirty="0">
                  <a:solidFill>
                    <a:srgbClr val="FFFFFF"/>
                  </a:solidFill>
                  <a:latin typeface="Tungsten Medium"/>
                  <a:cs typeface="Tungsten Medium"/>
                </a:rPr>
                <a:t>PACKAGING TRAINING MATERIALS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387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5"/>
          <p:cNvSpPr>
            <a:spLocks noChangeAspect="1"/>
          </p:cNvSpPr>
          <p:nvPr/>
        </p:nvSpPr>
        <p:spPr bwMode="auto">
          <a:xfrm>
            <a:off x="1147009" y="2103569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K</a:t>
            </a:r>
          </a:p>
        </p:txBody>
      </p:sp>
      <p:sp>
        <p:nvSpPr>
          <p:cNvPr id="3" name="Oval 36"/>
          <p:cNvSpPr>
            <a:spLocks noChangeAspect="1"/>
          </p:cNvSpPr>
          <p:nvPr/>
        </p:nvSpPr>
        <p:spPr bwMode="auto">
          <a:xfrm>
            <a:off x="1147009" y="3859031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S</a:t>
            </a:r>
          </a:p>
        </p:txBody>
      </p:sp>
      <p:sp>
        <p:nvSpPr>
          <p:cNvPr id="4" name="Oval 37"/>
          <p:cNvSpPr>
            <a:spLocks noChangeAspect="1"/>
          </p:cNvSpPr>
          <p:nvPr/>
        </p:nvSpPr>
        <p:spPr bwMode="auto">
          <a:xfrm>
            <a:off x="1147009" y="5659143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695" y="665985"/>
            <a:ext cx="41821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GOALS</a:t>
            </a:r>
            <a:r>
              <a:rPr lang="en-US" altLang="en-US" sz="4400" b="1" dirty="0">
                <a:solidFill>
                  <a:schemeClr val="tx1"/>
                </a:solidFill>
                <a:latin typeface="Tungsten Medium"/>
                <a:cs typeface="Tungsten Medium"/>
              </a:rPr>
              <a:t> </a:t>
            </a:r>
            <a:r>
              <a:rPr lang="en-US" altLang="en-US" sz="40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1975" y="2023272"/>
            <a:ext cx="9818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Understand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the value of the materials that “decorate” a training module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3094" y="3786039"/>
            <a:ext cx="10115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Be able to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design a worksheet, annotated agenda, and a slide deck for your training module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1975" y="5563090"/>
            <a:ext cx="9818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Feel comfortable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using training materials to solidify the learning experience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66819" y="1511795"/>
            <a:ext cx="11167850" cy="0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4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360273" y="156911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32815" y="1648443"/>
            <a:ext cx="652849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Packaging Training Materials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Designing Worksheets 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Writing Annotated Agendas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Structuring a Slide Deck 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50" y="2641640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1566" y="1457053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1945305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A3838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44087</TotalTime>
  <Words>1182</Words>
  <Application>Microsoft Macintosh PowerPoint</Application>
  <PresentationFormat>Custom</PresentationFormat>
  <Paragraphs>295</Paragraphs>
  <Slides>48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Arial Unicode MS</vt:lpstr>
      <vt:lpstr>맑은 고딕</vt:lpstr>
      <vt:lpstr>MS PGothic</vt:lpstr>
      <vt:lpstr>ヒラギノ角ゴ ProN W3</vt:lpstr>
      <vt:lpstr>Arial</vt:lpstr>
      <vt:lpstr>Calibri</vt:lpstr>
      <vt:lpstr>Gill Sans</vt:lpstr>
      <vt:lpstr>Gotham Bold</vt:lpstr>
      <vt:lpstr>Gotham Book</vt:lpstr>
      <vt:lpstr>Gotham Light</vt:lpstr>
      <vt:lpstr>Gotham Medium</vt:lpstr>
      <vt:lpstr>Tahoma</vt:lpstr>
      <vt:lpstr>Tungsten Medium</vt:lpstr>
      <vt:lpstr>Tungsten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STORIES CONNECT US</vt:lpstr>
      <vt:lpstr>PowerPoint Presentation</vt:lpstr>
      <vt:lpstr>STORIES CONNECT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adamironalcantara</dc:creator>
  <cp:lastModifiedBy>aconavay@ofa.us</cp:lastModifiedBy>
  <cp:revision>575</cp:revision>
  <cp:lastPrinted>2015-03-19T18:27:18Z</cp:lastPrinted>
  <dcterms:created xsi:type="dcterms:W3CDTF">2014-12-18T16:27:37Z</dcterms:created>
  <dcterms:modified xsi:type="dcterms:W3CDTF">2019-03-02T22:20:01Z</dcterms:modified>
</cp:coreProperties>
</file>