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1023" r:id="rId2"/>
    <p:sldId id="1112" r:id="rId3"/>
    <p:sldId id="1157" r:id="rId4"/>
    <p:sldId id="1158" r:id="rId5"/>
    <p:sldId id="1160" r:id="rId6"/>
    <p:sldId id="1162" r:id="rId7"/>
    <p:sldId id="1165" r:id="rId8"/>
    <p:sldId id="1166" r:id="rId9"/>
    <p:sldId id="1170" r:id="rId10"/>
    <p:sldId id="1169" r:id="rId11"/>
    <p:sldId id="1129" r:id="rId12"/>
    <p:sldId id="1167" r:id="rId13"/>
    <p:sldId id="1168" r:id="rId14"/>
  </p:sldIdLst>
  <p:sldSz cx="9144000" cy="6858000" type="screen4x3"/>
  <p:notesSz cx="69469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19">
          <p15:clr>
            <a:srgbClr val="A4A3A4"/>
          </p15:clr>
        </p15:guide>
        <p15:guide id="2" pos="5759">
          <p15:clr>
            <a:srgbClr val="A4A3A4"/>
          </p15:clr>
        </p15:guide>
      </p15:sldGuideLst>
    </p:ext>
    <p:ext uri="{2D200454-40CA-4A62-9FC3-DE9A4176ACB9}">
      <p15:notesGuideLst xmlns:p15="http://schemas.microsoft.com/office/powerpoint/2012/main">
        <p15:guide id="1" orient="horz" pos="2904">
          <p15:clr>
            <a:srgbClr val="A4A3A4"/>
          </p15:clr>
        </p15:guide>
        <p15:guide id="2" pos="218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shley Pinedo" initials="AP" lastIdx="46" clrIdx="0"/>
  <p:cmAuthor id="1" name="Beth Kelly"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C2DBE8"/>
    <a:srgbClr val="00446A"/>
    <a:srgbClr val="C41230"/>
    <a:srgbClr val="9DCF32"/>
    <a:srgbClr val="7CA1CE"/>
    <a:srgbClr val="D17F7D"/>
    <a:srgbClr val="990099"/>
    <a:srgbClr val="CD6FF7"/>
    <a:srgbClr val="A18C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44" autoAdjust="0"/>
    <p:restoredTop sz="73920" autoAdjust="0"/>
  </p:normalViewPr>
  <p:slideViewPr>
    <p:cSldViewPr>
      <p:cViewPr varScale="1">
        <p:scale>
          <a:sx n="76" d="100"/>
          <a:sy n="76" d="100"/>
        </p:scale>
        <p:origin x="1136" y="200"/>
      </p:cViewPr>
      <p:guideLst>
        <p:guide orient="horz" pos="4319"/>
        <p:guide pos="5759"/>
      </p:guideLst>
    </p:cSldViewPr>
  </p:slideViewPr>
  <p:notesTextViewPr>
    <p:cViewPr>
      <p:scale>
        <a:sx n="100" d="100"/>
        <a:sy n="100" d="100"/>
      </p:scale>
      <p:origin x="0" y="0"/>
    </p:cViewPr>
  </p:notesTextViewPr>
  <p:sorterViewPr>
    <p:cViewPr>
      <p:scale>
        <a:sx n="59" d="100"/>
        <a:sy n="59" d="100"/>
      </p:scale>
      <p:origin x="0" y="0"/>
    </p:cViewPr>
  </p:sorterViewPr>
  <p:notesViewPr>
    <p:cSldViewPr>
      <p:cViewPr varScale="1">
        <p:scale>
          <a:sx n="53" d="100"/>
          <a:sy n="53" d="100"/>
        </p:scale>
        <p:origin x="-2868" y="-90"/>
      </p:cViewPr>
      <p:guideLst>
        <p:guide orient="horz" pos="2904"/>
        <p:guide pos="218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10323" cy="461010"/>
          </a:xfrm>
          <a:prstGeom prst="rect">
            <a:avLst/>
          </a:prstGeom>
        </p:spPr>
        <p:txBody>
          <a:bodyPr vert="horz" lIns="92362" tIns="46181" rIns="92362" bIns="46181" rtlCol="0"/>
          <a:lstStyle>
            <a:lvl1pPr algn="l">
              <a:defRPr sz="1200"/>
            </a:lvl1pPr>
          </a:lstStyle>
          <a:p>
            <a:endParaRPr lang="en-US" dirty="0"/>
          </a:p>
        </p:txBody>
      </p:sp>
      <p:sp>
        <p:nvSpPr>
          <p:cNvPr id="3" name="Date Placeholder 2"/>
          <p:cNvSpPr>
            <a:spLocks noGrp="1"/>
          </p:cNvSpPr>
          <p:nvPr>
            <p:ph type="dt" sz="quarter" idx="1"/>
          </p:nvPr>
        </p:nvSpPr>
        <p:spPr>
          <a:xfrm>
            <a:off x="3934971" y="0"/>
            <a:ext cx="3010323" cy="461010"/>
          </a:xfrm>
          <a:prstGeom prst="rect">
            <a:avLst/>
          </a:prstGeom>
        </p:spPr>
        <p:txBody>
          <a:bodyPr vert="horz" lIns="92362" tIns="46181" rIns="92362" bIns="46181" rtlCol="0"/>
          <a:lstStyle>
            <a:lvl1pPr algn="r">
              <a:defRPr sz="1200"/>
            </a:lvl1pPr>
          </a:lstStyle>
          <a:p>
            <a:fld id="{16E95F94-848E-4F2D-B0E2-34977443EBCC}" type="datetimeFigureOut">
              <a:rPr lang="en-US" smtClean="0"/>
              <a:t>3/3/19</a:t>
            </a:fld>
            <a:endParaRPr lang="en-US" dirty="0"/>
          </a:p>
        </p:txBody>
      </p:sp>
      <p:sp>
        <p:nvSpPr>
          <p:cNvPr id="4" name="Footer Placeholder 3"/>
          <p:cNvSpPr>
            <a:spLocks noGrp="1"/>
          </p:cNvSpPr>
          <p:nvPr>
            <p:ph type="ftr" sz="quarter" idx="2"/>
          </p:nvPr>
        </p:nvSpPr>
        <p:spPr>
          <a:xfrm>
            <a:off x="2" y="8757592"/>
            <a:ext cx="3010323" cy="461010"/>
          </a:xfrm>
          <a:prstGeom prst="rect">
            <a:avLst/>
          </a:prstGeom>
        </p:spPr>
        <p:txBody>
          <a:bodyPr vert="horz" lIns="92362" tIns="46181" rIns="92362" bIns="4618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4971" y="8757592"/>
            <a:ext cx="3010323" cy="461010"/>
          </a:xfrm>
          <a:prstGeom prst="rect">
            <a:avLst/>
          </a:prstGeom>
        </p:spPr>
        <p:txBody>
          <a:bodyPr vert="horz" lIns="92362" tIns="46181" rIns="92362" bIns="46181" rtlCol="0" anchor="b"/>
          <a:lstStyle>
            <a:lvl1pPr algn="r">
              <a:defRPr sz="1200"/>
            </a:lvl1pPr>
          </a:lstStyle>
          <a:p>
            <a:fld id="{779775F8-72D4-499D-AB95-7455A17A9810}" type="slidenum">
              <a:rPr lang="en-US" smtClean="0"/>
              <a:t>‹#›</a:t>
            </a:fld>
            <a:endParaRPr lang="en-US" dirty="0"/>
          </a:p>
        </p:txBody>
      </p:sp>
    </p:spTree>
    <p:extLst>
      <p:ext uri="{BB962C8B-B14F-4D97-AF65-F5344CB8AC3E}">
        <p14:creationId xmlns:p14="http://schemas.microsoft.com/office/powerpoint/2010/main" val="19985411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10323" cy="461010"/>
          </a:xfrm>
          <a:prstGeom prst="rect">
            <a:avLst/>
          </a:prstGeom>
        </p:spPr>
        <p:txBody>
          <a:bodyPr vert="horz" lIns="92362" tIns="46181" rIns="92362" bIns="46181" rtlCol="0"/>
          <a:lstStyle>
            <a:lvl1pPr algn="l">
              <a:defRPr sz="1200"/>
            </a:lvl1pPr>
          </a:lstStyle>
          <a:p>
            <a:endParaRPr lang="en-US" dirty="0"/>
          </a:p>
        </p:txBody>
      </p:sp>
      <p:sp>
        <p:nvSpPr>
          <p:cNvPr id="3" name="Date Placeholder 2"/>
          <p:cNvSpPr>
            <a:spLocks noGrp="1"/>
          </p:cNvSpPr>
          <p:nvPr>
            <p:ph type="dt" idx="1"/>
          </p:nvPr>
        </p:nvSpPr>
        <p:spPr>
          <a:xfrm>
            <a:off x="3934971" y="0"/>
            <a:ext cx="3010323" cy="461010"/>
          </a:xfrm>
          <a:prstGeom prst="rect">
            <a:avLst/>
          </a:prstGeom>
        </p:spPr>
        <p:txBody>
          <a:bodyPr vert="horz" lIns="92362" tIns="46181" rIns="92362" bIns="46181" rtlCol="0"/>
          <a:lstStyle>
            <a:lvl1pPr algn="r">
              <a:defRPr sz="1200"/>
            </a:lvl1pPr>
          </a:lstStyle>
          <a:p>
            <a:fld id="{5DB6A7FC-BA7D-4721-AB51-32D0B58C7648}" type="datetimeFigureOut">
              <a:rPr lang="en-US" smtClean="0"/>
              <a:pPr/>
              <a:t>3/3/19</a:t>
            </a:fld>
            <a:endParaRPr lang="en-US" dirty="0"/>
          </a:p>
        </p:txBody>
      </p:sp>
      <p:sp>
        <p:nvSpPr>
          <p:cNvPr id="4" name="Slide Image Placeholder 3"/>
          <p:cNvSpPr>
            <a:spLocks noGrp="1" noRot="1" noChangeAspect="1"/>
          </p:cNvSpPr>
          <p:nvPr>
            <p:ph type="sldImg" idx="2"/>
          </p:nvPr>
        </p:nvSpPr>
        <p:spPr>
          <a:xfrm>
            <a:off x="1168400" y="692150"/>
            <a:ext cx="4610100" cy="3457575"/>
          </a:xfrm>
          <a:prstGeom prst="rect">
            <a:avLst/>
          </a:prstGeom>
          <a:noFill/>
          <a:ln w="12700">
            <a:solidFill>
              <a:prstClr val="black"/>
            </a:solidFill>
          </a:ln>
        </p:spPr>
        <p:txBody>
          <a:bodyPr vert="horz" lIns="92362" tIns="46181" rIns="92362" bIns="46181" rtlCol="0" anchor="ctr"/>
          <a:lstStyle/>
          <a:p>
            <a:endParaRPr lang="en-US" dirty="0"/>
          </a:p>
        </p:txBody>
      </p:sp>
      <p:sp>
        <p:nvSpPr>
          <p:cNvPr id="5" name="Notes Placeholder 4"/>
          <p:cNvSpPr>
            <a:spLocks noGrp="1"/>
          </p:cNvSpPr>
          <p:nvPr>
            <p:ph type="body" sz="quarter" idx="3"/>
          </p:nvPr>
        </p:nvSpPr>
        <p:spPr>
          <a:xfrm>
            <a:off x="694690" y="4379597"/>
            <a:ext cx="5557520" cy="4149090"/>
          </a:xfrm>
          <a:prstGeom prst="rect">
            <a:avLst/>
          </a:prstGeom>
        </p:spPr>
        <p:txBody>
          <a:bodyPr vert="horz" lIns="92362" tIns="46181" rIns="92362" bIns="4618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757592"/>
            <a:ext cx="3010323" cy="461010"/>
          </a:xfrm>
          <a:prstGeom prst="rect">
            <a:avLst/>
          </a:prstGeom>
        </p:spPr>
        <p:txBody>
          <a:bodyPr vert="horz" lIns="92362" tIns="46181" rIns="92362" bIns="4618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4971" y="8757592"/>
            <a:ext cx="3010323" cy="461010"/>
          </a:xfrm>
          <a:prstGeom prst="rect">
            <a:avLst/>
          </a:prstGeom>
        </p:spPr>
        <p:txBody>
          <a:bodyPr vert="horz" lIns="92362" tIns="46181" rIns="92362" bIns="46181" rtlCol="0" anchor="b"/>
          <a:lstStyle>
            <a:lvl1pPr algn="r">
              <a:defRPr sz="1200"/>
            </a:lvl1pPr>
          </a:lstStyle>
          <a:p>
            <a:fld id="{C274625E-BD2B-41CA-9801-85E7424BBEF2}" type="slidenum">
              <a:rPr lang="en-US" smtClean="0"/>
              <a:pPr/>
              <a:t>‹#›</a:t>
            </a:fld>
            <a:endParaRPr lang="en-US" dirty="0"/>
          </a:p>
        </p:txBody>
      </p:sp>
    </p:spTree>
    <p:extLst>
      <p:ext uri="{BB962C8B-B14F-4D97-AF65-F5344CB8AC3E}">
        <p14:creationId xmlns:p14="http://schemas.microsoft.com/office/powerpoint/2010/main" val="3494949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lang="en-US" dirty="0"/>
              <a:t>This work is licensed under the Creative Commons Attribution-</a:t>
            </a:r>
            <a:r>
              <a:rPr lang="en-US" dirty="0" err="1"/>
              <a:t>NonCommercial</a:t>
            </a:r>
            <a:r>
              <a:rPr lang="en-US" dirty="0"/>
              <a:t> 4.0 International License. To view a copy of this license, visit http://</a:t>
            </a:r>
            <a:r>
              <a:rPr lang="en-US" dirty="0" err="1"/>
              <a:t>creativecommons.org</a:t>
            </a:r>
            <a:r>
              <a:rPr lang="en-US" dirty="0"/>
              <a:t>/licenses/by-</a:t>
            </a:r>
            <a:r>
              <a:rPr lang="en-US" dirty="0" err="1"/>
              <a:t>nc</a:t>
            </a:r>
            <a:r>
              <a:rPr lang="en-US"/>
              <a:t>/4.0/ or send a letter to Creative Commons, PO Box 1866, Mountain View, CA 94042, USA</a:t>
            </a:r>
            <a:endParaRPr lang="en-US" sz="1200" b="0" i="0" u="none" strike="noStrike" cap="none">
              <a:solidFill>
                <a:schemeClr val="dk1"/>
              </a:solidFill>
              <a:latin typeface="+mn-lt"/>
              <a:ea typeface="Calibri"/>
              <a:cs typeface="Calibri"/>
              <a:sym typeface="Calibri"/>
            </a:endParaRP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C274625E-BD2B-41CA-9801-85E7424BBEF2}" type="slidenum">
              <a:rPr lang="en-US" smtClean="0"/>
              <a:pPr/>
              <a:t>1</a:t>
            </a:fld>
            <a:endParaRPr lang="en-US" dirty="0"/>
          </a:p>
        </p:txBody>
      </p:sp>
    </p:spTree>
    <p:extLst>
      <p:ext uri="{BB962C8B-B14F-4D97-AF65-F5344CB8AC3E}">
        <p14:creationId xmlns:p14="http://schemas.microsoft.com/office/powerpoint/2010/main" val="2519949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What surprised you about making phone calls?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What do we gain from phone banking?</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How do we get others to join us?</a:t>
            </a:r>
          </a:p>
          <a:p>
            <a:pPr marL="171450" indent="-171450">
              <a:buFont typeface="Arial"/>
              <a:buChar char="•"/>
            </a:pPr>
            <a:endParaRPr lang="en-US" sz="11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274625E-BD2B-41CA-9801-85E7424BBEF2}" type="slidenum">
              <a:rPr lang="en-US" smtClean="0"/>
              <a:pPr/>
              <a:t>11</a:t>
            </a:fld>
            <a:endParaRPr lang="en-US" dirty="0"/>
          </a:p>
        </p:txBody>
      </p:sp>
    </p:spTree>
    <p:extLst>
      <p:ext uri="{BB962C8B-B14F-4D97-AF65-F5344CB8AC3E}">
        <p14:creationId xmlns:p14="http://schemas.microsoft.com/office/powerpoint/2010/main" val="33068907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Let’s review our goals for this session and take a temperature reading for how we did!  (thumbs up, down, to the side)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Do you understand why we make phone calls and why phone banking is so important to organizers?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How do you feel about phone banking coming out of our practice time?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Do you feel confident making phone calls as an organizer?</a:t>
            </a:r>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865F22-8EEA-4E2B-93CA-7888827729D7}" type="slidenum">
              <a:rPr lang="en-US">
                <a:solidFill>
                  <a:srgbClr val="FFFFFF"/>
                </a:solidFill>
                <a:ea typeface="ＭＳ Ｐゴシック" pitchFamily="-72" charset="-128"/>
                <a:cs typeface="ＭＳ Ｐゴシック" pitchFamily="-72" charset="-128"/>
              </a:rPr>
              <a:pPr fontAlgn="base">
                <a:spcBef>
                  <a:spcPct val="0"/>
                </a:spcBef>
                <a:spcAft>
                  <a:spcPct val="0"/>
                </a:spcAft>
              </a:pPr>
              <a:t>12</a:t>
            </a:fld>
            <a:endParaRPr lang="en-US">
              <a:solidFill>
                <a:srgbClr val="FFFFFF"/>
              </a:solidFill>
              <a:ea typeface="ＭＳ Ｐゴシック" pitchFamily="-72" charset="-128"/>
              <a:cs typeface="ＭＳ Ｐゴシック" pitchFamily="-72" charset="-128"/>
            </a:endParaRPr>
          </a:p>
        </p:txBody>
      </p:sp>
    </p:spTree>
    <p:extLst>
      <p:ext uri="{BB962C8B-B14F-4D97-AF65-F5344CB8AC3E}">
        <p14:creationId xmlns:p14="http://schemas.microsoft.com/office/powerpoint/2010/main" val="1445171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lvl="0"/>
            <a:r>
              <a:rPr lang="en-US" sz="1200" kern="1200" dirty="0">
                <a:solidFill>
                  <a:schemeClr val="tx1"/>
                </a:solidFill>
                <a:effectLst/>
                <a:latin typeface="+mn-lt"/>
                <a:ea typeface="+mn-ea"/>
                <a:cs typeface="+mn-cs"/>
              </a:rPr>
              <a:t>During this session, we are going to discuss the #1 tool we use as organizers—phone calls!  We’re going to get lots of practice with making calls during this session, but first let’s review our goals:  </a:t>
            </a:r>
            <a:endParaRPr lang="en-US" sz="11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Understanding why making phone calls and phone banking is so important to organizers</a:t>
            </a:r>
            <a:endParaRPr lang="en-US" sz="11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Practice each component of a successful phone call</a:t>
            </a:r>
            <a:endParaRPr lang="en-US" sz="11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Leave this module feeling confident about making phone calls as part of a progressive organization</a:t>
            </a:r>
            <a:endParaRPr lang="en-US" sz="1100" kern="1200" dirty="0">
              <a:solidFill>
                <a:schemeClr val="tx1"/>
              </a:solidFill>
              <a:effectLst/>
              <a:latin typeface="+mn-lt"/>
              <a:ea typeface="+mn-ea"/>
              <a:cs typeface="+mn-cs"/>
            </a:endParaRPr>
          </a:p>
          <a:p>
            <a:pPr marL="171450" indent="-171450">
              <a:spcBef>
                <a:spcPct val="0"/>
              </a:spcBef>
              <a:buFont typeface="Arial"/>
              <a:buChar char="•"/>
            </a:pPr>
            <a:endParaRPr lang="en-US"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865F22-8EEA-4E2B-93CA-7888827729D7}" type="slidenum">
              <a:rPr lang="en-US">
                <a:solidFill>
                  <a:srgbClr val="FFFFFF"/>
                </a:solidFill>
                <a:ea typeface="ＭＳ Ｐゴシック" pitchFamily="-72" charset="-128"/>
                <a:cs typeface="ＭＳ Ｐゴシック" pitchFamily="-72" charset="-128"/>
              </a:rPr>
              <a:pPr fontAlgn="base">
                <a:spcBef>
                  <a:spcPct val="0"/>
                </a:spcBef>
                <a:spcAft>
                  <a:spcPct val="0"/>
                </a:spcAft>
              </a:pPr>
              <a:t>2</a:t>
            </a:fld>
            <a:endParaRPr lang="en-US">
              <a:solidFill>
                <a:srgbClr val="FFFFFF"/>
              </a:solidFill>
              <a:ea typeface="ＭＳ Ｐゴシック" pitchFamily="-72" charset="-128"/>
              <a:cs typeface="ＭＳ Ｐゴシック" pitchFamily="-72" charset="-128"/>
            </a:endParaRPr>
          </a:p>
        </p:txBody>
      </p:sp>
    </p:spTree>
    <p:extLst>
      <p:ext uri="{BB962C8B-B14F-4D97-AF65-F5344CB8AC3E}">
        <p14:creationId xmlns:p14="http://schemas.microsoft.com/office/powerpoint/2010/main" val="659450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Now that we know our goals for the session, let’s go over the agenda that will guide us to achieving them.  </a:t>
            </a:r>
            <a:endParaRPr lang="en-US" sz="11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We’re finishing up the goals and agenda section now</a:t>
            </a:r>
            <a:endParaRPr lang="en-US" sz="11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Then we’ll move on to phone banking 101</a:t>
            </a:r>
            <a:endParaRPr lang="en-US" sz="11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Next we’ll learn what a hard ask is and why it’s important</a:t>
            </a:r>
            <a:endParaRPr lang="en-US" sz="11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Then comes time for us to put it all together and practice what we learned in the previous sections</a:t>
            </a:r>
            <a:endParaRPr lang="en-US" sz="11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Last, you’ll report back on your experience and debrief your experience.  So let’s get started!</a:t>
            </a:r>
            <a:endParaRPr lang="en-US" sz="11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274625E-BD2B-41CA-9801-85E7424BBEF2}" type="slidenum">
              <a:rPr lang="en-US" smtClean="0"/>
              <a:pPr/>
              <a:t>3</a:t>
            </a:fld>
            <a:endParaRPr lang="en-US" dirty="0"/>
          </a:p>
        </p:txBody>
      </p:sp>
    </p:spTree>
    <p:extLst>
      <p:ext uri="{BB962C8B-B14F-4D97-AF65-F5344CB8AC3E}">
        <p14:creationId xmlns:p14="http://schemas.microsoft.com/office/powerpoint/2010/main" val="2220191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Let’s start off this section with a popcorn-style discussion about why we make phone calls as organizers. </a:t>
            </a:r>
            <a:endParaRPr lang="en-US" sz="11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These are all great reasons!  The reasons we came up with are:</a:t>
            </a:r>
            <a:endParaRPr lang="en-US" sz="11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Nothing beats hearing a real person’s voice on the other end of the phone when making a volunteer ask, confirming someone for an upcoming shift, or asking them to take action in some other way.  </a:t>
            </a:r>
            <a:endParaRPr lang="en-US" sz="11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Phone banks are the most efficient way to community with a large group of people in a short amount of time</a:t>
            </a:r>
            <a:endParaRPr lang="en-US" sz="11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A friendly voice on the phone can go a long way to educate others on issues and be a source of information</a:t>
            </a:r>
            <a:endParaRPr lang="en-US" sz="11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Phone banks help build teams and the progressive movement</a:t>
            </a:r>
            <a:endParaRPr lang="en-US" sz="11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[animation cue] </a:t>
            </a:r>
            <a:r>
              <a:rPr lang="en-US" sz="1200" kern="1200" dirty="0">
                <a:solidFill>
                  <a:schemeClr val="tx1"/>
                </a:solidFill>
                <a:effectLst/>
                <a:latin typeface="+mn-lt"/>
                <a:ea typeface="+mn-ea"/>
                <a:cs typeface="+mn-cs"/>
              </a:rPr>
              <a:t>phone banks turn prospective volunteers into active ones because they were asked to do something!  Just a few people making phone calls during a phone bank can turn out exponentially more people for an event.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baseline="0" dirty="0">
                <a:solidFill>
                  <a:schemeClr val="tx1"/>
                </a:solidFill>
                <a:effectLst/>
                <a:latin typeface="+mn-lt"/>
                <a:ea typeface="+mn-ea"/>
                <a:cs typeface="+mn-cs"/>
              </a:rPr>
              <a:t> Before we move on, take out your sample organizer schedule and see how much time each day is spent on the phone.  Organizers participate in call time every night to recruit new volunteers and build for events.  Making effective phone calls is the most important skill an organizer has.  </a:t>
            </a:r>
            <a:endParaRPr lang="en-US" sz="1100" kern="1200" dirty="0">
              <a:solidFill>
                <a:schemeClr val="tx1"/>
              </a:solidFill>
              <a:effectLst/>
              <a:latin typeface="+mn-lt"/>
              <a:ea typeface="+mn-ea"/>
              <a:cs typeface="+mn-cs"/>
            </a:endParaRPr>
          </a:p>
          <a:p>
            <a:pPr marL="171450" lvl="0" indent="-171450">
              <a:buFont typeface="Arial" panose="020B0604020202020204" pitchFamily="34" charset="0"/>
              <a:buChar char="•"/>
            </a:pPr>
            <a:endParaRPr lang="en-US" sz="11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274625E-BD2B-41CA-9801-85E7424BBEF2}" type="slidenum">
              <a:rPr lang="en-US" smtClean="0"/>
              <a:pPr/>
              <a:t>4</a:t>
            </a:fld>
            <a:endParaRPr lang="en-US" dirty="0"/>
          </a:p>
        </p:txBody>
      </p:sp>
    </p:spTree>
    <p:extLst>
      <p:ext uri="{BB962C8B-B14F-4D97-AF65-F5344CB8AC3E}">
        <p14:creationId xmlns:p14="http://schemas.microsoft.com/office/powerpoint/2010/main" val="1003964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So while a phone bank does all these incredible things for organizers and organizations, there are certain realities of phone banks to keep in mind:</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first is that we’re only going to talk to 10%-20% of the people we call.  Many people aren’t home, or have moved, or the phone number we have on file no longer works.  All the data we collect while making phone calls helps us clean up our data.  For example, if someone moves out of state, we can remove them from our list because they won’t be attending any of our events.</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second point is that we make calls into a specific universe of people—we want to be as targeted as possible when making phone calls.  Cold calling is inefficient and ineffective for building our movement.  The system used varies by organization, but your call list will never be generated by the phone book!</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Not every call will generate a volunteer, and that’s okay!  If someone can’t volunteer or tells you “no”, don’t take it personally.  Politely thank them for their time and then move on to the person—other people can’t wait to hear from you!</a:t>
            </a:r>
          </a:p>
        </p:txBody>
      </p:sp>
      <p:sp>
        <p:nvSpPr>
          <p:cNvPr id="4" name="Slide Number Placeholder 3"/>
          <p:cNvSpPr>
            <a:spLocks noGrp="1"/>
          </p:cNvSpPr>
          <p:nvPr>
            <p:ph type="sldNum" sz="quarter" idx="10"/>
          </p:nvPr>
        </p:nvSpPr>
        <p:spPr/>
        <p:txBody>
          <a:bodyPr/>
          <a:lstStyle/>
          <a:p>
            <a:fld id="{C274625E-BD2B-41CA-9801-85E7424BBEF2}" type="slidenum">
              <a:rPr lang="en-US" smtClean="0"/>
              <a:pPr/>
              <a:t>5</a:t>
            </a:fld>
            <a:endParaRPr lang="en-US" dirty="0"/>
          </a:p>
        </p:txBody>
      </p:sp>
    </p:spTree>
    <p:extLst>
      <p:ext uri="{BB962C8B-B14F-4D97-AF65-F5344CB8AC3E}">
        <p14:creationId xmlns:p14="http://schemas.microsoft.com/office/powerpoint/2010/main" val="442078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There are few best practices for making phone calls that lead to more success on the phones.</a:t>
            </a:r>
            <a:endParaRPr lang="en-US" sz="11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First, the time of day you make calls is important.  The best time to call is between 5:00pm and 9:00pm as that’s when most people are home and available to answer the phone.</a:t>
            </a:r>
            <a:endParaRPr lang="en-US" sz="1100" kern="1200" dirty="0">
              <a:solidFill>
                <a:schemeClr val="tx1"/>
              </a:solidFill>
              <a:effectLst/>
              <a:latin typeface="+mn-lt"/>
              <a:ea typeface="+mn-ea"/>
              <a:cs typeface="+mn-cs"/>
            </a:endParaRPr>
          </a:p>
          <a:p>
            <a:pPr lvl="1"/>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Practice the script before you start making calls.  It’s important to know what you’re calling about before you start dialing but it’s also important to make the script something you’re comfortable saying, which leads to our next point.</a:t>
            </a:r>
            <a:endParaRPr lang="en-US" sz="1100" kern="1200" dirty="0">
              <a:solidFill>
                <a:schemeClr val="tx1"/>
              </a:solidFill>
              <a:effectLst/>
              <a:latin typeface="+mn-lt"/>
              <a:ea typeface="+mn-ea"/>
              <a:cs typeface="+mn-cs"/>
            </a:endParaRPr>
          </a:p>
          <a:p>
            <a:pPr lvl="1"/>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Be casual and authentic on the phone—no need to read the script word for word or sound like a robot!  Be genuine and the folks on the other end of the phone will respond positively.</a:t>
            </a:r>
            <a:endParaRPr lang="en-US" sz="1100" kern="1200" dirty="0">
              <a:solidFill>
                <a:schemeClr val="tx1"/>
              </a:solidFill>
              <a:effectLst/>
              <a:latin typeface="+mn-lt"/>
              <a:ea typeface="+mn-ea"/>
              <a:cs typeface="+mn-cs"/>
            </a:endParaRPr>
          </a:p>
          <a:p>
            <a:pPr lvl="1"/>
            <a:endParaRPr lang="en-US" sz="12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Make a hard ask.  </a:t>
            </a:r>
            <a:endParaRPr lang="en-US" sz="11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274625E-BD2B-41CA-9801-85E7424BBEF2}" type="slidenum">
              <a:rPr lang="en-US" smtClean="0"/>
              <a:pPr/>
              <a:t>6</a:t>
            </a:fld>
            <a:endParaRPr lang="en-US" dirty="0"/>
          </a:p>
        </p:txBody>
      </p:sp>
    </p:spTree>
    <p:extLst>
      <p:ext uri="{BB962C8B-B14F-4D97-AF65-F5344CB8AC3E}">
        <p14:creationId xmlns:p14="http://schemas.microsoft.com/office/powerpoint/2010/main" val="1748205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Now that we know how to phone bank and how to make hard asks, it’s time to put it all together and actually phone bank!</a:t>
            </a:r>
            <a:r>
              <a:rPr lang="en-US" sz="1200" kern="1200" baseline="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C274625E-BD2B-41CA-9801-85E7424BBEF2}" type="slidenum">
              <a:rPr lang="en-US" smtClean="0"/>
              <a:pPr/>
              <a:t>7</a:t>
            </a:fld>
            <a:endParaRPr lang="en-US" dirty="0"/>
          </a:p>
        </p:txBody>
      </p:sp>
    </p:spTree>
    <p:extLst>
      <p:ext uri="{BB962C8B-B14F-4D97-AF65-F5344CB8AC3E}">
        <p14:creationId xmlns:p14="http://schemas.microsoft.com/office/powerpoint/2010/main" val="3922631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[slide 8] </a:t>
            </a:r>
            <a:r>
              <a:rPr lang="en-US" sz="1200" kern="1200" dirty="0">
                <a:solidFill>
                  <a:schemeClr val="tx1"/>
                </a:solidFill>
                <a:effectLst/>
                <a:latin typeface="+mn-lt"/>
                <a:ea typeface="+mn-ea"/>
                <a:cs typeface="+mn-cs"/>
              </a:rPr>
              <a:t>[hand out calls lists and scripts and discuss answer codes]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Remember one of the phone banking best practices is to practice your script before you start making calls.  So, find a partner and practice your script with one another.  You’ll have 2 minutes each to practice.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Now that you have had time to practice your script, it’s time to get calling!  [Explain the logistics of the phone bank (time to be spent phone banking, answer codes, etc.)]</a:t>
            </a:r>
          </a:p>
        </p:txBody>
      </p:sp>
      <p:sp>
        <p:nvSpPr>
          <p:cNvPr id="4" name="Slide Number Placeholder 3"/>
          <p:cNvSpPr>
            <a:spLocks noGrp="1"/>
          </p:cNvSpPr>
          <p:nvPr>
            <p:ph type="sldNum" sz="quarter" idx="10"/>
          </p:nvPr>
        </p:nvSpPr>
        <p:spPr/>
        <p:txBody>
          <a:bodyPr/>
          <a:lstStyle/>
          <a:p>
            <a:fld id="{C274625E-BD2B-41CA-9801-85E7424BBEF2}" type="slidenum">
              <a:rPr lang="en-US" smtClean="0"/>
              <a:pPr/>
              <a:t>8</a:t>
            </a:fld>
            <a:endParaRPr lang="en-US" dirty="0"/>
          </a:p>
        </p:txBody>
      </p:sp>
    </p:spTree>
    <p:extLst>
      <p:ext uri="{BB962C8B-B14F-4D97-AF65-F5344CB8AC3E}">
        <p14:creationId xmlns:p14="http://schemas.microsoft.com/office/powerpoint/2010/main" val="1090974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Now that you’ve had some time to practice, let’s debrief!</a:t>
            </a:r>
          </a:p>
          <a:p>
            <a:endParaRPr lang="en-US" dirty="0"/>
          </a:p>
        </p:txBody>
      </p:sp>
      <p:sp>
        <p:nvSpPr>
          <p:cNvPr id="4" name="Slide Number Placeholder 3"/>
          <p:cNvSpPr>
            <a:spLocks noGrp="1"/>
          </p:cNvSpPr>
          <p:nvPr>
            <p:ph type="sldNum" sz="quarter" idx="10"/>
          </p:nvPr>
        </p:nvSpPr>
        <p:spPr/>
        <p:txBody>
          <a:bodyPr/>
          <a:lstStyle/>
          <a:p>
            <a:fld id="{C274625E-BD2B-41CA-9801-85E7424BBEF2}" type="slidenum">
              <a:rPr lang="en-US" smtClean="0"/>
              <a:pPr/>
              <a:t>10</a:t>
            </a:fld>
            <a:endParaRPr lang="en-US" dirty="0"/>
          </a:p>
        </p:txBody>
      </p:sp>
    </p:spTree>
    <p:extLst>
      <p:ext uri="{BB962C8B-B14F-4D97-AF65-F5344CB8AC3E}">
        <p14:creationId xmlns:p14="http://schemas.microsoft.com/office/powerpoint/2010/main" val="28296832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Title 7"/>
          <p:cNvSpPr>
            <a:spLocks noGrp="1"/>
          </p:cNvSpPr>
          <p:nvPr>
            <p:ph type="title" hasCustomPrompt="1"/>
          </p:nvPr>
        </p:nvSpPr>
        <p:spPr>
          <a:xfrm>
            <a:off x="838200" y="3886200"/>
            <a:ext cx="7391400" cy="1219200"/>
          </a:xfrm>
        </p:spPr>
        <p:txBody>
          <a:bodyPr>
            <a:noAutofit/>
          </a:bodyPr>
          <a:lstStyle>
            <a:lvl1pPr algn="ctr">
              <a:defRPr sz="3600">
                <a:solidFill>
                  <a:srgbClr val="FFFFFF"/>
                </a:solidFill>
                <a:latin typeface="+mj-lt"/>
              </a:defRPr>
            </a:lvl1pPr>
          </a:lstStyle>
          <a:p>
            <a:r>
              <a:rPr lang="en-US" dirty="0"/>
              <a:t>Click to edit Master title style</a:t>
            </a:r>
            <a:br>
              <a:rPr lang="en-US" dirty="0"/>
            </a:br>
            <a:endParaRPr lang="en-US" dirty="0"/>
          </a:p>
        </p:txBody>
      </p:sp>
      <p:sp>
        <p:nvSpPr>
          <p:cNvPr id="6" name="Text Placeholder 5"/>
          <p:cNvSpPr>
            <a:spLocks noGrp="1"/>
          </p:cNvSpPr>
          <p:nvPr>
            <p:ph type="body" sz="quarter" idx="10"/>
          </p:nvPr>
        </p:nvSpPr>
        <p:spPr>
          <a:xfrm>
            <a:off x="838200" y="5181600"/>
            <a:ext cx="7391400" cy="1219200"/>
          </a:xfrm>
        </p:spPr>
        <p:txBody>
          <a:bodyPr>
            <a:normAutofit/>
          </a:bodyPr>
          <a:lstStyle>
            <a:lvl1pPr algn="ctr">
              <a:buNone/>
              <a:defRPr sz="3000" b="1">
                <a:solidFill>
                  <a:srgbClr val="C0DBE7"/>
                </a:solidFill>
              </a:defRPr>
            </a:lvl1pPr>
            <a:lvl2pPr>
              <a:buNone/>
              <a:defRPr/>
            </a:lvl2pPr>
          </a:lstStyle>
          <a:p>
            <a:pPr lvl="0"/>
            <a:endParaRPr lang="en-US" dirty="0"/>
          </a:p>
        </p:txBody>
      </p:sp>
      <p:sp>
        <p:nvSpPr>
          <p:cNvPr id="13" name="Rectangle 12"/>
          <p:cNvSpPr/>
          <p:nvPr userDrawn="1"/>
        </p:nvSpPr>
        <p:spPr>
          <a:xfrm>
            <a:off x="0" y="6248400"/>
            <a:ext cx="9144000" cy="445008"/>
          </a:xfrm>
          <a:prstGeom prst="rect">
            <a:avLst/>
          </a:prstGeom>
          <a:solidFill>
            <a:srgbClr val="00446A"/>
          </a:solidFill>
          <a:ln>
            <a:solidFill>
              <a:srgbClr val="004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6617208"/>
            <a:ext cx="9144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0" y="6693408"/>
            <a:ext cx="9144000" cy="164592"/>
          </a:xfrm>
          <a:prstGeom prst="rect">
            <a:avLst/>
          </a:prstGeom>
          <a:solidFill>
            <a:srgbClr val="C2DBE8"/>
          </a:solidFill>
          <a:ln>
            <a:solidFill>
              <a:srgbClr val="C2DB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042912-FL-logo-alt3.png"/>
          <p:cNvPicPr>
            <a:picLocks noChangeAspect="1"/>
          </p:cNvPicPr>
          <p:nvPr userDrawn="1"/>
        </p:nvPicPr>
        <p:blipFill rotWithShape="1">
          <a:blip r:embed="rId2" cstate="print">
            <a:extLst>
              <a:ext uri="{28A0092B-C50C-407E-A947-70E740481C1C}">
                <a14:useLocalDpi xmlns:a14="http://schemas.microsoft.com/office/drawing/2010/main" val="0"/>
              </a:ext>
            </a:extLst>
          </a:blip>
          <a:srcRect l="4543" r="4589" b="72970"/>
          <a:stretch/>
        </p:blipFill>
        <p:spPr>
          <a:xfrm>
            <a:off x="-1" y="1404492"/>
            <a:ext cx="9144001" cy="156730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990600"/>
            <a:ext cx="9144000" cy="228600"/>
          </a:xfrm>
          <a:prstGeom prst="rect">
            <a:avLst/>
          </a:prstGeom>
          <a:solidFill>
            <a:srgbClr val="00446A"/>
          </a:solidFill>
          <a:ln>
            <a:solidFill>
              <a:srgbClr val="004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 y="0"/>
            <a:ext cx="8229600" cy="1143000"/>
          </a:xfrm>
        </p:spPr>
        <p:txBody>
          <a:bodyPr>
            <a:normAutofit/>
          </a:bodyPr>
          <a:lstStyle>
            <a:lvl1pPr>
              <a:defRPr sz="3000">
                <a:solidFill>
                  <a:srgbClr val="00446A"/>
                </a:solidFill>
                <a:latin typeface="+mj-lt"/>
              </a:defRPr>
            </a:lvl1pPr>
          </a:lstStyle>
          <a:p>
            <a:r>
              <a:rPr lang="en-US" dirty="0"/>
              <a:t>Click to edit Master title</a:t>
            </a:r>
          </a:p>
        </p:txBody>
      </p:sp>
      <p:sp>
        <p:nvSpPr>
          <p:cNvPr id="6" name="Slide Number Placeholder 5"/>
          <p:cNvSpPr>
            <a:spLocks noGrp="1"/>
          </p:cNvSpPr>
          <p:nvPr>
            <p:ph type="sldNum" sz="quarter" idx="12"/>
          </p:nvPr>
        </p:nvSpPr>
        <p:spPr>
          <a:xfrm>
            <a:off x="6553200" y="6492240"/>
            <a:ext cx="2133600" cy="320040"/>
          </a:xfrm>
        </p:spPr>
        <p:txBody>
          <a:bodyPr/>
          <a:lstStyle>
            <a:lvl1pPr>
              <a:defRPr>
                <a:latin typeface="+mj-lt"/>
              </a:defRPr>
            </a:lvl1pPr>
          </a:lstStyle>
          <a:p>
            <a:fld id="{51A0968B-E52D-48FA-AFA4-A19DF3D2143C}" type="slidenum">
              <a:rPr lang="en-US" smtClean="0"/>
              <a:pPr/>
              <a:t>‹#›</a:t>
            </a:fld>
            <a:endParaRPr lang="en-US" dirty="0"/>
          </a:p>
        </p:txBody>
      </p:sp>
      <p:sp>
        <p:nvSpPr>
          <p:cNvPr id="3" name="Content Placeholder 2"/>
          <p:cNvSpPr>
            <a:spLocks noGrp="1"/>
          </p:cNvSpPr>
          <p:nvPr>
            <p:ph idx="1"/>
          </p:nvPr>
        </p:nvSpPr>
        <p:spPr>
          <a:xfrm>
            <a:off x="457200" y="1524000"/>
            <a:ext cx="8229600" cy="4419600"/>
          </a:xfrm>
        </p:spPr>
        <p:txBody>
          <a:bodyPr>
            <a:normAutofit/>
          </a:bodyPr>
          <a:lstStyle>
            <a:lvl1pPr marL="231775" indent="-231775">
              <a:defRPr sz="1800" b="1">
                <a:solidFill>
                  <a:schemeClr val="tx1">
                    <a:lumMod val="75000"/>
                    <a:lumOff val="25000"/>
                  </a:schemeClr>
                </a:solidFill>
                <a:latin typeface="+mj-lt"/>
              </a:defRPr>
            </a:lvl1pPr>
            <a:lvl2pPr>
              <a:buFont typeface="Courier New" pitchFamily="49" charset="0"/>
              <a:buChar char="o"/>
              <a:defRPr sz="1800">
                <a:solidFill>
                  <a:schemeClr val="tx1">
                    <a:lumMod val="75000"/>
                    <a:lumOff val="25000"/>
                  </a:schemeClr>
                </a:solidFill>
                <a:latin typeface="+mj-lt"/>
              </a:defRPr>
            </a:lvl2pPr>
            <a:lvl3pPr>
              <a:defRPr sz="1800">
                <a:solidFill>
                  <a:schemeClr val="tx1">
                    <a:lumMod val="75000"/>
                    <a:lumOff val="25000"/>
                  </a:schemeClr>
                </a:solidFill>
                <a:latin typeface="+mj-lt"/>
              </a:defRPr>
            </a:lvl3pPr>
            <a:lvl4pPr>
              <a:defRPr sz="1800">
                <a:solidFill>
                  <a:schemeClr val="tx1">
                    <a:lumMod val="75000"/>
                    <a:lumOff val="25000"/>
                  </a:schemeClr>
                </a:solidFill>
                <a:latin typeface="+mj-lt"/>
              </a:defRPr>
            </a:lvl4pPr>
            <a:lvl5pPr>
              <a:defRPr sz="1800">
                <a:solidFill>
                  <a:schemeClr val="tx1">
                    <a:lumMod val="75000"/>
                    <a:lumOff val="25000"/>
                  </a:schemeClr>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1143000"/>
            <a:ext cx="9144000" cy="457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1203960"/>
            <a:ext cx="9144000" cy="45720"/>
          </a:xfrm>
          <a:prstGeom prst="rect">
            <a:avLst/>
          </a:prstGeom>
          <a:solidFill>
            <a:srgbClr val="C2DBE8"/>
          </a:solidFill>
          <a:ln>
            <a:solidFill>
              <a:srgbClr val="C2DB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lide Number Placeholder 5"/>
          <p:cNvSpPr txBox="1">
            <a:spLocks/>
          </p:cNvSpPr>
          <p:nvPr userDrawn="1"/>
        </p:nvSpPr>
        <p:spPr>
          <a:xfrm>
            <a:off x="304800" y="6492240"/>
            <a:ext cx="2346960" cy="320040"/>
          </a:xfrm>
          <a:prstGeom prst="rect">
            <a:avLst/>
          </a:prstGeom>
        </p:spPr>
        <p:txBody>
          <a:bodyPr vert="horz" lIns="101858" tIns="50929" rIns="101858" bIns="50929" rtlCol="0" anchor="ctr"/>
          <a:lstStyle>
            <a:lvl1pPr algn="r">
              <a:defRPr sz="1100">
                <a:ln>
                  <a:noFill/>
                </a:ln>
                <a:solidFill>
                  <a:schemeClr val="tx1">
                    <a:tint val="75000"/>
                  </a:schemeClr>
                </a:solidFill>
                <a:latin typeface="Calibri"/>
                <a:cs typeface="Calibri"/>
              </a:defRPr>
            </a:lvl1pPr>
          </a:lstStyle>
          <a:p>
            <a:pPr marL="0" marR="0" lvl="0" indent="0" algn="l" defTabSz="50929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chemeClr val="tx1">
                    <a:tint val="75000"/>
                  </a:schemeClr>
                </a:solidFill>
                <a:effectLst/>
                <a:uLnTx/>
                <a:uFillTx/>
                <a:latin typeface="+mj-lt"/>
                <a:ea typeface="+mn-ea"/>
                <a:cs typeface="Calibri"/>
              </a:rPr>
              <a:t>Proprietary and Confidential</a:t>
            </a:r>
          </a:p>
        </p:txBody>
      </p:sp>
      <p:pic>
        <p:nvPicPr>
          <p:cNvPr id="12" name="Picture 11" descr="OFA_logo-icon_only-print-3color.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43400" y="6324600"/>
            <a:ext cx="457200" cy="4572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492240"/>
            <a:ext cx="2133600" cy="320040"/>
          </a:xfrm>
          <a:prstGeom prst="rect">
            <a:avLst/>
          </a:prstGeom>
        </p:spPr>
        <p:txBody>
          <a:bodyPr vert="horz" lIns="91440" tIns="45720" rIns="91440" bIns="45720" rtlCol="0" anchor="ctr"/>
          <a:lstStyle>
            <a:lvl1pPr algn="r">
              <a:defRPr sz="1100">
                <a:solidFill>
                  <a:schemeClr val="tx1">
                    <a:tint val="75000"/>
                  </a:schemeClr>
                </a:solidFill>
                <a:latin typeface="+mj-lt"/>
              </a:defRPr>
            </a:lvl1pPr>
          </a:lstStyle>
          <a:p>
            <a:fld id="{51A0968B-E52D-48FA-AFA4-A19DF3D2143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914400" rtl="0" eaLnBrk="1" latinLnBrk="0" hangingPunct="1">
        <a:spcBef>
          <a:spcPct val="0"/>
        </a:spcBef>
        <a:buNone/>
        <a:defRPr sz="26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05200"/>
            <a:ext cx="9144000" cy="685800"/>
          </a:xfrm>
        </p:spPr>
        <p:txBody>
          <a:bodyPr/>
          <a:lstStyle/>
          <a:p>
            <a:r>
              <a:rPr lang="en-US" dirty="0">
                <a:solidFill>
                  <a:srgbClr val="00446A"/>
                </a:solidFill>
              </a:rPr>
              <a:t>Phone Banking for Success</a:t>
            </a:r>
          </a:p>
        </p:txBody>
      </p:sp>
      <p:sp>
        <p:nvSpPr>
          <p:cNvPr id="3" name="Text Placeholder 2"/>
          <p:cNvSpPr>
            <a:spLocks noGrp="1"/>
          </p:cNvSpPr>
          <p:nvPr>
            <p:ph type="body" sz="quarter" idx="10"/>
          </p:nvPr>
        </p:nvSpPr>
        <p:spPr>
          <a:xfrm>
            <a:off x="838200" y="4648200"/>
            <a:ext cx="7391400" cy="1219200"/>
          </a:xfrm>
        </p:spPr>
        <p:txBody>
          <a:bodyPr/>
          <a:lstStyle/>
          <a:p>
            <a:r>
              <a:rPr lang="en-US" dirty="0">
                <a:solidFill>
                  <a:schemeClr val="tx2">
                    <a:lumMod val="60000"/>
                    <a:lumOff val="40000"/>
                  </a:schemeClr>
                </a:solidFill>
              </a:rPr>
              <a:t>Name, role</a:t>
            </a:r>
          </a:p>
          <a:p>
            <a:r>
              <a:rPr lang="en-US" dirty="0">
                <a:solidFill>
                  <a:schemeClr val="tx2">
                    <a:lumMod val="60000"/>
                    <a:lumOff val="40000"/>
                  </a:schemeClr>
                </a:solidFill>
              </a:rPr>
              <a:t>@twitter handle</a:t>
            </a:r>
          </a:p>
        </p:txBody>
      </p:sp>
      <p:pic>
        <p:nvPicPr>
          <p:cNvPr id="4" name="Picture 3"/>
          <p:cNvPicPr>
            <a:picLocks noChangeAspect="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924800" y="685800"/>
            <a:ext cx="607476" cy="4471524"/>
          </a:xfrm>
          <a:prstGeom prst="rect">
            <a:avLst/>
          </a:prstGeom>
        </p:spPr>
      </p:pic>
      <p:pic>
        <p:nvPicPr>
          <p:cNvPr id="5" name="Picture 4" descr="A drawing of a face&#10;&#10;Description automatically generated">
            <a:extLst>
              <a:ext uri="{FF2B5EF4-FFF2-40B4-BE49-F238E27FC236}">
                <a16:creationId xmlns:a16="http://schemas.microsoft.com/office/drawing/2014/main" id="{63BCE63B-BADB-0444-AB84-320CB45C0BB2}"/>
              </a:ext>
            </a:extLst>
          </p:cNvPr>
          <p:cNvPicPr>
            <a:picLocks noChangeAspect="1"/>
          </p:cNvPicPr>
          <p:nvPr/>
        </p:nvPicPr>
        <p:blipFill>
          <a:blip r:embed="rId4"/>
          <a:stretch>
            <a:fillRect/>
          </a:stretch>
        </p:blipFill>
        <p:spPr>
          <a:xfrm>
            <a:off x="152400" y="5791200"/>
            <a:ext cx="1219200" cy="419100"/>
          </a:xfrm>
          <a:prstGeom prst="rect">
            <a:avLst/>
          </a:prstGeom>
        </p:spPr>
      </p:pic>
    </p:spTree>
    <p:extLst>
      <p:ext uri="{BB962C8B-B14F-4D97-AF65-F5344CB8AC3E}">
        <p14:creationId xmlns:p14="http://schemas.microsoft.com/office/powerpoint/2010/main" val="411866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this session </a:t>
            </a:r>
          </a:p>
        </p:txBody>
      </p:sp>
      <p:sp>
        <p:nvSpPr>
          <p:cNvPr id="3" name="Slide Number Placeholder 2"/>
          <p:cNvSpPr>
            <a:spLocks noGrp="1"/>
          </p:cNvSpPr>
          <p:nvPr>
            <p:ph type="sldNum" sz="quarter" idx="12"/>
          </p:nvPr>
        </p:nvSpPr>
        <p:spPr/>
        <p:txBody>
          <a:bodyPr/>
          <a:lstStyle/>
          <a:p>
            <a:fld id="{51A0968B-E52D-48FA-AFA4-A19DF3D2143C}" type="slidenum">
              <a:rPr lang="en-US" smtClean="0"/>
              <a:pPr/>
              <a:t>10</a:t>
            </a:fld>
            <a:endParaRPr lang="en-US" dirty="0"/>
          </a:p>
        </p:txBody>
      </p:sp>
      <p:sp>
        <p:nvSpPr>
          <p:cNvPr id="6" name="TextBox 5"/>
          <p:cNvSpPr txBox="1"/>
          <p:nvPr/>
        </p:nvSpPr>
        <p:spPr>
          <a:xfrm>
            <a:off x="381000" y="2033616"/>
            <a:ext cx="5495056" cy="2616101"/>
          </a:xfrm>
          <a:prstGeom prst="rect">
            <a:avLst/>
          </a:prstGeom>
          <a:noFill/>
        </p:spPr>
        <p:txBody>
          <a:bodyPr wrap="square" rtlCol="0">
            <a:spAutoFit/>
          </a:bodyPr>
          <a:lstStyle/>
          <a:p>
            <a:pPr marL="514350" indent="-514350">
              <a:spcBef>
                <a:spcPts val="2400"/>
              </a:spcBef>
              <a:buAutoNum type="romanUcPeriod"/>
            </a:pPr>
            <a:r>
              <a:rPr lang="en-US" sz="2600" dirty="0">
                <a:solidFill>
                  <a:schemeClr val="tx2"/>
                </a:solidFill>
                <a:latin typeface="Calibri"/>
                <a:cs typeface="Calibri"/>
              </a:rPr>
              <a:t>Goals and Agenda</a:t>
            </a:r>
          </a:p>
          <a:p>
            <a:pPr marL="514350" indent="-514350">
              <a:spcBef>
                <a:spcPts val="2400"/>
              </a:spcBef>
              <a:buAutoNum type="romanUcPeriod"/>
            </a:pPr>
            <a:r>
              <a:rPr lang="en-US" sz="2600" dirty="0">
                <a:solidFill>
                  <a:schemeClr val="tx2"/>
                </a:solidFill>
                <a:latin typeface="Calibri"/>
                <a:cs typeface="Calibri"/>
              </a:rPr>
              <a:t>Phone Banking 101</a:t>
            </a:r>
          </a:p>
          <a:p>
            <a:pPr marL="514350" indent="-514350">
              <a:spcBef>
                <a:spcPts val="2400"/>
              </a:spcBef>
              <a:buAutoNum type="romanUcPeriod"/>
            </a:pPr>
            <a:r>
              <a:rPr lang="en-US" sz="2600" dirty="0">
                <a:solidFill>
                  <a:schemeClr val="tx2"/>
                </a:solidFill>
                <a:latin typeface="Calibri"/>
                <a:cs typeface="Calibri"/>
              </a:rPr>
              <a:t>Hands On Practice</a:t>
            </a:r>
          </a:p>
          <a:p>
            <a:pPr marL="514350" indent="-514350">
              <a:spcBef>
                <a:spcPts val="2400"/>
              </a:spcBef>
              <a:buAutoNum type="romanUcPeriod"/>
            </a:pPr>
            <a:r>
              <a:rPr lang="en-US" sz="2600" dirty="0">
                <a:solidFill>
                  <a:schemeClr val="tx2"/>
                </a:solidFill>
                <a:latin typeface="Calibri"/>
                <a:cs typeface="Calibri"/>
              </a:rPr>
              <a:t>Debrief and Close</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2015" y="2362200"/>
            <a:ext cx="2304785" cy="2666820"/>
          </a:xfrm>
          <a:prstGeom prst="rect">
            <a:avLst/>
          </a:prstGeom>
        </p:spPr>
      </p:pic>
    </p:spTree>
    <p:extLst>
      <p:ext uri="{BB962C8B-B14F-4D97-AF65-F5344CB8AC3E}">
        <p14:creationId xmlns:p14="http://schemas.microsoft.com/office/powerpoint/2010/main" val="209310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6">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229600" cy="1143000"/>
          </a:xfrm>
        </p:spPr>
        <p:txBody>
          <a:bodyPr>
            <a:normAutofit/>
          </a:bodyPr>
          <a:lstStyle/>
          <a:p>
            <a:r>
              <a:rPr lang="en-US" sz="3000" dirty="0"/>
              <a:t>Debrief </a:t>
            </a:r>
          </a:p>
        </p:txBody>
      </p:sp>
      <p:sp>
        <p:nvSpPr>
          <p:cNvPr id="3" name="Slide Number Placeholder 2"/>
          <p:cNvSpPr>
            <a:spLocks noGrp="1"/>
          </p:cNvSpPr>
          <p:nvPr>
            <p:ph type="sldNum" sz="quarter" idx="12"/>
          </p:nvPr>
        </p:nvSpPr>
        <p:spPr/>
        <p:txBody>
          <a:bodyPr/>
          <a:lstStyle/>
          <a:p>
            <a:fld id="{51A0968B-E52D-48FA-AFA4-A19DF3D2143C}" type="slidenum">
              <a:rPr lang="en-US" smtClean="0"/>
              <a:pPr/>
              <a:t>11</a:t>
            </a:fld>
            <a:endParaRPr lang="en-US" dirty="0"/>
          </a:p>
        </p:txBody>
      </p:sp>
      <p:sp>
        <p:nvSpPr>
          <p:cNvPr id="5" name="Rectangle 4"/>
          <p:cNvSpPr/>
          <p:nvPr/>
        </p:nvSpPr>
        <p:spPr>
          <a:xfrm>
            <a:off x="216392" y="1447800"/>
            <a:ext cx="8699007" cy="1225550"/>
          </a:xfrm>
          <a:prstGeom prst="rect">
            <a:avLst/>
          </a:prstGeom>
          <a:solidFill>
            <a:srgbClr val="DBD9D6"/>
          </a:solidFill>
          <a:ln>
            <a:solidFill>
              <a:srgbClr val="0C3B60"/>
            </a:solidFill>
          </a:ln>
          <a:effectLst/>
        </p:spPr>
        <p:style>
          <a:lnRef idx="1">
            <a:schemeClr val="dk1"/>
          </a:lnRef>
          <a:fillRef idx="2">
            <a:schemeClr val="dk1"/>
          </a:fillRef>
          <a:effectRef idx="1">
            <a:schemeClr val="dk1"/>
          </a:effectRef>
          <a:fontRef idx="minor">
            <a:schemeClr val="dk1"/>
          </a:fontRef>
        </p:style>
        <p:txBody>
          <a:bodyPr anchor="ctr"/>
          <a:lstStyle/>
          <a:p>
            <a:pPr marL="50800" algn="ctr" eaLnBrk="0" hangingPunct="0">
              <a:defRPr/>
            </a:pPr>
            <a:r>
              <a:rPr lang="en-US" sz="2800" dirty="0">
                <a:solidFill>
                  <a:srgbClr val="56565A"/>
                </a:solidFill>
                <a:cs typeface="Arial"/>
              </a:rPr>
              <a:t>What surprised you about making phone calls?</a:t>
            </a:r>
          </a:p>
        </p:txBody>
      </p:sp>
      <p:sp>
        <p:nvSpPr>
          <p:cNvPr id="6" name="Rectangle 5"/>
          <p:cNvSpPr/>
          <p:nvPr/>
        </p:nvSpPr>
        <p:spPr>
          <a:xfrm>
            <a:off x="216391" y="3200400"/>
            <a:ext cx="8699007" cy="1225550"/>
          </a:xfrm>
          <a:prstGeom prst="rect">
            <a:avLst/>
          </a:prstGeom>
          <a:solidFill>
            <a:srgbClr val="DBD9D6"/>
          </a:solidFill>
          <a:ln>
            <a:solidFill>
              <a:srgbClr val="0C3B60"/>
            </a:solidFill>
          </a:ln>
          <a:effectLst/>
        </p:spPr>
        <p:style>
          <a:lnRef idx="1">
            <a:schemeClr val="dk1"/>
          </a:lnRef>
          <a:fillRef idx="2">
            <a:schemeClr val="dk1"/>
          </a:fillRef>
          <a:effectRef idx="1">
            <a:schemeClr val="dk1"/>
          </a:effectRef>
          <a:fontRef idx="minor">
            <a:schemeClr val="dk1"/>
          </a:fontRef>
        </p:style>
        <p:txBody>
          <a:bodyPr anchor="ctr"/>
          <a:lstStyle/>
          <a:p>
            <a:pPr marL="50800" algn="ctr" eaLnBrk="0" hangingPunct="0">
              <a:defRPr/>
            </a:pPr>
            <a:r>
              <a:rPr lang="en-US" sz="2800" dirty="0">
                <a:solidFill>
                  <a:srgbClr val="56565A"/>
                </a:solidFill>
                <a:cs typeface="Arial"/>
              </a:rPr>
              <a:t>What do we gain from phone banking?</a:t>
            </a:r>
          </a:p>
        </p:txBody>
      </p:sp>
      <p:sp>
        <p:nvSpPr>
          <p:cNvPr id="8" name="Rectangle 7"/>
          <p:cNvSpPr/>
          <p:nvPr/>
        </p:nvSpPr>
        <p:spPr>
          <a:xfrm>
            <a:off x="216392" y="4953000"/>
            <a:ext cx="8699007" cy="1225550"/>
          </a:xfrm>
          <a:prstGeom prst="rect">
            <a:avLst/>
          </a:prstGeom>
          <a:solidFill>
            <a:srgbClr val="DBD9D6"/>
          </a:solidFill>
          <a:ln>
            <a:solidFill>
              <a:srgbClr val="0C3B60"/>
            </a:solidFill>
          </a:ln>
          <a:effectLst/>
        </p:spPr>
        <p:style>
          <a:lnRef idx="1">
            <a:schemeClr val="dk1"/>
          </a:lnRef>
          <a:fillRef idx="2">
            <a:schemeClr val="dk1"/>
          </a:fillRef>
          <a:effectRef idx="1">
            <a:schemeClr val="dk1"/>
          </a:effectRef>
          <a:fontRef idx="minor">
            <a:schemeClr val="dk1"/>
          </a:fontRef>
        </p:style>
        <p:txBody>
          <a:bodyPr anchor="ctr"/>
          <a:lstStyle/>
          <a:p>
            <a:pPr marL="50800" algn="ctr" eaLnBrk="0" hangingPunct="0">
              <a:defRPr/>
            </a:pPr>
            <a:r>
              <a:rPr lang="en-US" sz="2800" dirty="0">
                <a:solidFill>
                  <a:srgbClr val="56565A"/>
                </a:solidFill>
                <a:cs typeface="Arial"/>
              </a:rPr>
              <a:t>How do we get others to join us?</a:t>
            </a:r>
          </a:p>
        </p:txBody>
      </p:sp>
    </p:spTree>
    <p:extLst>
      <p:ext uri="{BB962C8B-B14F-4D97-AF65-F5344CB8AC3E}">
        <p14:creationId xmlns:p14="http://schemas.microsoft.com/office/powerpoint/2010/main" val="416416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B17B14-E799-4612-9016-3CF9CA47AD0C}" type="slidenum">
              <a:rPr lang="en-US">
                <a:ea typeface="ＭＳ Ｐゴシック" pitchFamily="-72" charset="-128"/>
                <a:cs typeface="ＭＳ Ｐゴシック" pitchFamily="-72" charset="-128"/>
              </a:rPr>
              <a:pPr fontAlgn="base">
                <a:spcBef>
                  <a:spcPct val="0"/>
                </a:spcBef>
                <a:spcAft>
                  <a:spcPct val="0"/>
                </a:spcAft>
              </a:pPr>
              <a:t>12</a:t>
            </a:fld>
            <a:endParaRPr lang="en-US">
              <a:ea typeface="ＭＳ Ｐゴシック" pitchFamily="-72" charset="-128"/>
              <a:cs typeface="ＭＳ Ｐゴシック" pitchFamily="-72" charset="-128"/>
            </a:endParaRPr>
          </a:p>
        </p:txBody>
      </p:sp>
      <p:sp>
        <p:nvSpPr>
          <p:cNvPr id="6" name="Title 1"/>
          <p:cNvSpPr>
            <a:spLocks noGrp="1"/>
          </p:cNvSpPr>
          <p:nvPr>
            <p:ph type="title"/>
          </p:nvPr>
        </p:nvSpPr>
        <p:spPr>
          <a:xfrm>
            <a:off x="76200" y="0"/>
            <a:ext cx="8229600" cy="1143000"/>
          </a:xfrm>
        </p:spPr>
        <p:txBody>
          <a:bodyPr>
            <a:normAutofit/>
          </a:bodyPr>
          <a:lstStyle/>
          <a:p>
            <a:r>
              <a:rPr lang="en-US" sz="3000" dirty="0"/>
              <a:t>Goals for this session</a:t>
            </a:r>
          </a:p>
        </p:txBody>
      </p:sp>
      <p:sp>
        <p:nvSpPr>
          <p:cNvPr id="5" name="TextBox 4"/>
          <p:cNvSpPr txBox="1"/>
          <p:nvPr/>
        </p:nvSpPr>
        <p:spPr>
          <a:xfrm>
            <a:off x="464634" y="1850229"/>
            <a:ext cx="8229600" cy="3908762"/>
          </a:xfrm>
          <a:prstGeom prst="rect">
            <a:avLst/>
          </a:prstGeom>
          <a:noFill/>
        </p:spPr>
        <p:txBody>
          <a:bodyPr wrap="square" rtlCol="0">
            <a:spAutoFit/>
          </a:bodyPr>
          <a:lstStyle/>
          <a:p>
            <a:pPr marL="514350" indent="-514350">
              <a:spcBef>
                <a:spcPts val="2400"/>
              </a:spcBef>
              <a:buFont typeface="Arial"/>
              <a:buChar char="•"/>
            </a:pPr>
            <a:r>
              <a:rPr lang="en-US" sz="2800" dirty="0">
                <a:solidFill>
                  <a:srgbClr val="006699"/>
                </a:solidFill>
              </a:rPr>
              <a:t>Understand why phone calls and phone banking is so important to organizers</a:t>
            </a:r>
          </a:p>
          <a:p>
            <a:pPr>
              <a:spcBef>
                <a:spcPts val="2400"/>
              </a:spcBef>
            </a:pPr>
            <a:endParaRPr lang="en-US" sz="2800" dirty="0">
              <a:solidFill>
                <a:srgbClr val="006699"/>
              </a:solidFill>
            </a:endParaRPr>
          </a:p>
          <a:p>
            <a:pPr marL="514350" indent="-514350">
              <a:spcBef>
                <a:spcPts val="2400"/>
              </a:spcBef>
              <a:buFont typeface="Arial"/>
              <a:buChar char="•"/>
            </a:pPr>
            <a:r>
              <a:rPr lang="en-US" sz="2800" dirty="0">
                <a:solidFill>
                  <a:srgbClr val="006699"/>
                </a:solidFill>
              </a:rPr>
              <a:t>Practice the components of a successful phone call</a:t>
            </a:r>
          </a:p>
          <a:p>
            <a:pPr>
              <a:spcBef>
                <a:spcPts val="2400"/>
              </a:spcBef>
            </a:pPr>
            <a:endParaRPr lang="en-US" sz="2800" dirty="0">
              <a:solidFill>
                <a:srgbClr val="006699"/>
              </a:solidFill>
            </a:endParaRPr>
          </a:p>
          <a:p>
            <a:pPr marL="514350" indent="-514350">
              <a:spcBef>
                <a:spcPts val="2400"/>
              </a:spcBef>
              <a:buFont typeface="Arial"/>
              <a:buChar char="•"/>
            </a:pPr>
            <a:r>
              <a:rPr lang="en-US" sz="2800" dirty="0">
                <a:solidFill>
                  <a:srgbClr val="006699"/>
                </a:solidFill>
              </a:rPr>
              <a:t>Feel confident about making phone calls</a:t>
            </a:r>
          </a:p>
        </p:txBody>
      </p:sp>
    </p:spTree>
    <p:extLst>
      <p:ext uri="{BB962C8B-B14F-4D97-AF65-F5344CB8AC3E}">
        <p14:creationId xmlns:p14="http://schemas.microsoft.com/office/powerpoint/2010/main" val="1977184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Slide Number Placeholder 2"/>
          <p:cNvSpPr>
            <a:spLocks noGrp="1"/>
          </p:cNvSpPr>
          <p:nvPr>
            <p:ph type="sldNum" sz="quarter" idx="12"/>
          </p:nvPr>
        </p:nvSpPr>
        <p:spPr/>
        <p:txBody>
          <a:bodyPr/>
          <a:lstStyle/>
          <a:p>
            <a:fld id="{51A0968B-E52D-48FA-AFA4-A19DF3D2143C}" type="slidenum">
              <a:rPr lang="en-US" smtClean="0"/>
              <a:pPr/>
              <a:t>13</a:t>
            </a:fld>
            <a:endParaRPr lang="en-US" dirty="0"/>
          </a:p>
        </p:txBody>
      </p:sp>
      <p:pic>
        <p:nvPicPr>
          <p:cNvPr id="5"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4329" y="1967635"/>
            <a:ext cx="4573342" cy="370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6368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B17B14-E799-4612-9016-3CF9CA47AD0C}" type="slidenum">
              <a:rPr lang="en-US">
                <a:ea typeface="ＭＳ Ｐゴシック" pitchFamily="-72" charset="-128"/>
                <a:cs typeface="ＭＳ Ｐゴシック" pitchFamily="-72" charset="-128"/>
              </a:rPr>
              <a:pPr fontAlgn="base">
                <a:spcBef>
                  <a:spcPct val="0"/>
                </a:spcBef>
                <a:spcAft>
                  <a:spcPct val="0"/>
                </a:spcAft>
              </a:pPr>
              <a:t>2</a:t>
            </a:fld>
            <a:endParaRPr lang="en-US">
              <a:ea typeface="ＭＳ Ｐゴシック" pitchFamily="-72" charset="-128"/>
              <a:cs typeface="ＭＳ Ｐゴシック" pitchFamily="-72" charset="-128"/>
            </a:endParaRPr>
          </a:p>
        </p:txBody>
      </p:sp>
      <p:sp>
        <p:nvSpPr>
          <p:cNvPr id="6" name="Title 1"/>
          <p:cNvSpPr>
            <a:spLocks noGrp="1"/>
          </p:cNvSpPr>
          <p:nvPr>
            <p:ph type="title"/>
          </p:nvPr>
        </p:nvSpPr>
        <p:spPr>
          <a:xfrm>
            <a:off x="76200" y="0"/>
            <a:ext cx="8229600" cy="1143000"/>
          </a:xfrm>
        </p:spPr>
        <p:txBody>
          <a:bodyPr>
            <a:normAutofit/>
          </a:bodyPr>
          <a:lstStyle/>
          <a:p>
            <a:r>
              <a:rPr lang="en-US" sz="3000" dirty="0"/>
              <a:t>Goals for this session</a:t>
            </a:r>
          </a:p>
        </p:txBody>
      </p:sp>
      <p:sp>
        <p:nvSpPr>
          <p:cNvPr id="5" name="TextBox 4"/>
          <p:cNvSpPr txBox="1"/>
          <p:nvPr/>
        </p:nvSpPr>
        <p:spPr>
          <a:xfrm>
            <a:off x="464634" y="1850229"/>
            <a:ext cx="8229600" cy="3908762"/>
          </a:xfrm>
          <a:prstGeom prst="rect">
            <a:avLst/>
          </a:prstGeom>
          <a:noFill/>
        </p:spPr>
        <p:txBody>
          <a:bodyPr wrap="square" rtlCol="0">
            <a:spAutoFit/>
          </a:bodyPr>
          <a:lstStyle/>
          <a:p>
            <a:pPr marL="514350" indent="-514350">
              <a:spcBef>
                <a:spcPts val="2400"/>
              </a:spcBef>
              <a:buFont typeface="Arial"/>
              <a:buChar char="•"/>
            </a:pPr>
            <a:r>
              <a:rPr lang="en-US" sz="2800" dirty="0">
                <a:solidFill>
                  <a:srgbClr val="006699"/>
                </a:solidFill>
              </a:rPr>
              <a:t>Understand why phone calls and phone banking is so important to organizers</a:t>
            </a:r>
          </a:p>
          <a:p>
            <a:pPr>
              <a:spcBef>
                <a:spcPts val="2400"/>
              </a:spcBef>
            </a:pPr>
            <a:endParaRPr lang="en-US" sz="2800" dirty="0">
              <a:solidFill>
                <a:srgbClr val="006699"/>
              </a:solidFill>
            </a:endParaRPr>
          </a:p>
          <a:p>
            <a:pPr marL="514350" indent="-514350">
              <a:spcBef>
                <a:spcPts val="2400"/>
              </a:spcBef>
              <a:buFont typeface="Arial"/>
              <a:buChar char="•"/>
            </a:pPr>
            <a:r>
              <a:rPr lang="en-US" sz="2800" dirty="0">
                <a:solidFill>
                  <a:srgbClr val="006699"/>
                </a:solidFill>
              </a:rPr>
              <a:t>Practice the components of a successful phone call</a:t>
            </a:r>
          </a:p>
          <a:p>
            <a:pPr>
              <a:spcBef>
                <a:spcPts val="2400"/>
              </a:spcBef>
            </a:pPr>
            <a:endParaRPr lang="en-US" sz="2800" dirty="0">
              <a:solidFill>
                <a:srgbClr val="006699"/>
              </a:solidFill>
            </a:endParaRPr>
          </a:p>
          <a:p>
            <a:pPr marL="514350" indent="-514350">
              <a:spcBef>
                <a:spcPts val="2400"/>
              </a:spcBef>
              <a:buFont typeface="Arial"/>
              <a:buChar char="•"/>
            </a:pPr>
            <a:r>
              <a:rPr lang="en-US" sz="2800" dirty="0">
                <a:solidFill>
                  <a:srgbClr val="006699"/>
                </a:solidFill>
              </a:rPr>
              <a:t>Feel confident about making phone calls</a:t>
            </a:r>
          </a:p>
        </p:txBody>
      </p:sp>
    </p:spTree>
    <p:extLst>
      <p:ext uri="{BB962C8B-B14F-4D97-AF65-F5344CB8AC3E}">
        <p14:creationId xmlns:p14="http://schemas.microsoft.com/office/powerpoint/2010/main" val="1430289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this session </a:t>
            </a:r>
          </a:p>
        </p:txBody>
      </p:sp>
      <p:sp>
        <p:nvSpPr>
          <p:cNvPr id="3" name="Slide Number Placeholder 2"/>
          <p:cNvSpPr>
            <a:spLocks noGrp="1"/>
          </p:cNvSpPr>
          <p:nvPr>
            <p:ph type="sldNum" sz="quarter" idx="12"/>
          </p:nvPr>
        </p:nvSpPr>
        <p:spPr/>
        <p:txBody>
          <a:bodyPr/>
          <a:lstStyle/>
          <a:p>
            <a:fld id="{51A0968B-E52D-48FA-AFA4-A19DF3D2143C}" type="slidenum">
              <a:rPr lang="en-US" smtClean="0"/>
              <a:pPr/>
              <a:t>3</a:t>
            </a:fld>
            <a:endParaRPr lang="en-US" dirty="0"/>
          </a:p>
        </p:txBody>
      </p:sp>
      <p:sp>
        <p:nvSpPr>
          <p:cNvPr id="6" name="TextBox 5"/>
          <p:cNvSpPr txBox="1"/>
          <p:nvPr/>
        </p:nvSpPr>
        <p:spPr>
          <a:xfrm>
            <a:off x="381000" y="2033616"/>
            <a:ext cx="5495056" cy="2616101"/>
          </a:xfrm>
          <a:prstGeom prst="rect">
            <a:avLst/>
          </a:prstGeom>
          <a:noFill/>
        </p:spPr>
        <p:txBody>
          <a:bodyPr wrap="square" rtlCol="0">
            <a:spAutoFit/>
          </a:bodyPr>
          <a:lstStyle/>
          <a:p>
            <a:pPr marL="514350" indent="-514350">
              <a:spcBef>
                <a:spcPts val="2400"/>
              </a:spcBef>
              <a:buAutoNum type="romanUcPeriod"/>
            </a:pPr>
            <a:r>
              <a:rPr lang="en-US" sz="2600" dirty="0">
                <a:solidFill>
                  <a:schemeClr val="tx2"/>
                </a:solidFill>
                <a:latin typeface="Calibri"/>
                <a:cs typeface="Calibri"/>
              </a:rPr>
              <a:t>Goals and Agenda</a:t>
            </a:r>
          </a:p>
          <a:p>
            <a:pPr marL="514350" indent="-514350">
              <a:spcBef>
                <a:spcPts val="2400"/>
              </a:spcBef>
              <a:buAutoNum type="romanUcPeriod"/>
            </a:pPr>
            <a:r>
              <a:rPr lang="en-US" sz="2600" dirty="0">
                <a:solidFill>
                  <a:schemeClr val="tx2"/>
                </a:solidFill>
                <a:latin typeface="Calibri"/>
                <a:cs typeface="Calibri"/>
              </a:rPr>
              <a:t>Phone Banking 101</a:t>
            </a:r>
          </a:p>
          <a:p>
            <a:pPr marL="514350" indent="-514350">
              <a:spcBef>
                <a:spcPts val="2400"/>
              </a:spcBef>
              <a:buAutoNum type="romanUcPeriod"/>
            </a:pPr>
            <a:r>
              <a:rPr lang="en-US" sz="2600" dirty="0">
                <a:solidFill>
                  <a:schemeClr val="tx2"/>
                </a:solidFill>
                <a:latin typeface="Calibri"/>
                <a:cs typeface="Calibri"/>
              </a:rPr>
              <a:t>Hands On Practice</a:t>
            </a:r>
          </a:p>
          <a:p>
            <a:pPr marL="514350" indent="-514350">
              <a:spcBef>
                <a:spcPts val="2400"/>
              </a:spcBef>
              <a:buAutoNum type="romanUcPeriod"/>
            </a:pPr>
            <a:r>
              <a:rPr lang="en-US" sz="2600" dirty="0">
                <a:solidFill>
                  <a:schemeClr val="tx2"/>
                </a:solidFill>
                <a:latin typeface="Calibri"/>
                <a:cs typeface="Calibri"/>
              </a:rPr>
              <a:t>Debrief and Close</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2015" y="2362200"/>
            <a:ext cx="2304785" cy="2666820"/>
          </a:xfrm>
          <a:prstGeom prst="rect">
            <a:avLst/>
          </a:prstGeom>
        </p:spPr>
      </p:pic>
    </p:spTree>
    <p:extLst>
      <p:ext uri="{BB962C8B-B14F-4D97-AF65-F5344CB8AC3E}">
        <p14:creationId xmlns:p14="http://schemas.microsoft.com/office/powerpoint/2010/main" val="3198074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6">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1A0968B-E52D-48FA-AFA4-A19DF3D2143C}" type="slidenum">
              <a:rPr lang="en-US" smtClean="0"/>
              <a:pPr/>
              <a:t>4</a:t>
            </a:fld>
            <a:endParaRPr lang="en-US" dirty="0"/>
          </a:p>
        </p:txBody>
      </p:sp>
      <p:sp>
        <p:nvSpPr>
          <p:cNvPr id="5" name="Shape 112"/>
          <p:cNvSpPr txBox="1">
            <a:spLocks noGrp="1"/>
          </p:cNvSpPr>
          <p:nvPr>
            <p:ph type="title"/>
          </p:nvPr>
        </p:nvSpPr>
        <p:spPr>
          <a:xfrm>
            <a:off x="76200" y="0"/>
            <a:ext cx="8305800" cy="914400"/>
          </a:xfrm>
        </p:spPr>
        <p:txBody>
          <a:bodyPr tIns="45700" bIns="45700">
            <a:normAutofit/>
          </a:bodyPr>
          <a:lstStyle/>
          <a:p>
            <a:r>
              <a:rPr lang="en-US" dirty="0"/>
              <a:t>Why we make phone calls</a:t>
            </a:r>
          </a:p>
        </p:txBody>
      </p:sp>
      <p:pic>
        <p:nvPicPr>
          <p:cNvPr id="6" name="Picture 5" descr="DSCF0600.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6110" y="2552700"/>
            <a:ext cx="3352800" cy="2514600"/>
          </a:xfrm>
          <a:prstGeom prst="rect">
            <a:avLst/>
          </a:prstGeom>
        </p:spPr>
      </p:pic>
      <p:pic>
        <p:nvPicPr>
          <p:cNvPr id="8" name="Picture 7" descr="DSCF3891.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53000" y="2555328"/>
            <a:ext cx="3867150" cy="2519855"/>
          </a:xfrm>
          <a:prstGeom prst="rect">
            <a:avLst/>
          </a:prstGeom>
        </p:spPr>
      </p:pic>
      <p:pic>
        <p:nvPicPr>
          <p:cNvPr id="9" name="Picture 9"/>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9740" y="3543300"/>
            <a:ext cx="9334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5565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expect when phone banking</a:t>
            </a:r>
          </a:p>
        </p:txBody>
      </p:sp>
      <p:sp>
        <p:nvSpPr>
          <p:cNvPr id="3" name="Slide Number Placeholder 2"/>
          <p:cNvSpPr>
            <a:spLocks noGrp="1"/>
          </p:cNvSpPr>
          <p:nvPr>
            <p:ph type="sldNum" sz="quarter" idx="12"/>
          </p:nvPr>
        </p:nvSpPr>
        <p:spPr/>
        <p:txBody>
          <a:bodyPr/>
          <a:lstStyle/>
          <a:p>
            <a:fld id="{51A0968B-E52D-48FA-AFA4-A19DF3D2143C}" type="slidenum">
              <a:rPr lang="en-US" smtClean="0"/>
              <a:pPr/>
              <a:t>5</a:t>
            </a:fld>
            <a:endParaRPr lang="en-US" dirty="0"/>
          </a:p>
        </p:txBody>
      </p:sp>
      <p:sp>
        <p:nvSpPr>
          <p:cNvPr id="5" name="TextBox 4"/>
          <p:cNvSpPr txBox="1"/>
          <p:nvPr/>
        </p:nvSpPr>
        <p:spPr>
          <a:xfrm>
            <a:off x="304800" y="1240334"/>
            <a:ext cx="4419600" cy="4832092"/>
          </a:xfrm>
          <a:prstGeom prst="rect">
            <a:avLst/>
          </a:prstGeom>
          <a:noFill/>
        </p:spPr>
        <p:txBody>
          <a:bodyPr wrap="square" rtlCol="0">
            <a:spAutoFit/>
          </a:bodyPr>
          <a:lstStyle/>
          <a:p>
            <a:endParaRPr lang="en-US" sz="2800" dirty="0">
              <a:solidFill>
                <a:srgbClr val="006699"/>
              </a:solidFill>
            </a:endParaRPr>
          </a:p>
          <a:p>
            <a:pPr marL="457200" indent="-457200">
              <a:buFont typeface="Arial" panose="020B0604020202020204" pitchFamily="34" charset="0"/>
              <a:buChar char="•"/>
            </a:pPr>
            <a:r>
              <a:rPr lang="en-US" sz="2800" dirty="0">
                <a:solidFill>
                  <a:srgbClr val="006699"/>
                </a:solidFill>
              </a:rPr>
              <a:t>A 10%-20% contact rate is normal</a:t>
            </a:r>
          </a:p>
          <a:p>
            <a:endParaRPr lang="en-US" sz="2800" dirty="0">
              <a:solidFill>
                <a:srgbClr val="006699"/>
              </a:solidFill>
            </a:endParaRPr>
          </a:p>
          <a:p>
            <a:pPr marL="457200" indent="-457200">
              <a:buFont typeface="Arial" panose="020B0604020202020204" pitchFamily="34" charset="0"/>
              <a:buChar char="•"/>
            </a:pPr>
            <a:r>
              <a:rPr lang="en-US" sz="2800" dirty="0">
                <a:solidFill>
                  <a:srgbClr val="006699"/>
                </a:solidFill>
              </a:rPr>
              <a:t>Calls are made to a specific universe– no cold calling</a:t>
            </a:r>
          </a:p>
          <a:p>
            <a:endParaRPr lang="en-US" sz="2800" dirty="0">
              <a:solidFill>
                <a:srgbClr val="006699"/>
              </a:solidFill>
            </a:endParaRPr>
          </a:p>
          <a:p>
            <a:pPr marL="457200" indent="-457200">
              <a:buFont typeface="Arial" panose="020B0604020202020204" pitchFamily="34" charset="0"/>
              <a:buChar char="•"/>
            </a:pPr>
            <a:r>
              <a:rPr lang="en-US" sz="2800" dirty="0">
                <a:solidFill>
                  <a:srgbClr val="006699"/>
                </a:solidFill>
              </a:rPr>
              <a:t>Not every call will be positive, and that’s  okay</a:t>
            </a:r>
          </a:p>
          <a:p>
            <a:pPr marL="457200" indent="-457200">
              <a:buFont typeface="Arial" panose="020B0604020202020204" pitchFamily="34" charset="0"/>
              <a:buChar char="•"/>
            </a:pPr>
            <a:endParaRPr lang="en-US" sz="2800" dirty="0">
              <a:solidFill>
                <a:srgbClr val="006699"/>
              </a:solidFill>
            </a:endParaRPr>
          </a:p>
        </p:txBody>
      </p:sp>
      <p:pic>
        <p:nvPicPr>
          <p:cNvPr id="6148" name="Picture 4" descr="Displaying 2013-08-18_15-31-24_37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2489567"/>
            <a:ext cx="4146950" cy="2333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829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Phone Banking Best Practices</a:t>
            </a:r>
          </a:p>
        </p:txBody>
      </p:sp>
      <p:sp>
        <p:nvSpPr>
          <p:cNvPr id="3" name="Slide Number Placeholder 2"/>
          <p:cNvSpPr>
            <a:spLocks noGrp="1"/>
          </p:cNvSpPr>
          <p:nvPr>
            <p:ph type="sldNum" sz="quarter" idx="12"/>
          </p:nvPr>
        </p:nvSpPr>
        <p:spPr/>
        <p:txBody>
          <a:bodyPr/>
          <a:lstStyle/>
          <a:p>
            <a:fld id="{51A0968B-E52D-48FA-AFA4-A19DF3D2143C}" type="slidenum">
              <a:rPr lang="en-US" smtClean="0"/>
              <a:pPr/>
              <a:t>6</a:t>
            </a:fld>
            <a:endParaRPr lang="en-US" dirty="0"/>
          </a:p>
        </p:txBody>
      </p:sp>
      <p:sp>
        <p:nvSpPr>
          <p:cNvPr id="5" name="TextBox 4"/>
          <p:cNvSpPr txBox="1"/>
          <p:nvPr/>
        </p:nvSpPr>
        <p:spPr>
          <a:xfrm>
            <a:off x="304800" y="1573386"/>
            <a:ext cx="8382000" cy="3970318"/>
          </a:xfrm>
          <a:prstGeom prst="rect">
            <a:avLst/>
          </a:prstGeom>
          <a:noFill/>
        </p:spPr>
        <p:txBody>
          <a:bodyPr wrap="square" rtlCol="0">
            <a:spAutoFit/>
          </a:bodyPr>
          <a:lstStyle/>
          <a:p>
            <a:pPr marL="457200" indent="-457200">
              <a:buFont typeface="Arial" panose="020B0604020202020204" pitchFamily="34" charset="0"/>
              <a:buChar char="•"/>
            </a:pPr>
            <a:r>
              <a:rPr lang="en-US" sz="2800" dirty="0">
                <a:solidFill>
                  <a:srgbClr val="006699"/>
                </a:solidFill>
              </a:rPr>
              <a:t>Call between 5:00pm and 9:00pm</a:t>
            </a:r>
          </a:p>
          <a:p>
            <a:pPr marL="457200" indent="-457200">
              <a:buFont typeface="Arial" panose="020B0604020202020204" pitchFamily="34" charset="0"/>
              <a:buChar char="•"/>
            </a:pPr>
            <a:endParaRPr lang="en-US" sz="2800" dirty="0">
              <a:solidFill>
                <a:srgbClr val="006699"/>
              </a:solidFill>
            </a:endParaRPr>
          </a:p>
          <a:p>
            <a:pPr marL="457200" indent="-457200">
              <a:buFont typeface="Arial" panose="020B0604020202020204" pitchFamily="34" charset="0"/>
              <a:buChar char="•"/>
            </a:pPr>
            <a:r>
              <a:rPr lang="en-US" sz="2800" dirty="0">
                <a:solidFill>
                  <a:srgbClr val="006699"/>
                </a:solidFill>
              </a:rPr>
              <a:t>Practice the script </a:t>
            </a:r>
          </a:p>
          <a:p>
            <a:endParaRPr lang="en-US" sz="2800" dirty="0">
              <a:solidFill>
                <a:srgbClr val="006699"/>
              </a:solidFill>
            </a:endParaRPr>
          </a:p>
          <a:p>
            <a:pPr marL="457200" indent="-457200">
              <a:buFont typeface="Arial" panose="020B0604020202020204" pitchFamily="34" charset="0"/>
              <a:buChar char="•"/>
            </a:pPr>
            <a:r>
              <a:rPr lang="en-US" sz="2800" dirty="0">
                <a:solidFill>
                  <a:srgbClr val="006699"/>
                </a:solidFill>
              </a:rPr>
              <a:t>Be casual and relaxed </a:t>
            </a:r>
          </a:p>
          <a:p>
            <a:r>
              <a:rPr lang="en-US" sz="2800" dirty="0">
                <a:solidFill>
                  <a:srgbClr val="006699"/>
                </a:solidFill>
              </a:rPr>
              <a:t>      on the phone</a:t>
            </a:r>
          </a:p>
          <a:p>
            <a:pPr marL="457200" indent="-457200">
              <a:buFont typeface="Arial" panose="020B0604020202020204" pitchFamily="34" charset="0"/>
              <a:buChar char="•"/>
            </a:pPr>
            <a:endParaRPr lang="en-US" sz="2800" dirty="0">
              <a:solidFill>
                <a:srgbClr val="006699"/>
              </a:solidFill>
            </a:endParaRPr>
          </a:p>
          <a:p>
            <a:pPr marL="457200" indent="-457200">
              <a:buFont typeface="Arial" panose="020B0604020202020204" pitchFamily="34" charset="0"/>
              <a:buChar char="•"/>
            </a:pPr>
            <a:r>
              <a:rPr lang="en-US" sz="2800" dirty="0">
                <a:solidFill>
                  <a:srgbClr val="006699"/>
                </a:solidFill>
              </a:rPr>
              <a:t>Make a hard ask</a:t>
            </a:r>
          </a:p>
          <a:p>
            <a:endParaRPr lang="en-US" sz="2800" dirty="0">
              <a:solidFill>
                <a:srgbClr val="006699"/>
              </a:solidFill>
            </a:endParaRPr>
          </a:p>
        </p:txBody>
      </p:sp>
      <p:pic>
        <p:nvPicPr>
          <p:cNvPr id="7170" name="Picture 2" descr="Displaying 2013 10 08_2944_edited-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3180" y="2386892"/>
            <a:ext cx="3502025" cy="2343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327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this session </a:t>
            </a:r>
          </a:p>
        </p:txBody>
      </p:sp>
      <p:sp>
        <p:nvSpPr>
          <p:cNvPr id="3" name="Slide Number Placeholder 2"/>
          <p:cNvSpPr>
            <a:spLocks noGrp="1"/>
          </p:cNvSpPr>
          <p:nvPr>
            <p:ph type="sldNum" sz="quarter" idx="12"/>
          </p:nvPr>
        </p:nvSpPr>
        <p:spPr/>
        <p:txBody>
          <a:bodyPr/>
          <a:lstStyle/>
          <a:p>
            <a:fld id="{51A0968B-E52D-48FA-AFA4-A19DF3D2143C}" type="slidenum">
              <a:rPr lang="en-US" smtClean="0"/>
              <a:pPr/>
              <a:t>7</a:t>
            </a:fld>
            <a:endParaRPr lang="en-US" dirty="0"/>
          </a:p>
        </p:txBody>
      </p:sp>
      <p:sp>
        <p:nvSpPr>
          <p:cNvPr id="6" name="TextBox 5"/>
          <p:cNvSpPr txBox="1"/>
          <p:nvPr/>
        </p:nvSpPr>
        <p:spPr>
          <a:xfrm>
            <a:off x="381000" y="2033616"/>
            <a:ext cx="5495056" cy="2616101"/>
          </a:xfrm>
          <a:prstGeom prst="rect">
            <a:avLst/>
          </a:prstGeom>
          <a:noFill/>
        </p:spPr>
        <p:txBody>
          <a:bodyPr wrap="square" rtlCol="0">
            <a:spAutoFit/>
          </a:bodyPr>
          <a:lstStyle/>
          <a:p>
            <a:pPr marL="514350" indent="-514350">
              <a:spcBef>
                <a:spcPts val="2400"/>
              </a:spcBef>
              <a:buAutoNum type="romanUcPeriod"/>
            </a:pPr>
            <a:r>
              <a:rPr lang="en-US" sz="2600" dirty="0">
                <a:solidFill>
                  <a:schemeClr val="tx2"/>
                </a:solidFill>
                <a:latin typeface="Calibri"/>
                <a:cs typeface="Calibri"/>
              </a:rPr>
              <a:t>Goals and Agenda</a:t>
            </a:r>
          </a:p>
          <a:p>
            <a:pPr marL="514350" indent="-514350">
              <a:spcBef>
                <a:spcPts val="2400"/>
              </a:spcBef>
              <a:buAutoNum type="romanUcPeriod"/>
            </a:pPr>
            <a:r>
              <a:rPr lang="en-US" sz="2600" dirty="0">
                <a:solidFill>
                  <a:schemeClr val="tx2"/>
                </a:solidFill>
                <a:latin typeface="Calibri"/>
                <a:cs typeface="Calibri"/>
              </a:rPr>
              <a:t>Phone Banking 101</a:t>
            </a:r>
          </a:p>
          <a:p>
            <a:pPr marL="514350" indent="-514350">
              <a:spcBef>
                <a:spcPts val="2400"/>
              </a:spcBef>
              <a:buAutoNum type="romanUcPeriod"/>
            </a:pPr>
            <a:r>
              <a:rPr lang="en-US" sz="2600" dirty="0">
                <a:solidFill>
                  <a:schemeClr val="tx2"/>
                </a:solidFill>
                <a:latin typeface="Calibri"/>
                <a:cs typeface="Calibri"/>
              </a:rPr>
              <a:t>Hands On Practice</a:t>
            </a:r>
          </a:p>
          <a:p>
            <a:pPr marL="514350" indent="-514350">
              <a:spcBef>
                <a:spcPts val="2400"/>
              </a:spcBef>
              <a:buAutoNum type="romanUcPeriod"/>
            </a:pPr>
            <a:r>
              <a:rPr lang="en-US" sz="2600" dirty="0">
                <a:solidFill>
                  <a:schemeClr val="tx2"/>
                </a:solidFill>
                <a:latin typeface="Calibri"/>
                <a:cs typeface="Calibri"/>
              </a:rPr>
              <a:t>Debrief and Close</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2015" y="2362200"/>
            <a:ext cx="2304785" cy="2666820"/>
          </a:xfrm>
          <a:prstGeom prst="rect">
            <a:avLst/>
          </a:prstGeom>
        </p:spPr>
      </p:pic>
    </p:spTree>
    <p:extLst>
      <p:ext uri="{BB962C8B-B14F-4D97-AF65-F5344CB8AC3E}">
        <p14:creationId xmlns:p14="http://schemas.microsoft.com/office/powerpoint/2010/main" val="3589797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Pair Up and Practice!</a:t>
            </a:r>
          </a:p>
        </p:txBody>
      </p:sp>
      <p:sp>
        <p:nvSpPr>
          <p:cNvPr id="3" name="Slide Number Placeholder 2"/>
          <p:cNvSpPr>
            <a:spLocks noGrp="1"/>
          </p:cNvSpPr>
          <p:nvPr>
            <p:ph type="sldNum" sz="quarter" idx="12"/>
          </p:nvPr>
        </p:nvSpPr>
        <p:spPr/>
        <p:txBody>
          <a:bodyPr/>
          <a:lstStyle/>
          <a:p>
            <a:fld id="{51A0968B-E52D-48FA-AFA4-A19DF3D2143C}" type="slidenum">
              <a:rPr lang="en-US" smtClean="0"/>
              <a:pPr/>
              <a:t>8</a:t>
            </a:fld>
            <a:endParaRPr lang="en-US" dirty="0"/>
          </a:p>
        </p:txBody>
      </p:sp>
      <p:pic>
        <p:nvPicPr>
          <p:cNvPr id="5"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47837" y="1526857"/>
            <a:ext cx="4886325" cy="458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375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Start Dialing!</a:t>
            </a:r>
          </a:p>
        </p:txBody>
      </p:sp>
      <p:sp>
        <p:nvSpPr>
          <p:cNvPr id="3" name="Slide Number Placeholder 2"/>
          <p:cNvSpPr>
            <a:spLocks noGrp="1"/>
          </p:cNvSpPr>
          <p:nvPr>
            <p:ph type="sldNum" sz="quarter" idx="12"/>
          </p:nvPr>
        </p:nvSpPr>
        <p:spPr/>
        <p:txBody>
          <a:bodyPr/>
          <a:lstStyle/>
          <a:p>
            <a:fld id="{51A0968B-E52D-48FA-AFA4-A19DF3D2143C}" type="slidenum">
              <a:rPr lang="en-US" smtClean="0"/>
              <a:pPr/>
              <a:t>9</a:t>
            </a:fld>
            <a:endParaRPr lang="en-US" dirty="0"/>
          </a:p>
        </p:txBody>
      </p:sp>
      <p:sp>
        <p:nvSpPr>
          <p:cNvPr id="4" name="Content Placeholder 3"/>
          <p:cNvSpPr>
            <a:spLocks noGrp="1"/>
          </p:cNvSpPr>
          <p:nvPr>
            <p:ph idx="1"/>
          </p:nvPr>
        </p:nvSpPr>
        <p:spPr/>
        <p:txBody>
          <a:bodyPr>
            <a:normAutofit/>
          </a:bodyPr>
          <a:lstStyle/>
          <a:p>
            <a:r>
              <a:rPr lang="en-US" sz="2400" dirty="0">
                <a:solidFill>
                  <a:srgbClr val="1F497D"/>
                </a:solidFill>
                <a:latin typeface="+mn-lt"/>
                <a:cs typeface="Calibri"/>
              </a:rPr>
              <a:t>The ask your phone bankers are making</a:t>
            </a:r>
          </a:p>
          <a:p>
            <a:r>
              <a:rPr lang="en-US" sz="2400" dirty="0">
                <a:solidFill>
                  <a:srgbClr val="1F497D"/>
                </a:solidFill>
                <a:latin typeface="+mn-lt"/>
                <a:cs typeface="Calibri"/>
              </a:rPr>
              <a:t>Date and time</a:t>
            </a:r>
          </a:p>
          <a:p>
            <a:r>
              <a:rPr lang="en-US" sz="2400" dirty="0">
                <a:solidFill>
                  <a:srgbClr val="1F497D"/>
                </a:solidFill>
                <a:latin typeface="+mn-lt"/>
                <a:cs typeface="Calibri"/>
              </a:rPr>
              <a:t>Location</a:t>
            </a:r>
          </a:p>
        </p:txBody>
      </p:sp>
      <p:pic>
        <p:nvPicPr>
          <p:cNvPr id="5" name="Picture 4"/>
          <p:cNvPicPr>
            <a:picLocks noChangeAspect="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924800" y="685800"/>
            <a:ext cx="607476" cy="4471524"/>
          </a:xfrm>
          <a:prstGeom prst="rect">
            <a:avLst/>
          </a:prstGeom>
        </p:spPr>
      </p:pic>
    </p:spTree>
    <p:extLst>
      <p:ext uri="{BB962C8B-B14F-4D97-AF65-F5344CB8AC3E}">
        <p14:creationId xmlns:p14="http://schemas.microsoft.com/office/powerpoint/2010/main" val="29785325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33453</TotalTime>
  <Words>1277</Words>
  <Application>Microsoft Macintosh PowerPoint</Application>
  <PresentationFormat>On-screen Show (4:3)</PresentationFormat>
  <Paragraphs>126</Paragraphs>
  <Slides>13</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Courier New</vt:lpstr>
      <vt:lpstr>Office Theme</vt:lpstr>
      <vt:lpstr>Phone Banking for Success</vt:lpstr>
      <vt:lpstr>Goals for this session</vt:lpstr>
      <vt:lpstr>Agenda for this session </vt:lpstr>
      <vt:lpstr>Why we make phone calls</vt:lpstr>
      <vt:lpstr>What to expect when phone banking</vt:lpstr>
      <vt:lpstr>Phone Banking Best Practices</vt:lpstr>
      <vt:lpstr>Agenda for this session </vt:lpstr>
      <vt:lpstr>Pair Up and Practice!</vt:lpstr>
      <vt:lpstr>Start Dialing!</vt:lpstr>
      <vt:lpstr>Agenda for this session </vt:lpstr>
      <vt:lpstr>Debrief </vt:lpstr>
      <vt:lpstr>Goals for this session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beattym;BSchenck@barackobama.com</dc:creator>
  <cp:lastModifiedBy>Microsoft Office User</cp:lastModifiedBy>
  <cp:revision>1297</cp:revision>
  <cp:lastPrinted>2012-03-22T19:47:25Z</cp:lastPrinted>
  <dcterms:created xsi:type="dcterms:W3CDTF">2011-03-30T13:57:21Z</dcterms:created>
  <dcterms:modified xsi:type="dcterms:W3CDTF">2019-03-03T23:12:38Z</dcterms:modified>
</cp:coreProperties>
</file>