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79"/>
  </p:notesMasterIdLst>
  <p:handoutMasterIdLst>
    <p:handoutMasterId r:id="rId80"/>
  </p:handoutMasterIdLst>
  <p:sldIdLst>
    <p:sldId id="331" r:id="rId2"/>
    <p:sldId id="755" r:id="rId3"/>
    <p:sldId id="795" r:id="rId4"/>
    <p:sldId id="257" r:id="rId5"/>
    <p:sldId id="444" r:id="rId6"/>
    <p:sldId id="392" r:id="rId7"/>
    <p:sldId id="368" r:id="rId8"/>
    <p:sldId id="383" r:id="rId9"/>
    <p:sldId id="332" r:id="rId10"/>
    <p:sldId id="393" r:id="rId11"/>
    <p:sldId id="796" r:id="rId12"/>
    <p:sldId id="797" r:id="rId13"/>
    <p:sldId id="437" r:id="rId14"/>
    <p:sldId id="449" r:id="rId15"/>
    <p:sldId id="448" r:id="rId16"/>
    <p:sldId id="450" r:id="rId17"/>
    <p:sldId id="551" r:id="rId18"/>
    <p:sldId id="447" r:id="rId19"/>
    <p:sldId id="438" r:id="rId20"/>
    <p:sldId id="439" r:id="rId21"/>
    <p:sldId id="440" r:id="rId22"/>
    <p:sldId id="798" r:id="rId23"/>
    <p:sldId id="445" r:id="rId24"/>
    <p:sldId id="451" r:id="rId25"/>
    <p:sldId id="446" r:id="rId26"/>
    <p:sldId id="367" r:id="rId27"/>
    <p:sldId id="452" r:id="rId28"/>
    <p:sldId id="453" r:id="rId29"/>
    <p:sldId id="454" r:id="rId30"/>
    <p:sldId id="470" r:id="rId31"/>
    <p:sldId id="472" r:id="rId32"/>
    <p:sldId id="473" r:id="rId33"/>
    <p:sldId id="485" r:id="rId34"/>
    <p:sldId id="475" r:id="rId35"/>
    <p:sldId id="476" r:id="rId36"/>
    <p:sldId id="483" r:id="rId37"/>
    <p:sldId id="478" r:id="rId38"/>
    <p:sldId id="479" r:id="rId39"/>
    <p:sldId id="480" r:id="rId40"/>
    <p:sldId id="481" r:id="rId41"/>
    <p:sldId id="482" r:id="rId42"/>
    <p:sldId id="484" r:id="rId43"/>
    <p:sldId id="486" r:id="rId44"/>
    <p:sldId id="490" r:id="rId45"/>
    <p:sldId id="487" r:id="rId46"/>
    <p:sldId id="489" r:id="rId47"/>
    <p:sldId id="491" r:id="rId48"/>
    <p:sldId id="492" r:id="rId49"/>
    <p:sldId id="493" r:id="rId50"/>
    <p:sldId id="494" r:id="rId51"/>
    <p:sldId id="495" r:id="rId52"/>
    <p:sldId id="497" r:id="rId53"/>
    <p:sldId id="496" r:id="rId54"/>
    <p:sldId id="498" r:id="rId55"/>
    <p:sldId id="555" r:id="rId56"/>
    <p:sldId id="556" r:id="rId57"/>
    <p:sldId id="557" r:id="rId58"/>
    <p:sldId id="500" r:id="rId59"/>
    <p:sldId id="501" r:id="rId60"/>
    <p:sldId id="503" r:id="rId61"/>
    <p:sldId id="781" r:id="rId62"/>
    <p:sldId id="505" r:id="rId63"/>
    <p:sldId id="803" r:id="rId64"/>
    <p:sldId id="507" r:id="rId65"/>
    <p:sldId id="508" r:id="rId66"/>
    <p:sldId id="521" r:id="rId67"/>
    <p:sldId id="522" r:id="rId68"/>
    <p:sldId id="799" r:id="rId69"/>
    <p:sldId id="802" r:id="rId70"/>
    <p:sldId id="800" r:id="rId71"/>
    <p:sldId id="395" r:id="rId72"/>
    <p:sldId id="801" r:id="rId73"/>
    <p:sldId id="361" r:id="rId74"/>
    <p:sldId id="421" r:id="rId75"/>
    <p:sldId id="422" r:id="rId76"/>
    <p:sldId id="364" r:id="rId77"/>
    <p:sldId id="366" r:id="rId7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95"/>
    <p:restoredTop sz="75000"/>
  </p:normalViewPr>
  <p:slideViewPr>
    <p:cSldViewPr snapToGrid="0" snapToObjects="1" showGuides="1">
      <p:cViewPr varScale="1">
        <p:scale>
          <a:sx n="78" d="100"/>
          <a:sy n="78" d="100"/>
        </p:scale>
        <p:origin x="1960" y="168"/>
      </p:cViewPr>
      <p:guideLst>
        <p:guide orient="horz" pos="2184"/>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801665-5541-3E40-BF23-783AF6CDE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448CDE-81DD-C843-8FF2-E059A984A0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4D5323-C665-0340-9057-23FE8D6F4617}" type="datetimeFigureOut">
              <a:rPr lang="en-US" smtClean="0"/>
              <a:t>3/2/19</a:t>
            </a:fld>
            <a:endParaRPr lang="en-US"/>
          </a:p>
        </p:txBody>
      </p:sp>
      <p:sp>
        <p:nvSpPr>
          <p:cNvPr id="4" name="Footer Placeholder 3">
            <a:extLst>
              <a:ext uri="{FF2B5EF4-FFF2-40B4-BE49-F238E27FC236}">
                <a16:creationId xmlns:a16="http://schemas.microsoft.com/office/drawing/2014/main" id="{08F8D68E-B235-1642-840A-0C45868C4A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9FF9CF-DBA8-044E-BB44-3F322CC25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B0751C-7ABF-DD4B-951B-30B75AC32948}" type="slidenum">
              <a:rPr lang="en-US" smtClean="0"/>
              <a:t>‹#›</a:t>
            </a:fld>
            <a:endParaRPr lang="en-US"/>
          </a:p>
        </p:txBody>
      </p:sp>
    </p:spTree>
    <p:extLst>
      <p:ext uri="{BB962C8B-B14F-4D97-AF65-F5344CB8AC3E}">
        <p14:creationId xmlns:p14="http://schemas.microsoft.com/office/powerpoint/2010/main" val="651315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Liz</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dirty="0">
                <a:solidFill>
                  <a:schemeClr val="dk1"/>
                </a:solidFill>
                <a:latin typeface="Calibri"/>
                <a:ea typeface="Calibri"/>
                <a:cs typeface="Calibri"/>
                <a:sym typeface="Calibri"/>
              </a:rPr>
              <a:t>Welcome to the training </a:t>
            </a: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1676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=FE6Yvy--5aw</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3795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Goal – end segregation on buses</a:t>
            </a:r>
          </a:p>
          <a:p>
            <a:endParaRPr lang="en-US" dirty="0"/>
          </a:p>
          <a:p>
            <a:r>
              <a:rPr lang="en-US" dirty="0"/>
              <a:t>Strategy – non-violent civil disobedience paired with litigation – bus boycotting</a:t>
            </a:r>
          </a:p>
          <a:p>
            <a:endParaRPr lang="en-US" dirty="0"/>
          </a:p>
          <a:p>
            <a:r>
              <a:rPr lang="en-US" dirty="0"/>
              <a:t>Tactics – get station wagons, have routes to work, talk in churches to recruit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28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of OFA’s major campaigns last year:</a:t>
            </a:r>
          </a:p>
          <a:p>
            <a:endParaRPr lang="en-US" dirty="0"/>
          </a:p>
          <a:p>
            <a:r>
              <a:rPr lang="en-US" dirty="0"/>
              <a:t>Goal – prevent repeal of Obamacare</a:t>
            </a:r>
          </a:p>
          <a:p>
            <a:endParaRPr lang="en-US" dirty="0"/>
          </a:p>
          <a:p>
            <a:r>
              <a:rPr lang="en-US" dirty="0"/>
              <a:t>Strategy – raise up personal stories</a:t>
            </a:r>
          </a:p>
          <a:p>
            <a:endParaRPr lang="en-US" dirty="0"/>
          </a:p>
          <a:p>
            <a:r>
              <a:rPr lang="en-US" dirty="0"/>
              <a:t>Tactics – press events in target senators districts, office visits telling our stories , emails, blog posts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27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199972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5264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3922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It’s okay for a goal to be modest – it’s okay for one council person to recognize a thing, getting a meeting – these are okay (holding an event that you invite people to)</a:t>
            </a:r>
          </a:p>
          <a:p>
            <a:pPr marL="171450" indent="-171450">
              <a:buFont typeface="Arial" panose="020B0604020202020204" pitchFamily="34" charset="0"/>
              <a:buChar char="•"/>
            </a:pPr>
            <a:r>
              <a:rPr lang="en-US" dirty="0"/>
              <a:t>Move your issue forward, you still have the relationships you have built </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47640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12716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3680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5075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707" kern="1200" dirty="0">
                <a:solidFill>
                  <a:schemeClr val="tx1"/>
                </a:solidFill>
                <a:latin typeface="+mn-lt"/>
                <a:ea typeface="+mn-ea"/>
                <a:cs typeface="+mn-cs"/>
              </a:rPr>
              <a:t>US commander in Europe during WW2 – planned the D day invasion – not only figures below, but had to be a surprise </a:t>
            </a:r>
          </a:p>
          <a:p>
            <a:endParaRPr lang="en-US" sz="1707" kern="1200" dirty="0">
              <a:solidFill>
                <a:schemeClr val="tx1"/>
              </a:solidFill>
              <a:latin typeface="+mn-lt"/>
              <a:ea typeface="+mn-ea"/>
              <a:cs typeface="+mn-cs"/>
            </a:endParaRPr>
          </a:p>
          <a:p>
            <a:pPr marL="171450" indent="-171450">
              <a:buFont typeface="Arial" panose="020B0604020202020204" pitchFamily="34" charset="0"/>
              <a:buChar char="•"/>
            </a:pPr>
            <a:r>
              <a:rPr lang="en-US" sz="900" kern="1200" dirty="0">
                <a:solidFill>
                  <a:schemeClr val="tx1"/>
                </a:solidFill>
                <a:latin typeface="+mn-lt"/>
                <a:ea typeface="+mn-ea"/>
                <a:cs typeface="+mn-cs"/>
              </a:rPr>
              <a:t>150,000 troops (24,000 paratroopers) - almost 1M by the end of June</a:t>
            </a:r>
          </a:p>
          <a:p>
            <a:pPr marL="171450" indent="-171450">
              <a:buFont typeface="Arial" panose="020B0604020202020204" pitchFamily="34" charset="0"/>
              <a:buChar char="•"/>
            </a:pPr>
            <a:r>
              <a:rPr lang="en-US" sz="900" kern="1200" dirty="0">
                <a:solidFill>
                  <a:schemeClr val="tx1"/>
                </a:solidFill>
                <a:latin typeface="+mn-lt"/>
                <a:ea typeface="+mn-ea"/>
                <a:cs typeface="+mn-cs"/>
              </a:rPr>
              <a:t>7,000 naval craft, 2,200 aircraft</a:t>
            </a:r>
          </a:p>
          <a:p>
            <a:pPr marL="171450" indent="-171450">
              <a:buFont typeface="Arial" panose="020B0604020202020204" pitchFamily="34" charset="0"/>
              <a:buChar char="•"/>
            </a:pPr>
            <a:r>
              <a:rPr lang="en-US" sz="900" kern="1200" dirty="0">
                <a:solidFill>
                  <a:schemeClr val="tx1"/>
                </a:solidFill>
                <a:latin typeface="+mn-lt"/>
                <a:ea typeface="+mn-ea"/>
                <a:cs typeface="+mn-cs"/>
              </a:rPr>
              <a:t>over 50 miles of coast</a:t>
            </a:r>
          </a:p>
          <a:p>
            <a:pPr marL="171450" indent="-171450">
              <a:buFont typeface="Arial" panose="020B0604020202020204" pitchFamily="34" charset="0"/>
              <a:buChar char="•"/>
            </a:pPr>
            <a:endParaRPr lang="en-US" sz="900" kern="1200" dirty="0">
              <a:solidFill>
                <a:schemeClr val="tx1"/>
              </a:solidFill>
              <a:latin typeface="+mn-lt"/>
              <a:ea typeface="+mn-ea"/>
              <a:cs typeface="+mn-cs"/>
            </a:endParaRPr>
          </a:p>
          <a:p>
            <a:pPr marL="0" indent="0">
              <a:buFont typeface="Arial" panose="020B0604020202020204" pitchFamily="34" charset="0"/>
              <a:buNone/>
            </a:pPr>
            <a:r>
              <a:rPr lang="en-US" sz="900" kern="1200" dirty="0">
                <a:solidFill>
                  <a:schemeClr val="tx1"/>
                </a:solidFill>
                <a:latin typeface="+mn-lt"/>
                <a:ea typeface="+mn-ea"/>
                <a:cs typeface="+mn-cs"/>
              </a:rPr>
              <a:t>Then a president later </a:t>
            </a:r>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dirty="0"/>
          </a:p>
        </p:txBody>
      </p:sp>
    </p:spTree>
    <p:extLst>
      <p:ext uri="{BB962C8B-B14F-4D97-AF65-F5344CB8AC3E}">
        <p14:creationId xmlns:p14="http://schemas.microsoft.com/office/powerpoint/2010/main" val="4268709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80366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30923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04091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in boxing – win </a:t>
            </a:r>
          </a:p>
          <a:p>
            <a:endParaRPr lang="en-US" dirty="0"/>
          </a:p>
          <a:p>
            <a:r>
              <a:rPr lang="en-US" dirty="0"/>
              <a:t>Strategy – was to tie George Forman out </a:t>
            </a:r>
          </a:p>
          <a:p>
            <a:endParaRPr lang="en-US" dirty="0"/>
          </a:p>
          <a:p>
            <a:r>
              <a:rPr lang="en-US" dirty="0"/>
              <a:t>Tactics – play defensive – box defensively, take punishment to tire him out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195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395212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833286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929945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50</a:t>
            </a:fld>
            <a:endParaRPr lang="en-US"/>
          </a:p>
        </p:txBody>
      </p:sp>
    </p:spTree>
    <p:extLst>
      <p:ext uri="{BB962C8B-B14F-4D97-AF65-F5344CB8AC3E}">
        <p14:creationId xmlns:p14="http://schemas.microsoft.com/office/powerpoint/2010/main" val="813952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51</a:t>
            </a:fld>
            <a:endParaRPr lang="en-US"/>
          </a:p>
        </p:txBody>
      </p:sp>
    </p:spTree>
    <p:extLst>
      <p:ext uri="{BB962C8B-B14F-4D97-AF65-F5344CB8AC3E}">
        <p14:creationId xmlns:p14="http://schemas.microsoft.com/office/powerpoint/2010/main" val="1627239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52</a:t>
            </a:fld>
            <a:endParaRPr lang="en-US"/>
          </a:p>
        </p:txBody>
      </p:sp>
    </p:spTree>
    <p:extLst>
      <p:ext uri="{BB962C8B-B14F-4D97-AF65-F5344CB8AC3E}">
        <p14:creationId xmlns:p14="http://schemas.microsoft.com/office/powerpoint/2010/main" val="158711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707" kern="1200" dirty="0">
                <a:solidFill>
                  <a:schemeClr val="tx1"/>
                </a:solidFill>
                <a:latin typeface="+mn-lt"/>
                <a:ea typeface="+mn-ea"/>
                <a:cs typeface="+mn-cs"/>
              </a:rPr>
              <a:t>But he also said that planning is everything, and he said that because planning is a chance for us to be rigorous in thinking through our campaign, and how we can be successful in tackling some of these really challenging problems. A lot of these problems  are tough -- if they were easy, someone else would have come along and solved them, right?</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FEF120DA-69FE-4D6A-AF1F-4403BB25588C}" type="slidenum">
              <a:rPr lang="en-US" smtClean="0"/>
              <a:t>3</a:t>
            </a:fld>
            <a:endParaRPr lang="en-US" dirty="0"/>
          </a:p>
        </p:txBody>
      </p:sp>
    </p:spTree>
    <p:extLst>
      <p:ext uri="{BB962C8B-B14F-4D97-AF65-F5344CB8AC3E}">
        <p14:creationId xmlns:p14="http://schemas.microsoft.com/office/powerpoint/2010/main" val="1653045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53</a:t>
            </a:fld>
            <a:endParaRPr lang="en-US"/>
          </a:p>
        </p:txBody>
      </p:sp>
    </p:spTree>
    <p:extLst>
      <p:ext uri="{BB962C8B-B14F-4D97-AF65-F5344CB8AC3E}">
        <p14:creationId xmlns:p14="http://schemas.microsoft.com/office/powerpoint/2010/main" val="2972219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25027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06870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Plausible, but not guaranteed</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4255873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68374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649654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325782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Example of one that does not follow the roadmap laid out by your strategy – make specific </a:t>
            </a:r>
          </a:p>
          <a:p>
            <a:endParaRPr lang="en-US" dirty="0"/>
          </a:p>
          <a:p>
            <a:r>
              <a:rPr lang="en-US" dirty="0"/>
              <a:t>If your strategy is trying to show your decision maker there is support in the community, doing a highly pressure event will not lead you to your goal </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966429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707" kern="1200" baseline="0" dirty="0">
                <a:solidFill>
                  <a:schemeClr val="tx1"/>
                </a:solidFill>
                <a:latin typeface="+mn-lt"/>
                <a:ea typeface="+mn-ea"/>
                <a:cs typeface="+mn-cs"/>
              </a:rPr>
              <a:t>There are two major elements to an effective tactic…</a:t>
            </a:r>
          </a:p>
          <a:p>
            <a:endParaRPr lang="en-US" sz="1707" kern="1200" baseline="0" dirty="0">
              <a:solidFill>
                <a:schemeClr val="tx1"/>
              </a:solidFill>
              <a:latin typeface="+mn-lt"/>
              <a:ea typeface="+mn-ea"/>
              <a:cs typeface="+mn-cs"/>
            </a:endParaRPr>
          </a:p>
          <a:p>
            <a:r>
              <a:rPr lang="en-US" sz="1707" kern="1200" baseline="0" dirty="0">
                <a:solidFill>
                  <a:schemeClr val="tx1"/>
                </a:solidFill>
                <a:latin typeface="+mn-lt"/>
                <a:ea typeface="+mn-ea"/>
                <a:cs typeface="+mn-cs"/>
              </a:rPr>
              <a:t>For example</a:t>
            </a:r>
          </a:p>
          <a:p>
            <a:r>
              <a:rPr lang="en-US" sz="1707" kern="1200" baseline="0" dirty="0">
                <a:solidFill>
                  <a:schemeClr val="tx1"/>
                </a:solidFill>
                <a:latin typeface="+mn-lt"/>
                <a:ea typeface="+mn-ea"/>
                <a:cs typeface="+mn-cs"/>
              </a:rPr>
              <a:t>-- presenting target with a white paper refuting their public statements and correcting their errors</a:t>
            </a:r>
          </a:p>
          <a:p>
            <a:r>
              <a:rPr lang="en-US" sz="1707" kern="1200" baseline="0" dirty="0">
                <a:solidFill>
                  <a:schemeClr val="tx1"/>
                </a:solidFill>
                <a:latin typeface="+mn-lt"/>
                <a:ea typeface="+mn-ea"/>
                <a:cs typeface="+mn-cs"/>
              </a:rPr>
              <a:t>-- volunteers rally outside reps office, but nobody takes pictures or uses social media</a:t>
            </a:r>
          </a:p>
          <a:p>
            <a:r>
              <a:rPr lang="en-US" sz="1707" kern="1200" baseline="0" dirty="0">
                <a:solidFill>
                  <a:schemeClr val="tx1"/>
                </a:solidFill>
                <a:latin typeface="+mn-lt"/>
                <a:ea typeface="+mn-ea"/>
                <a:cs typeface="+mn-cs"/>
              </a:rPr>
              <a:t>-- unfurling a big banner from a bridge getting press</a:t>
            </a:r>
          </a:p>
        </p:txBody>
      </p:sp>
      <p:sp>
        <p:nvSpPr>
          <p:cNvPr id="4" name="Slide Number Placeholder 3"/>
          <p:cNvSpPr>
            <a:spLocks noGrp="1"/>
          </p:cNvSpPr>
          <p:nvPr>
            <p:ph type="sldNum" sz="quarter" idx="10"/>
          </p:nvPr>
        </p:nvSpPr>
        <p:spPr/>
        <p:txBody>
          <a:bodyPr/>
          <a:lstStyle/>
          <a:p>
            <a:fld id="{F1E3C1EA-D8F4-4B85-8B01-A01110AD5AFE}" type="slidenum">
              <a:rPr lang="en-US" smtClean="0"/>
              <a:t>61</a:t>
            </a:fld>
            <a:endParaRPr lang="en-US" dirty="0"/>
          </a:p>
        </p:txBody>
      </p:sp>
    </p:spTree>
    <p:extLst>
      <p:ext uri="{BB962C8B-B14F-4D97-AF65-F5344CB8AC3E}">
        <p14:creationId xmlns:p14="http://schemas.microsoft.com/office/powerpoint/2010/main" val="239411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60212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fontAlgn="base"/>
            <a:r>
              <a:rPr lang="en-US" sz="1200" b="0" i="0" u="none" strike="noStrike" kern="1200" cap="none" dirty="0">
                <a:solidFill>
                  <a:schemeClr val="dk1"/>
                </a:solidFill>
                <a:effectLst/>
                <a:latin typeface="Calibri"/>
                <a:ea typeface="Calibri"/>
                <a:cs typeface="Calibri"/>
                <a:sym typeface="Calibri"/>
              </a:rPr>
              <a:t>Mention -- 1:1s have been wonderful this past week with you -- loved hearing where you are at with your issue</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0" rtl="0" fontAlgn="base"/>
            <a:r>
              <a:rPr lang="en-US" sz="1200" b="0" i="0" u="none" strike="noStrike" kern="1200" cap="none" dirty="0">
                <a:solidFill>
                  <a:schemeClr val="dk1"/>
                </a:solidFill>
                <a:effectLst/>
                <a:latin typeface="Calibri"/>
                <a:ea typeface="Calibri"/>
                <a:cs typeface="Calibri"/>
                <a:sym typeface="Calibri"/>
              </a:rPr>
              <a:t>Noticed that a lot of people are wondering, where do I take the next step?</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181235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Elected</a:t>
            </a:r>
            <a:r>
              <a:rPr lang="en-US" baseline="0" dirty="0"/>
              <a:t> officials and other decision makers are constantly surrounded by messages from people asking them to take one stand or another on an issue. They receive these messages through a variety of mediums and from a variety of voices.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Decision makers are surrounded by many issue ecosystems every day. If you and your partner organizations are not part of an issue ecosystem around a decision maker, the opposition is filling that space with their message or the issue is not on the target’s radar. </a:t>
            </a:r>
          </a:p>
          <a:p>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180907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438577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We can’t just count on one of these methods of communicating to our elected officials if we are going to create an effective issue ecosystem. It can’t be JUST Letters to the Editor in the local newspaper, or JUST Facebook comments. It has to be a combination of things that keep popping up onto the elected official’s radar on an ongoing basis.</a:t>
            </a:r>
          </a:p>
          <a:p>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903204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As an OFA volunteer, you are going to contribute to the ecosystem. You can’t create the whole ecosystem on your own – it’s going to take a whole coalition of folks to do that. But you will contribute to the issue ecosystem around a Decision Maker.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000448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72097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73</a:t>
            </a:fld>
            <a:endParaRPr lang="en-US"/>
          </a:p>
        </p:txBody>
      </p:sp>
    </p:spTree>
    <p:extLst>
      <p:ext uri="{BB962C8B-B14F-4D97-AF65-F5344CB8AC3E}">
        <p14:creationId xmlns:p14="http://schemas.microsoft.com/office/powerpoint/2010/main" val="1481628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74</a:t>
            </a:fld>
            <a:endParaRPr lang="en-US"/>
          </a:p>
        </p:txBody>
      </p:sp>
    </p:spTree>
    <p:extLst>
      <p:ext uri="{BB962C8B-B14F-4D97-AF65-F5344CB8AC3E}">
        <p14:creationId xmlns:p14="http://schemas.microsoft.com/office/powerpoint/2010/main" val="800628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75</a:t>
            </a:fld>
            <a:endParaRPr lang="en-US"/>
          </a:p>
        </p:txBody>
      </p:sp>
    </p:spTree>
    <p:extLst>
      <p:ext uri="{BB962C8B-B14F-4D97-AF65-F5344CB8AC3E}">
        <p14:creationId xmlns:p14="http://schemas.microsoft.com/office/powerpoint/2010/main" val="1804372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Put in homework link – where they should put the answers to their work (slack?)</a:t>
            </a:r>
          </a:p>
          <a:p>
            <a:endParaRPr lang="en-US" sz="1200" b="0" i="0" u="none" strike="noStrike" kern="1200" cap="none" dirty="0">
              <a:solidFill>
                <a:schemeClr val="tx1"/>
              </a:solidFill>
              <a:effectLst/>
              <a:latin typeface="Calibri"/>
              <a:ea typeface="Calibri"/>
              <a:cs typeface="Calibri"/>
              <a:sym typeface="Calibri"/>
            </a:endParaRPr>
          </a:p>
          <a:p>
            <a:r>
              <a:rPr lang="en-US" sz="1200" b="0" i="0" u="none" strike="noStrike" kern="1200" cap="none" dirty="0">
                <a:solidFill>
                  <a:schemeClr val="tx1"/>
                </a:solidFill>
                <a:effectLst/>
                <a:latin typeface="Calibri"/>
                <a:ea typeface="Calibri"/>
                <a:cs typeface="Calibri"/>
                <a:sym typeface="Calibri"/>
              </a:rPr>
              <a:t>Give google drive link </a:t>
            </a:r>
          </a:p>
          <a:p>
            <a:endParaRPr lang="en-US" sz="1200" b="0" i="0" u="none" strike="noStrike" kern="1200" cap="none" dirty="0">
              <a:solidFill>
                <a:schemeClr val="tx1"/>
              </a:solidFill>
              <a:effectLst/>
              <a:latin typeface="Calibri"/>
              <a:ea typeface="Calibri"/>
              <a:cs typeface="Calibri"/>
              <a:sym typeface="Calibri"/>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76</a:t>
            </a:fld>
            <a:endParaRPr lang="en-US"/>
          </a:p>
        </p:txBody>
      </p:sp>
    </p:spTree>
    <p:extLst>
      <p:ext uri="{BB962C8B-B14F-4D97-AF65-F5344CB8AC3E}">
        <p14:creationId xmlns:p14="http://schemas.microsoft.com/office/powerpoint/2010/main" val="190409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3352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78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7</a:t>
            </a:fld>
            <a:endParaRPr lang="en-US"/>
          </a:p>
        </p:txBody>
      </p:sp>
    </p:spTree>
    <p:extLst>
      <p:ext uri="{BB962C8B-B14F-4D97-AF65-F5344CB8AC3E}">
        <p14:creationId xmlns:p14="http://schemas.microsoft.com/office/powerpoint/2010/main" val="47434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8909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Plan isn’t the point – the planning is the point – the process, the exercise – doing all the work is what prepares you to go into the work of local issue politics</a:t>
            </a:r>
          </a:p>
          <a:p>
            <a:endParaRPr lang="en-US" dirty="0"/>
          </a:p>
          <a:p>
            <a:pPr marL="171450" indent="-171450">
              <a:buFont typeface="Arial" panose="020B0604020202020204" pitchFamily="34" charset="0"/>
              <a:buChar char="•"/>
            </a:pPr>
            <a:r>
              <a:rPr lang="en-US" dirty="0"/>
              <a:t>If it feels hard, it is hard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74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8385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2231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8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18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5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docs.google.com/spreadsheets/d/13XNqUTflioSlkxMCAV9ML98pG8zj-7_uYBQ6YzjJKws/edit#gid=1496810796" TargetMode="External"/><Relationship Id="rId7"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s://docs.google.com/spreadsheets/d/1XpUZyGe80mL3oh6fmvPuBBKFj55HPLqRhw8rsi4nGE0/edit#gid=1057968535"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5" name="Picture 4"/>
          <p:cNvPicPr>
            <a:picLocks noChangeAspect="1"/>
          </p:cNvPicPr>
          <p:nvPr/>
        </p:nvPicPr>
        <p:blipFill rotWithShape="1">
          <a:blip r:embed="rId3">
            <a:alphaModFix amt="15000"/>
            <a:extLst>
              <a:ext uri="{28A0092B-C50C-407E-A947-70E740481C1C}">
                <a14:useLocalDpi xmlns:a14="http://schemas.microsoft.com/office/drawing/2010/main" val="0"/>
              </a:ext>
            </a:extLst>
          </a:blip>
          <a:srcRect b="24906"/>
          <a:stretch/>
        </p:blipFill>
        <p:spPr>
          <a:xfrm>
            <a:off x="0" y="0"/>
            <a:ext cx="12192000" cy="6858000"/>
          </a:xfrm>
          <a:prstGeom prst="rect">
            <a:avLst/>
          </a:prstGeom>
        </p:spPr>
      </p:pic>
      <p:sp>
        <p:nvSpPr>
          <p:cNvPr id="10" name="Shape 133"/>
          <p:cNvSpPr txBox="1"/>
          <p:nvPr/>
        </p:nvSpPr>
        <p:spPr>
          <a:xfrm>
            <a:off x="554106" y="2521547"/>
            <a:ext cx="11163300" cy="912188"/>
          </a:xfrm>
          <a:prstGeom prst="rect">
            <a:avLst/>
          </a:prstGeom>
          <a:noFill/>
          <a:ln>
            <a:noFill/>
          </a:ln>
        </p:spPr>
        <p:txBody>
          <a:bodyPr lIns="91425" tIns="45700" rIns="91425" bIns="45700" anchor="t" anchorCtr="0">
            <a:noAutofit/>
          </a:bodyPr>
          <a:lstStyle/>
          <a:p>
            <a:pPr lvl="0" algn="ctr">
              <a:buSzPct val="25000"/>
            </a:pPr>
            <a:r>
              <a:rPr lang="en-US" sz="7800" b="1" dirty="0">
                <a:solidFill>
                  <a:schemeClr val="bg1"/>
                </a:solidFill>
                <a:latin typeface="Gilroy ExtraBold" charset="0"/>
                <a:ea typeface="Gilroy ExtraBold" charset="0"/>
                <a:cs typeface="Gilroy ExtraBold" charset="0"/>
              </a:rPr>
              <a:t>Local Issue Advocacy</a:t>
            </a:r>
          </a:p>
        </p:txBody>
      </p:sp>
      <p:sp>
        <p:nvSpPr>
          <p:cNvPr id="8" name="Shape 133"/>
          <p:cNvSpPr txBox="1"/>
          <p:nvPr/>
        </p:nvSpPr>
        <p:spPr>
          <a:xfrm>
            <a:off x="554106" y="3940626"/>
            <a:ext cx="11163300" cy="522014"/>
          </a:xfrm>
          <a:prstGeom prst="rect">
            <a:avLst/>
          </a:prstGeom>
          <a:noFill/>
          <a:ln>
            <a:noFill/>
          </a:ln>
        </p:spPr>
        <p:txBody>
          <a:bodyPr lIns="91425" tIns="45700" rIns="91425" bIns="45700" anchor="t" anchorCtr="0">
            <a:noAutofit/>
          </a:bodyPr>
          <a:lstStyle/>
          <a:p>
            <a:pPr lvl="0" algn="ctr">
              <a:buSzPct val="25000"/>
            </a:pPr>
            <a:r>
              <a:rPr lang="en-US" sz="3000" b="1" dirty="0">
                <a:solidFill>
                  <a:schemeClr val="lt1"/>
                </a:solidFill>
                <a:latin typeface="Source Sans Pro" charset="0"/>
                <a:ea typeface="Source Sans Pro" charset="0"/>
                <a:cs typeface="Source Sans Pro" charset="0"/>
              </a:rPr>
              <a:t>Jack Shapiro </a:t>
            </a:r>
            <a:r>
              <a:rPr lang="en-US" sz="3000" dirty="0">
                <a:solidFill>
                  <a:schemeClr val="bg2"/>
                </a:solidFill>
                <a:latin typeface="Source Sans Pro" charset="0"/>
                <a:ea typeface="Source Sans Pro" charset="0"/>
                <a:cs typeface="Source Sans Pro" charset="0"/>
              </a:rPr>
              <a:t>/</a:t>
            </a:r>
            <a:r>
              <a:rPr lang="en-US" sz="3000" b="1" dirty="0">
                <a:solidFill>
                  <a:schemeClr val="lt1"/>
                </a:solidFill>
                <a:latin typeface="Source Sans Pro" charset="0"/>
                <a:ea typeface="Source Sans Pro" charset="0"/>
                <a:cs typeface="Source Sans Pro" charset="0"/>
              </a:rPr>
              <a:t> </a:t>
            </a:r>
            <a:r>
              <a:rPr lang="en-US" sz="3000" dirty="0">
                <a:solidFill>
                  <a:schemeClr val="bg2"/>
                </a:solidFill>
                <a:latin typeface="Source Sans Pro" charset="0"/>
                <a:ea typeface="Source Sans Pro" charset="0"/>
                <a:cs typeface="Source Sans Pro" charset="0"/>
              </a:rPr>
              <a:t>OFA Director  of Policy &amp; Campaigns  </a:t>
            </a:r>
          </a:p>
          <a:p>
            <a:pPr lvl="0" algn="ctr">
              <a:buSzPct val="25000"/>
            </a:pPr>
            <a:r>
              <a:rPr lang="en-US" sz="3000" b="1" dirty="0">
                <a:solidFill>
                  <a:schemeClr val="lt1"/>
                </a:solidFill>
                <a:latin typeface="Source Sans Pro" charset="0"/>
                <a:ea typeface="Source Sans Pro" charset="0"/>
                <a:cs typeface="Source Sans Pro" charset="0"/>
              </a:rPr>
              <a:t>Elizabeth Erickson </a:t>
            </a:r>
            <a:r>
              <a:rPr lang="en-US" sz="3000" dirty="0">
                <a:solidFill>
                  <a:schemeClr val="bg2"/>
                </a:solidFill>
                <a:latin typeface="Source Sans Pro" charset="0"/>
                <a:ea typeface="Source Sans Pro" charset="0"/>
                <a:cs typeface="Source Sans Pro" charset="0"/>
              </a:rPr>
              <a:t>/ OFA Training Director  </a:t>
            </a:r>
          </a:p>
        </p:txBody>
      </p:sp>
      <p:sp>
        <p:nvSpPr>
          <p:cNvPr id="2" name="Rectangle 1"/>
          <p:cNvSpPr/>
          <p:nvPr/>
        </p:nvSpPr>
        <p:spPr>
          <a:xfrm>
            <a:off x="251569" y="6270322"/>
            <a:ext cx="6846746" cy="400110"/>
          </a:xfrm>
          <a:prstGeom prst="rect">
            <a:avLst/>
          </a:prstGeom>
        </p:spPr>
        <p:txBody>
          <a:bodyPr wrap="none">
            <a:spAutoFit/>
          </a:bodyPr>
          <a:lstStyle/>
          <a:p>
            <a:pPr lvl="0">
              <a:buSzPct val="25000"/>
            </a:pPr>
            <a:r>
              <a:rPr lang="en-US" sz="2000" b="1" dirty="0">
                <a:solidFill>
                  <a:schemeClr val="lt1"/>
                </a:solidFill>
                <a:latin typeface="Gilroy ExtraBold" charset="0"/>
                <a:ea typeface="Gilroy ExtraBold" charset="0"/>
                <a:cs typeface="Gilroy ExtraBold" charset="0"/>
              </a:rPr>
              <a:t>We will begin the training at 8:30 p.m. ET / 7:30 p.m. CT</a:t>
            </a:r>
          </a:p>
        </p:txBody>
      </p:sp>
      <p:pic>
        <p:nvPicPr>
          <p:cNvPr id="11" name="Picture 10"/>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7" name="Picture 6" descr="A drawing of a face&#10;&#10;Description automatically generated">
            <a:extLst>
              <a:ext uri="{FF2B5EF4-FFF2-40B4-BE49-F238E27FC236}">
                <a16:creationId xmlns:a16="http://schemas.microsoft.com/office/drawing/2014/main" id="{98862745-E933-7F40-B291-CA6DE54AAFA3}"/>
              </a:ext>
            </a:extLst>
          </p:cNvPr>
          <p:cNvPicPr>
            <a:picLocks noChangeAspect="1"/>
          </p:cNvPicPr>
          <p:nvPr/>
        </p:nvPicPr>
        <p:blipFill>
          <a:blip r:embed="rId5"/>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12668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64349" y="1186927"/>
            <a:ext cx="6935493" cy="46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6:	</a:t>
            </a:r>
            <a:r>
              <a:rPr lang="en-US" altLang="en-US" sz="2500" dirty="0">
                <a:solidFill>
                  <a:schemeClr val="tx1"/>
                </a:solidFill>
                <a:latin typeface="Source Sans Pro" charset="0"/>
                <a:ea typeface="Source Sans Pro" charset="0"/>
                <a:cs typeface="Source Sans Pro" charset="0"/>
              </a:rPr>
              <a:t>1:1 with Liz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7:	Writing your campaign plan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8:	</a:t>
            </a:r>
            <a:r>
              <a:rPr lang="en-US" altLang="en-US" sz="2500" dirty="0">
                <a:solidFill>
                  <a:schemeClr val="tx1"/>
                </a:solidFill>
                <a:latin typeface="Source Sans Pro" charset="0"/>
                <a:ea typeface="Source Sans Pro" charset="0"/>
                <a:cs typeface="Source Sans Pro" charset="0"/>
              </a:rPr>
              <a:t>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9:	</a:t>
            </a:r>
            <a:r>
              <a:rPr lang="en-US" altLang="en-US" sz="2500" dirty="0">
                <a:solidFill>
                  <a:schemeClr val="tx1"/>
                </a:solidFill>
                <a:latin typeface="Source Sans Pro" charset="0"/>
                <a:ea typeface="Source Sans Pro" charset="0"/>
                <a:cs typeface="Source Sans Pro" charset="0"/>
              </a:rPr>
              <a:t>Running into barriers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10:	</a:t>
            </a:r>
            <a:r>
              <a:rPr lang="en-US" altLang="en-US" sz="2500" dirty="0">
                <a:solidFill>
                  <a:schemeClr val="tx1"/>
                </a:solidFill>
                <a:latin typeface="Source Sans Pro" charset="0"/>
                <a:ea typeface="Source Sans Pro" charset="0"/>
                <a:cs typeface="Source Sans Pro" charset="0"/>
              </a:rPr>
              <a:t>Closing synthesis and next steps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5" name="Rectangle 4"/>
          <p:cNvSpPr>
            <a:spLocks noChangeArrowheads="1"/>
          </p:cNvSpPr>
          <p:nvPr/>
        </p:nvSpPr>
        <p:spPr bwMode="auto">
          <a:xfrm>
            <a:off x="820149" y="1186927"/>
            <a:ext cx="3449256" cy="1062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2526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048377118"/>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Goals, Strategy, Tactics  framework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Campaign template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2533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459504"/>
            <a:ext cx="12192000" cy="193899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Framework for </a:t>
            </a:r>
          </a:p>
          <a:p>
            <a:pPr algn="ctr"/>
            <a:r>
              <a:rPr lang="en-US" sz="6000" b="1" dirty="0">
                <a:solidFill>
                  <a:srgbClr val="FFFFFF"/>
                </a:solidFill>
                <a:latin typeface="Gilroy ExtraBold" charset="0"/>
                <a:ea typeface="Gilroy ExtraBold" charset="0"/>
                <a:cs typeface="Gilroy ExtraBold" charset="0"/>
              </a:rPr>
              <a:t>strategic planning</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00907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Tree>
    <p:extLst>
      <p:ext uri="{BB962C8B-B14F-4D97-AF65-F5344CB8AC3E}">
        <p14:creationId xmlns:p14="http://schemas.microsoft.com/office/powerpoint/2010/main" val="130454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1085088" y="2331587"/>
            <a:ext cx="6439974" cy="1938992"/>
          </a:xfrm>
          <a:prstGeom prst="rect">
            <a:avLst/>
          </a:prstGeom>
          <a:noFill/>
        </p:spPr>
        <p:txBody>
          <a:bodyPr wrap="square" rtlCol="0">
            <a:spAutoFit/>
          </a:bodyPr>
          <a:lstStyle/>
          <a:p>
            <a:r>
              <a:rPr lang="en-US" sz="2400" dirty="0">
                <a:latin typeface="Source Sans Pro" charset="0"/>
                <a:ea typeface="Source Sans Pro" charset="0"/>
                <a:cs typeface="Source Sans Pro" charset="0"/>
              </a:rPr>
              <a:t>First and foremost, your plan needs a unifying vision. This is your reason for being!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380580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1085088" y="2331587"/>
            <a:ext cx="6439974" cy="3046988"/>
          </a:xfrm>
          <a:prstGeom prst="rect">
            <a:avLst/>
          </a:prstGeom>
          <a:noFill/>
        </p:spPr>
        <p:txBody>
          <a:bodyPr wrap="square" rtlCol="0">
            <a:spAutoFit/>
          </a:bodyPr>
          <a:lstStyle/>
          <a:p>
            <a:r>
              <a:rPr lang="en-US" sz="2400" dirty="0">
                <a:latin typeface="Source Sans Pro" charset="0"/>
                <a:ea typeface="Source Sans Pro" charset="0"/>
                <a:cs typeface="Source Sans Pro" charset="0"/>
              </a:rPr>
              <a:t>First and foremost, your plan needs a unifying vision. This is your reason for being!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 unifying vision isn’t a goal to be achieved in weeks, months, or even years. It is your deepest, most central guiding purpose as an individual.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2801532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1085088" y="2331587"/>
            <a:ext cx="6439974" cy="4524315"/>
          </a:xfrm>
          <a:prstGeom prst="rect">
            <a:avLst/>
          </a:prstGeom>
          <a:noFill/>
        </p:spPr>
        <p:txBody>
          <a:bodyPr wrap="square" rtlCol="0">
            <a:spAutoFit/>
          </a:bodyPr>
          <a:lstStyle/>
          <a:p>
            <a:r>
              <a:rPr lang="en-US" sz="2400" dirty="0">
                <a:latin typeface="Source Sans Pro" charset="0"/>
                <a:ea typeface="Source Sans Pro" charset="0"/>
                <a:cs typeface="Source Sans Pro" charset="0"/>
              </a:rPr>
              <a:t>First and foremost, your plan needs a unifying vision. This is your reason for being!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 unifying vision isn’t a goal to be achieved in weeks, months, or even years. It is your deepest, most central guiding purpose as an individual.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From this vision, we can start building out the individual components of strategic plans.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95661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1085088" y="2331587"/>
            <a:ext cx="6439974" cy="2308324"/>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are some examples of unifying visions that you’ve seen in other organizations, companies, individuals, or campaigns?</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266956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1</a:t>
            </a:r>
          </a:p>
        </p:txBody>
      </p:sp>
      <p:sp>
        <p:nvSpPr>
          <p:cNvPr id="12" name="Oval 11">
            <a:extLst>
              <a:ext uri="{FF2B5EF4-FFF2-40B4-BE49-F238E27FC236}">
                <a16:creationId xmlns:a16="http://schemas.microsoft.com/office/drawing/2014/main" id="{7982E386-B0E0-3948-B5E5-FD5FDA573D17}"/>
              </a:ext>
            </a:extLst>
          </p:cNvPr>
          <p:cNvSpPr/>
          <p:nvPr/>
        </p:nvSpPr>
        <p:spPr>
          <a:xfrm>
            <a:off x="5818418" y="2677448"/>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2</a:t>
            </a:r>
          </a:p>
        </p:txBody>
      </p:sp>
      <p:sp>
        <p:nvSpPr>
          <p:cNvPr id="13" name="Oval 12">
            <a:extLst>
              <a:ext uri="{FF2B5EF4-FFF2-40B4-BE49-F238E27FC236}">
                <a16:creationId xmlns:a16="http://schemas.microsoft.com/office/drawing/2014/main" id="{BE1D9F08-AB57-7C45-8FEE-6876B34CAF43}"/>
              </a:ext>
            </a:extLst>
          </p:cNvPr>
          <p:cNvSpPr/>
          <p:nvPr/>
        </p:nvSpPr>
        <p:spPr>
          <a:xfrm>
            <a:off x="5818417" y="4144769"/>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331428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60651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isenhower_1945_wide-66b9cd776d151b754aa0b0607122b203705aa11d.jpg"/>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8392" r="15746" b="24025"/>
          <a:stretch/>
        </p:blipFill>
        <p:spPr>
          <a:xfrm>
            <a:off x="1" y="0"/>
            <a:ext cx="12191999" cy="6858000"/>
          </a:xfrm>
          <a:prstGeom prst="rect">
            <a:avLst/>
          </a:prstGeom>
          <a:solidFill>
            <a:schemeClr val="tx1">
              <a:alpha val="97000"/>
            </a:schemeClr>
          </a:solidFill>
        </p:spPr>
      </p:pic>
      <p:grpSp>
        <p:nvGrpSpPr>
          <p:cNvPr id="14" name="Group 13"/>
          <p:cNvGrpSpPr/>
          <p:nvPr/>
        </p:nvGrpSpPr>
        <p:grpSpPr>
          <a:xfrm>
            <a:off x="701480" y="4062554"/>
            <a:ext cx="6343407" cy="1993306"/>
            <a:chOff x="6060487" y="4396564"/>
            <a:chExt cx="5833927" cy="1833209"/>
          </a:xfrm>
        </p:grpSpPr>
        <p:sp>
          <p:nvSpPr>
            <p:cNvPr id="15" name="TextBox 14"/>
            <p:cNvSpPr txBox="1"/>
            <p:nvPr/>
          </p:nvSpPr>
          <p:spPr>
            <a:xfrm>
              <a:off x="6337658" y="4431311"/>
              <a:ext cx="5556756" cy="1103923"/>
            </a:xfrm>
            <a:prstGeom prst="rect">
              <a:avLst/>
            </a:prstGeom>
            <a:noFill/>
          </p:spPr>
          <p:txBody>
            <a:bodyPr wrap="square" rtlCol="0">
              <a:spAutoFit/>
            </a:bodyPr>
            <a:lstStyle/>
            <a:p>
              <a:r>
                <a:rPr lang="en-US" sz="3600" b="1" spc="70" dirty="0">
                  <a:solidFill>
                    <a:schemeClr val="bg1"/>
                  </a:solidFill>
                  <a:latin typeface="Gilroy ExtraBold" pitchFamily="2" charset="77"/>
                  <a:ea typeface="Calibri" charset="0"/>
                  <a:cs typeface="Calibri" charset="0"/>
                </a:rPr>
                <a:t>Plans are nothing… Planning is everything.”</a:t>
              </a:r>
            </a:p>
          </p:txBody>
        </p:sp>
        <p:sp>
          <p:nvSpPr>
            <p:cNvPr id="16" name="TextBox 15"/>
            <p:cNvSpPr txBox="1"/>
            <p:nvPr/>
          </p:nvSpPr>
          <p:spPr>
            <a:xfrm>
              <a:off x="6337658" y="5805187"/>
              <a:ext cx="4036146" cy="424586"/>
            </a:xfrm>
            <a:prstGeom prst="rect">
              <a:avLst/>
            </a:prstGeom>
            <a:noFill/>
          </p:spPr>
          <p:txBody>
            <a:bodyPr wrap="square" rtlCol="0">
              <a:spAutoFit/>
            </a:bodyPr>
            <a:lstStyle/>
            <a:p>
              <a:r>
                <a:rPr lang="en-US" sz="2400" dirty="0">
                  <a:solidFill>
                    <a:schemeClr val="bg1"/>
                  </a:solidFill>
                  <a:latin typeface="Source Sans Pro" panose="020B0503030403020204" pitchFamily="34" charset="77"/>
                  <a:cs typeface="Gotham Light"/>
                </a:rPr>
                <a:t>— Dwight Eisenhower</a:t>
              </a:r>
            </a:p>
          </p:txBody>
        </p:sp>
        <p:sp>
          <p:nvSpPr>
            <p:cNvPr id="9" name="TextBox 8"/>
            <p:cNvSpPr txBox="1"/>
            <p:nvPr/>
          </p:nvSpPr>
          <p:spPr>
            <a:xfrm>
              <a:off x="6060487" y="4396564"/>
              <a:ext cx="5556756" cy="682050"/>
            </a:xfrm>
            <a:prstGeom prst="rect">
              <a:avLst/>
            </a:prstGeom>
            <a:noFill/>
          </p:spPr>
          <p:txBody>
            <a:bodyPr wrap="square" rtlCol="0">
              <a:spAutoFit/>
            </a:bodyPr>
            <a:lstStyle/>
            <a:p>
              <a:r>
                <a:rPr lang="en-US" sz="4219" b="1" spc="70" dirty="0">
                  <a:solidFill>
                    <a:schemeClr val="bg1"/>
                  </a:solidFill>
                  <a:latin typeface="Gilroy ExtraBold" charset="0"/>
                  <a:ea typeface="Gilroy ExtraBold" charset="0"/>
                  <a:cs typeface="Gilroy ExtraBold" charset="0"/>
                </a:rPr>
                <a:t>“</a:t>
              </a:r>
            </a:p>
          </p:txBody>
        </p:sp>
      </p:grpSp>
    </p:spTree>
    <p:extLst>
      <p:ext uri="{BB962C8B-B14F-4D97-AF65-F5344CB8AC3E}">
        <p14:creationId xmlns:p14="http://schemas.microsoft.com/office/powerpoint/2010/main" val="19809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213939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Effective tactics that accomplish your goal through the strategy you’ve developed. </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2041311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Montgomery Bus Boycotts</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33341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American Freedom Stories- Montgomery Bus Boyco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445386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1209562"/>
            <a:ext cx="7561201"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OFA Example</a:t>
            </a:r>
          </a:p>
        </p:txBody>
      </p:sp>
      <p:sp>
        <p:nvSpPr>
          <p:cNvPr id="8" name="TextBox 7"/>
          <p:cNvSpPr txBox="1"/>
          <p:nvPr/>
        </p:nvSpPr>
        <p:spPr>
          <a:xfrm>
            <a:off x="1281856" y="1869999"/>
            <a:ext cx="9346169" cy="4524315"/>
          </a:xfrm>
          <a:prstGeom prst="rect">
            <a:avLst/>
          </a:prstGeom>
          <a:noFill/>
        </p:spPr>
        <p:txBody>
          <a:bodyPr wrap="square" rtlCol="0">
            <a:spAutoFit/>
          </a:bodyPr>
          <a:lstStyle/>
          <a:p>
            <a:r>
              <a:rPr lang="en-US" sz="2400" b="1" dirty="0">
                <a:latin typeface="Source Sans Pro" charset="0"/>
                <a:ea typeface="Source Sans Pro" charset="0"/>
                <a:cs typeface="Source Sans Pro" charset="0"/>
              </a:rPr>
              <a:t>OFA seeks to create a more accessible and participatory democracy. </a:t>
            </a:r>
          </a:p>
          <a:p>
            <a:endParaRPr lang="en-US" sz="2400" dirty="0">
              <a:latin typeface="Source Sans Pro" charset="0"/>
              <a:ea typeface="Source Sans Pro" charset="0"/>
              <a:cs typeface="Source Sans Pro" charset="0"/>
            </a:endParaRPr>
          </a:p>
          <a:p>
            <a:pPr marL="342900" indent="-342900">
              <a:buFont typeface="Arial" charset="0"/>
              <a:buChar char="•"/>
            </a:pPr>
            <a:r>
              <a:rPr lang="en-US" sz="2400" b="1" dirty="0">
                <a:latin typeface="Source Sans Pro" charset="0"/>
                <a:ea typeface="Source Sans Pro" charset="0"/>
                <a:cs typeface="Source Sans Pro" charset="0"/>
              </a:rPr>
              <a:t>One of our major campaigns 2017: </a:t>
            </a:r>
            <a:r>
              <a:rPr lang="en-US" sz="2400" dirty="0">
                <a:latin typeface="Source Sans Pro" charset="0"/>
                <a:ea typeface="Source Sans Pro" charset="0"/>
                <a:cs typeface="Source Sans Pro" charset="0"/>
              </a:rPr>
              <a:t>Prevent repeal of Obamacare</a:t>
            </a:r>
          </a:p>
          <a:p>
            <a:endParaRPr lang="en-US" sz="2400" dirty="0">
              <a:latin typeface="Source Sans Pro" charset="0"/>
              <a:ea typeface="Source Sans Pro" charset="0"/>
              <a:cs typeface="Source Sans Pro" charset="0"/>
            </a:endParaRPr>
          </a:p>
          <a:p>
            <a:pPr marL="342900" indent="-342900">
              <a:buFont typeface="Arial" charset="0"/>
              <a:buChar char="•"/>
            </a:pPr>
            <a:r>
              <a:rPr lang="en-US" sz="2400" b="1" dirty="0">
                <a:latin typeface="Source Sans Pro" charset="0"/>
                <a:ea typeface="Source Sans Pro" charset="0"/>
                <a:cs typeface="Source Sans Pro" charset="0"/>
              </a:rPr>
              <a:t>Strategy: </a:t>
            </a:r>
            <a:r>
              <a:rPr lang="en-US" sz="2400" dirty="0">
                <a:latin typeface="Source Sans Pro" charset="0"/>
                <a:ea typeface="Source Sans Pro" charset="0"/>
                <a:cs typeface="Source Sans Pro" charset="0"/>
              </a:rPr>
              <a:t>Raise up personal stories of people benefitting from Obamacare</a:t>
            </a:r>
          </a:p>
          <a:p>
            <a:endParaRPr lang="en-US" sz="2400" dirty="0">
              <a:latin typeface="Source Sans Pro" charset="0"/>
              <a:ea typeface="Source Sans Pro" charset="0"/>
              <a:cs typeface="Source Sans Pro" charset="0"/>
            </a:endParaRPr>
          </a:p>
          <a:p>
            <a:pPr marL="342900" indent="-342900">
              <a:buFont typeface="Arial" charset="0"/>
              <a:buChar char="•"/>
            </a:pPr>
            <a:r>
              <a:rPr lang="en-US" sz="2400" b="1" dirty="0">
                <a:latin typeface="Source Sans Pro" charset="0"/>
                <a:ea typeface="Source Sans Pro" charset="0"/>
                <a:cs typeface="Source Sans Pro" charset="0"/>
              </a:rPr>
              <a:t>Tactics: </a:t>
            </a:r>
            <a:r>
              <a:rPr lang="en-US" sz="2400" dirty="0">
                <a:latin typeface="Source Sans Pro" charset="0"/>
                <a:ea typeface="Source Sans Pro" charset="0"/>
                <a:cs typeface="Source Sans Pro" charset="0"/>
              </a:rPr>
              <a:t>Press events in target senator’s offices; office visits sharing personal stories; emails to representatives; blog posts sharing volunteer stories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142991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0" y="1954914"/>
            <a:ext cx="12192000" cy="286232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Now we’ll dive into </a:t>
            </a:r>
          </a:p>
          <a:p>
            <a:pPr algn="ctr"/>
            <a:r>
              <a:rPr lang="en-US" sz="6000" b="1" dirty="0">
                <a:solidFill>
                  <a:srgbClr val="FFFFFF"/>
                </a:solidFill>
                <a:latin typeface="Gilroy ExtraBold" charset="0"/>
                <a:ea typeface="Gilroy ExtraBold" charset="0"/>
                <a:cs typeface="Gilroy ExtraBold" charset="0"/>
              </a:rPr>
              <a:t>each component of </a:t>
            </a:r>
          </a:p>
          <a:p>
            <a:pPr algn="ctr"/>
            <a:r>
              <a:rPr lang="en-US" sz="6000" b="1" dirty="0">
                <a:solidFill>
                  <a:srgbClr val="FFFFFF"/>
                </a:solidFill>
                <a:latin typeface="Gilroy ExtraBold" charset="0"/>
                <a:ea typeface="Gilroy ExtraBold" charset="0"/>
                <a:cs typeface="Gilroy ExtraBold" charset="0"/>
              </a:rPr>
              <a:t>strategic plans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581741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02309"/>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Setting a proper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82954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Strategic planning</a:t>
            </a:r>
          </a:p>
        </p:txBody>
      </p:sp>
    </p:spTree>
    <p:extLst>
      <p:ext uri="{BB962C8B-B14F-4D97-AF65-F5344CB8AC3E}">
        <p14:creationId xmlns:p14="http://schemas.microsoft.com/office/powerpoint/2010/main" val="2191092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500818" y="2291937"/>
            <a:ext cx="9190363" cy="2327176"/>
          </a:xfrm>
          <a:prstGeom prst="rect">
            <a:avLst/>
          </a:prstGeom>
          <a:noFill/>
        </p:spPr>
        <p:txBody>
          <a:bodyPr wrap="square" rtlCol="0" anchor="t">
            <a:spAutoFit/>
          </a:bodyPr>
          <a:lstStyle/>
          <a:p>
            <a:pPr>
              <a:lnSpc>
                <a:spcPct val="80000"/>
              </a:lnSpc>
              <a:tabLst>
                <a:tab pos="571500" algn="l"/>
                <a:tab pos="1200150" algn="l"/>
                <a:tab pos="2057400" algn="l"/>
              </a:tabLst>
            </a:pPr>
            <a:r>
              <a:rPr lang="en-US" sz="6000" b="1" dirty="0">
                <a:solidFill>
                  <a:srgbClr val="FFFF00"/>
                </a:solidFill>
                <a:latin typeface="Gilroy ExtraBold" charset="0"/>
                <a:ea typeface="Gilroy ExtraBold" charset="0"/>
                <a:cs typeface="Gilroy ExtraBold" charset="0"/>
              </a:rPr>
              <a:t>A goal is a target. </a:t>
            </a:r>
          </a:p>
          <a:p>
            <a:pPr>
              <a:lnSpc>
                <a:spcPct val="80000"/>
              </a:lnSpc>
              <a:tabLst>
                <a:tab pos="571500" algn="l"/>
                <a:tab pos="1200150" algn="l"/>
                <a:tab pos="2057400" algn="l"/>
              </a:tabLst>
            </a:pPr>
            <a:r>
              <a:rPr lang="en-US" sz="6000" b="1" dirty="0">
                <a:solidFill>
                  <a:srgbClr val="FFFFFF"/>
                </a:solidFill>
                <a:latin typeface="Gilroy ExtraBold" charset="0"/>
                <a:ea typeface="Gilroy ExtraBold" charset="0"/>
                <a:cs typeface="Gilroy ExtraBold" charset="0"/>
              </a:rPr>
              <a:t>Without one, you’ll never hit the bull’s eye!</a:t>
            </a:r>
            <a:endParaRPr lang="en-US" sz="6000"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83515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34255" y="2274838"/>
            <a:ext cx="9923489" cy="2308324"/>
          </a:xfrm>
          <a:prstGeom prst="rect">
            <a:avLst/>
          </a:prstGeom>
          <a:noFill/>
        </p:spPr>
        <p:txBody>
          <a:bodyPr wrap="square" rtlCol="0" anchor="t">
            <a:spAutoFit/>
          </a:bodyPr>
          <a:lstStyle/>
          <a:p>
            <a:pPr>
              <a:lnSpc>
                <a:spcPct val="80000"/>
              </a:lnSpc>
              <a:tabLst>
                <a:tab pos="571500" algn="l"/>
                <a:tab pos="1200150" algn="l"/>
                <a:tab pos="2057400" algn="l"/>
              </a:tabLst>
            </a:pPr>
            <a:r>
              <a:rPr lang="en-US" sz="6000" b="1" dirty="0">
                <a:solidFill>
                  <a:srgbClr val="FFFF00"/>
                </a:solidFill>
                <a:latin typeface="Gilroy ExtraBold" charset="0"/>
                <a:ea typeface="Gilroy ExtraBold" charset="0"/>
                <a:cs typeface="Gilroy ExtraBold" charset="0"/>
              </a:rPr>
              <a:t>Good goals </a:t>
            </a:r>
            <a:r>
              <a:rPr lang="en-US" sz="6000" b="1" dirty="0">
                <a:solidFill>
                  <a:srgbClr val="FFFFFF"/>
                </a:solidFill>
                <a:latin typeface="Gilroy ExtraBold" charset="0"/>
                <a:ea typeface="Gilroy ExtraBold" charset="0"/>
                <a:cs typeface="Gilroy ExtraBold" charset="0"/>
              </a:rPr>
              <a:t>are measurable, realistic, and solve a challenge. </a:t>
            </a:r>
            <a:endParaRPr lang="en-US" sz="6000" dirty="0">
              <a:solidFill>
                <a:srgbClr val="FFFFFF"/>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294837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41129"/>
            <a:ext cx="7561201" cy="660437"/>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Quotes on goals</a:t>
            </a:r>
          </a:p>
        </p:txBody>
      </p:sp>
      <p:sp>
        <p:nvSpPr>
          <p:cNvPr id="8" name="TextBox 7"/>
          <p:cNvSpPr txBox="1"/>
          <p:nvPr/>
        </p:nvSpPr>
        <p:spPr>
          <a:xfrm>
            <a:off x="5101506" y="1401566"/>
            <a:ext cx="6426882" cy="4154984"/>
          </a:xfrm>
          <a:prstGeom prst="rect">
            <a:avLst/>
          </a:prstGeom>
          <a:noFill/>
        </p:spPr>
        <p:txBody>
          <a:bodyPr wrap="square" rtlCol="0">
            <a:spAutoFit/>
          </a:bodyPr>
          <a:lstStyle/>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“Be stubborn about your goals, and flexible about your methods.”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“Success is not built on success. It’s built on failure. It’s built on frustration. Sometimes it’s built on catastrophe.” </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p:txBody>
      </p:sp>
      <p:pic>
        <p:nvPicPr>
          <p:cNvPr id="9" name="Picture 8"/>
          <p:cNvPicPr>
            <a:picLocks noChangeAspect="1"/>
          </p:cNvPicPr>
          <p:nvPr/>
        </p:nvPicPr>
        <p:blipFill rotWithShape="1">
          <a:blip r:embed="rId3"/>
          <a:srcRect l="23837" r="29913"/>
          <a:stretch/>
        </p:blipFill>
        <p:spPr>
          <a:xfrm>
            <a:off x="0" y="0"/>
            <a:ext cx="4332157" cy="6858000"/>
          </a:xfrm>
          <a:prstGeom prst="rect">
            <a:avLst/>
          </a:prstGeom>
        </p:spPr>
      </p:pic>
    </p:spTree>
    <p:extLst>
      <p:ext uri="{BB962C8B-B14F-4D97-AF65-F5344CB8AC3E}">
        <p14:creationId xmlns:p14="http://schemas.microsoft.com/office/powerpoint/2010/main" val="2697274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1524000" y="3640327"/>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buNone/>
            </a:pPr>
            <a:r>
              <a:rPr lang="en-US" dirty="0">
                <a:solidFill>
                  <a:schemeClr val="tx1"/>
                </a:solidFill>
                <a:latin typeface="Source Sans Pro" panose="020B0503030403020204" pitchFamily="34" charset="77"/>
                <a:ea typeface="Calibri" charset="0"/>
                <a:cs typeface="Calibri" charset="0"/>
              </a:rPr>
              <a:t>Why do you think he said that?</a:t>
            </a:r>
          </a:p>
        </p:txBody>
      </p:sp>
      <p:sp>
        <p:nvSpPr>
          <p:cNvPr id="2" name="Rectangle 1"/>
          <p:cNvSpPr/>
          <p:nvPr/>
        </p:nvSpPr>
        <p:spPr>
          <a:xfrm>
            <a:off x="1524000" y="2620451"/>
            <a:ext cx="9144000" cy="957955"/>
          </a:xfrm>
          <a:prstGeom prst="rect">
            <a:avLst/>
          </a:prstGeom>
        </p:spPr>
        <p:txBody>
          <a:bodyPr wrap="square">
            <a:spAutoFit/>
          </a:bodyPr>
          <a:lstStyle/>
          <a:p>
            <a:pPr algn="ctr">
              <a:spcBef>
                <a:spcPct val="0"/>
              </a:spcBef>
            </a:pPr>
            <a:r>
              <a:rPr lang="en-US" altLang="ko-KR" sz="5625" b="1" dirty="0">
                <a:solidFill>
                  <a:schemeClr val="bg2"/>
                </a:solidFill>
                <a:latin typeface="Gilroy ExtraBold" pitchFamily="2" charset="77"/>
                <a:ea typeface="Calibri" charset="0"/>
                <a:cs typeface="Calibri" charset="0"/>
              </a:rPr>
              <a:t>Planning is everything.</a:t>
            </a:r>
          </a:p>
        </p:txBody>
      </p:sp>
    </p:spTree>
    <p:extLst>
      <p:ext uri="{BB962C8B-B14F-4D97-AF65-F5344CB8AC3E}">
        <p14:creationId xmlns:p14="http://schemas.microsoft.com/office/powerpoint/2010/main" val="41217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93843"/>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Developing a strategy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82954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Strategic planning</a:t>
            </a:r>
          </a:p>
        </p:txBody>
      </p:sp>
    </p:spTree>
    <p:extLst>
      <p:ext uri="{BB962C8B-B14F-4D97-AF65-F5344CB8AC3E}">
        <p14:creationId xmlns:p14="http://schemas.microsoft.com/office/powerpoint/2010/main" val="1068718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2934876"/>
            <a:ext cx="12192000" cy="1065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500" b="1" dirty="0">
                <a:solidFill>
                  <a:schemeClr val="bg2"/>
                </a:solidFill>
                <a:latin typeface="Gilroy ExtraBold" charset="0"/>
                <a:ea typeface="Gilroy ExtraBold" charset="0"/>
                <a:cs typeface="Gilroy ExtraBold" charset="0"/>
              </a:rPr>
              <a:t>What is a strategy?</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185086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27419" y="1896080"/>
            <a:ext cx="9923489" cy="3065839"/>
          </a:xfrm>
          <a:prstGeom prst="rect">
            <a:avLst/>
          </a:prstGeom>
          <a:noFill/>
        </p:spPr>
        <p:txBody>
          <a:bodyPr wrap="square" rtlCol="0">
            <a:spAutoFit/>
          </a:bodyPr>
          <a:lstStyle/>
          <a:p>
            <a:pPr defTabSz="457200">
              <a:lnSpc>
                <a:spcPct val="80000"/>
              </a:lnSpc>
            </a:pPr>
            <a:r>
              <a:rPr lang="en-US" sz="6000" b="1" dirty="0">
                <a:solidFill>
                  <a:srgbClr val="FFFF00"/>
                </a:solidFill>
                <a:latin typeface="Gilroy ExtraBold" charset="0"/>
                <a:ea typeface="Gilroy ExtraBold" charset="0"/>
                <a:cs typeface="Gilroy ExtraBold" charset="0"/>
              </a:rPr>
              <a:t>A strategy </a:t>
            </a:r>
            <a:r>
              <a:rPr lang="en-US" sz="6000" b="1" dirty="0">
                <a:solidFill>
                  <a:prstClr val="white"/>
                </a:solidFill>
                <a:latin typeface="Gilroy ExtraBold" charset="0"/>
                <a:ea typeface="Gilroy ExtraBold" charset="0"/>
                <a:cs typeface="Gilroy ExtraBold" charset="0"/>
              </a:rPr>
              <a:t>is the roadmap to success and answers the question: How we will achieve our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648539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293487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2"/>
                </a:solidFill>
                <a:latin typeface="Gilroy ExtraBold" charset="0"/>
                <a:ea typeface="Gilroy ExtraBold" charset="0"/>
                <a:cs typeface="Gilroy ExtraBold" charset="0"/>
              </a:rPr>
              <a:t>What is a tactic?</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00500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439454" y="1536174"/>
            <a:ext cx="9923489" cy="3785652"/>
          </a:xfrm>
          <a:prstGeom prst="rect">
            <a:avLst/>
          </a:prstGeom>
          <a:noFill/>
        </p:spPr>
        <p:txBody>
          <a:bodyPr wrap="square" rtlCol="0">
            <a:spAutoFit/>
          </a:bodyPr>
          <a:lstStyle/>
          <a:p>
            <a:pPr defTabSz="457200">
              <a:lnSpc>
                <a:spcPct val="80000"/>
              </a:lnSpc>
            </a:pPr>
            <a:r>
              <a:rPr lang="en-US" sz="6000" b="1" dirty="0">
                <a:solidFill>
                  <a:srgbClr val="FFFF00"/>
                </a:solidFill>
                <a:latin typeface="Gilroy ExtraBold" charset="0"/>
                <a:ea typeface="Gilroy ExtraBold" charset="0"/>
                <a:cs typeface="Gilroy ExtraBold" charset="0"/>
              </a:rPr>
              <a:t>Tactics</a:t>
            </a:r>
            <a:r>
              <a:rPr lang="en-US" sz="6000" b="1" dirty="0">
                <a:solidFill>
                  <a:srgbClr val="00B3DC"/>
                </a:solidFill>
                <a:latin typeface="Gilroy ExtraBold" charset="0"/>
                <a:ea typeface="Gilroy ExtraBold" charset="0"/>
                <a:cs typeface="Gilroy ExtraBold" charset="0"/>
              </a:rPr>
              <a:t> </a:t>
            </a:r>
            <a:r>
              <a:rPr lang="en-US" sz="6000" b="1" dirty="0">
                <a:solidFill>
                  <a:prstClr val="white"/>
                </a:solidFill>
                <a:latin typeface="Gilroy ExtraBold" charset="0"/>
                <a:ea typeface="Gilroy ExtraBold" charset="0"/>
                <a:cs typeface="Gilroy ExtraBold" charset="0"/>
              </a:rPr>
              <a:t>are the actions you take to get you to your goal. They always follow the roadmap laid out by your strategy.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97836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218943" y="2616685"/>
            <a:ext cx="7719536" cy="1588512"/>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rPr>
              <a:t>Muhammad Ali vs. George Foreman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4205197"/>
            <a:ext cx="12192000" cy="523220"/>
          </a:xfrm>
          <a:prstGeom prst="rect">
            <a:avLst/>
          </a:prstGeom>
          <a:noFill/>
        </p:spPr>
        <p:txBody>
          <a:bodyPr wrap="square" rtlCol="0">
            <a:spAutoFit/>
          </a:bodyPr>
          <a:lstStyle/>
          <a:p>
            <a:pPr algn="ctr"/>
            <a:r>
              <a:rPr lang="en-US" sz="2800" dirty="0">
                <a:solidFill>
                  <a:srgbClr val="C6D0D7"/>
                </a:solidFill>
                <a:latin typeface="Source Sans Pro" charset="0"/>
                <a:ea typeface="Source Sans Pro" charset="0"/>
                <a:cs typeface="Source Sans Pro" charset="0"/>
              </a:rPr>
              <a:t>Defining Goal, Strategy, Tactics</a:t>
            </a:r>
          </a:p>
        </p:txBody>
      </p:sp>
    </p:spTree>
    <p:extLst>
      <p:ext uri="{BB962C8B-B14F-4D97-AF65-F5344CB8AC3E}">
        <p14:creationId xmlns:p14="http://schemas.microsoft.com/office/powerpoint/2010/main" val="1257199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hammad Ali Famous Interview After Defeating Forem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3416"/>
            <a:ext cx="12295289" cy="9221468"/>
          </a:xfrm>
          <a:prstGeom prst="rect">
            <a:avLst/>
          </a:prstGeom>
        </p:spPr>
      </p:pic>
    </p:spTree>
    <p:extLst>
      <p:ext uri="{BB962C8B-B14F-4D97-AF65-F5344CB8AC3E}">
        <p14:creationId xmlns:p14="http://schemas.microsoft.com/office/powerpoint/2010/main" val="2526692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1283899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What was Muhammad Ali’s goal in this fight?</a:t>
            </a:r>
          </a:p>
          <a:p>
            <a:endParaRPr lang="en-US" sz="2400" dirty="0">
              <a:solidFill>
                <a:srgbClr val="3B444D"/>
              </a:solidFill>
              <a:latin typeface="Source Sans Pro" charset="0"/>
              <a:ea typeface="Source Sans Pro" charset="0"/>
              <a:cs typeface="Source Sans Pro" charset="0"/>
            </a:endParaRPr>
          </a:p>
        </p:txBody>
      </p:sp>
      <p:sp>
        <p:nvSpPr>
          <p:cNvPr id="9" name="Oval 8"/>
          <p:cNvSpPr/>
          <p:nvPr/>
        </p:nvSpPr>
        <p:spPr>
          <a:xfrm>
            <a:off x="5818418" y="122536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2539067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2308324"/>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What was Muhammad Ali’s goal in this fight?</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What was his strategy?</a:t>
            </a:r>
          </a:p>
          <a:p>
            <a:endParaRPr lang="en-US" sz="2400" dirty="0">
              <a:solidFill>
                <a:srgbClr val="3B444D"/>
              </a:solidFill>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415624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0"/>
        <p:cNvGrpSpPr/>
        <p:nvPr/>
      </p:nvGrpSpPr>
      <p:grpSpPr>
        <a:xfrm>
          <a:off x="0" y="0"/>
          <a:ext cx="0" cy="0"/>
          <a:chOff x="0" y="0"/>
          <a:chExt cx="0" cy="0"/>
        </a:xfrm>
      </p:grpSpPr>
      <p:pic>
        <p:nvPicPr>
          <p:cNvPr id="3" name="Picture 2"/>
          <p:cNvPicPr>
            <a:picLocks noChangeAspect="1"/>
          </p:cNvPicPr>
          <p:nvPr/>
        </p:nvPicPr>
        <p:blipFill rotWithShape="1">
          <a:blip r:embed="rId3">
            <a:alphaModFix amt="15000"/>
            <a:extLst>
              <a:ext uri="{28A0092B-C50C-407E-A947-70E740481C1C}">
                <a14:useLocalDpi xmlns:a14="http://schemas.microsoft.com/office/drawing/2010/main" val="0"/>
              </a:ext>
            </a:extLst>
          </a:blip>
          <a:srcRect t="9375" b="10268"/>
          <a:stretch/>
        </p:blipFill>
        <p:spPr>
          <a:xfrm>
            <a:off x="0" y="0"/>
            <a:ext cx="12192000" cy="6858000"/>
          </a:xfrm>
          <a:prstGeom prst="rect">
            <a:avLst/>
          </a:prstGeom>
        </p:spPr>
      </p:pic>
      <p:sp>
        <p:nvSpPr>
          <p:cNvPr id="2" name="Rectangle 1"/>
          <p:cNvSpPr/>
          <p:nvPr/>
        </p:nvSpPr>
        <p:spPr>
          <a:xfrm>
            <a:off x="2723122" y="2260427"/>
            <a:ext cx="6745756" cy="2677656"/>
          </a:xfrm>
          <a:prstGeom prst="rect">
            <a:avLst/>
          </a:prstGeom>
        </p:spPr>
        <p:txBody>
          <a:bodyPr wrap="none">
            <a:spAutoFit/>
          </a:bodyPr>
          <a:lstStyle/>
          <a:p>
            <a:pPr lvl="0" algn="ctr">
              <a:buSzPct val="25000"/>
            </a:pPr>
            <a:r>
              <a:rPr lang="en-US" sz="7000" b="1" dirty="0">
                <a:solidFill>
                  <a:schemeClr val="lt1"/>
                </a:solidFill>
                <a:latin typeface="Gilroy ExtraBold" charset="0"/>
                <a:ea typeface="Gilroy ExtraBold" charset="0"/>
                <a:cs typeface="Gilroy ExtraBold" charset="0"/>
              </a:rPr>
              <a:t>Crafting your </a:t>
            </a:r>
          </a:p>
          <a:p>
            <a:pPr lvl="0" algn="ctr">
              <a:buSzPct val="25000"/>
            </a:pPr>
            <a:r>
              <a:rPr lang="en-US" sz="7000" b="1" dirty="0">
                <a:solidFill>
                  <a:schemeClr val="lt1"/>
                </a:solidFill>
                <a:latin typeface="Gilroy ExtraBold" charset="0"/>
                <a:ea typeface="Gilroy ExtraBold" charset="0"/>
                <a:cs typeface="Gilroy ExtraBold" charset="0"/>
              </a:rPr>
              <a:t>campaign plan </a:t>
            </a:r>
          </a:p>
          <a:p>
            <a:pPr lvl="0" algn="ctr">
              <a:buSzPct val="25000"/>
            </a:pPr>
            <a:endParaRPr lang="en-US" sz="2800" b="1" dirty="0">
              <a:solidFill>
                <a:schemeClr val="lt1"/>
              </a:solidFill>
              <a:latin typeface="Gilroy ExtraBold" charset="0"/>
              <a:ea typeface="Gilroy ExtraBold" charset="0"/>
              <a:cs typeface="Gilroy ExtraBold"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What was Muhammad Ali’s goal in this fight?</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What was his strategy?</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What were his tactics?</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3" name="TextBox 12"/>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1058093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What was Muhammad Ali’s goal in this fight?</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What was his strategy?</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What were his tactics?</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2" name="TextBox 11"/>
          <p:cNvSpPr txBox="1"/>
          <p:nvPr/>
        </p:nvSpPr>
        <p:spPr>
          <a:xfrm>
            <a:off x="1085088" y="1117152"/>
            <a:ext cx="4194048" cy="2862322"/>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a:t>
            </a:r>
            <a:r>
              <a:rPr lang="en-US" sz="4500" b="1">
                <a:solidFill>
                  <a:srgbClr val="00B3DC"/>
                </a:solidFill>
                <a:latin typeface="Gilroy ExtraBold" charset="0"/>
                <a:ea typeface="Gilroy ExtraBold" charset="0"/>
                <a:cs typeface="Gilroy ExtraBold" charset="0"/>
              </a:rPr>
              <a:t>, strategy, tactics</a:t>
            </a:r>
            <a:endParaRPr lang="en-US" sz="4500" b="1" dirty="0">
              <a:solidFill>
                <a:srgbClr val="00B3DC"/>
              </a:solidFill>
              <a:latin typeface="Gilroy ExtraBold" charset="0"/>
              <a:ea typeface="Gilroy ExtraBold" charset="0"/>
              <a:cs typeface="Gilroy ExtraBold" charset="0"/>
            </a:endParaRPr>
          </a:p>
          <a:p>
            <a:pPr>
              <a:lnSpc>
                <a:spcPct val="80000"/>
              </a:lnSpc>
            </a:pPr>
            <a:endParaRPr lang="en-US" sz="4500" b="1" dirty="0">
              <a:solidFill>
                <a:srgbClr val="00B3DC"/>
              </a:solidFill>
              <a:latin typeface="Gilroy ExtraBold" charset="0"/>
              <a:ea typeface="Gilroy ExtraBold" charset="0"/>
              <a:cs typeface="Gilroy ExtraBold" charset="0"/>
            </a:endParaRPr>
          </a:p>
          <a:p>
            <a:pPr>
              <a:lnSpc>
                <a:spcPct val="80000"/>
              </a:lnSpc>
            </a:pPr>
            <a:endParaRPr lang="en-US" sz="4500" b="1" dirty="0">
              <a:solidFill>
                <a:srgbClr val="00B3DC"/>
              </a:solidFill>
              <a:latin typeface="Gilroy ExtraBold" charset="0"/>
              <a:ea typeface="Gilroy ExtraBold" charset="0"/>
              <a:cs typeface="Gilroy ExtraBold" charset="0"/>
            </a:endParaRPr>
          </a:p>
        </p:txBody>
      </p:sp>
      <p:sp>
        <p:nvSpPr>
          <p:cNvPr id="13" name="TextBox 12"/>
          <p:cNvSpPr txBox="1"/>
          <p:nvPr/>
        </p:nvSpPr>
        <p:spPr>
          <a:xfrm>
            <a:off x="1085088" y="3579507"/>
            <a:ext cx="4194048" cy="370101"/>
          </a:xfrm>
          <a:prstGeom prst="rect">
            <a:avLst/>
          </a:prstGeom>
          <a:noFill/>
        </p:spPr>
        <p:txBody>
          <a:bodyPr wrap="square" rtlCol="0">
            <a:spAutoFit/>
          </a:bodyPr>
          <a:lstStyle/>
          <a:p>
            <a:pPr>
              <a:lnSpc>
                <a:spcPct val="80000"/>
              </a:lnSpc>
            </a:pPr>
            <a:r>
              <a:rPr lang="en-US" sz="2200" b="1" dirty="0">
                <a:solidFill>
                  <a:srgbClr val="3B444D"/>
                </a:solidFill>
                <a:latin typeface="Gilroy ExtraBold" charset="0"/>
                <a:ea typeface="Gilroy ExtraBold" charset="0"/>
                <a:cs typeface="Gilroy ExtraBold" charset="0"/>
              </a:rPr>
              <a:t>The Rope-A-Dope!</a:t>
            </a:r>
            <a:endParaRPr lang="en-US" sz="2200" b="1" dirty="0">
              <a:solidFill>
                <a:srgbClr val="00B3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755594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Creating a proper strategy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52343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476485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4" name="TextBox 3"/>
          <p:cNvSpPr txBox="1"/>
          <p:nvPr/>
        </p:nvSpPr>
        <p:spPr>
          <a:xfrm>
            <a:off x="6077211" y="1117152"/>
            <a:ext cx="5285732"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A proper strategy in a political context should answer three </a:t>
            </a:r>
            <a:r>
              <a:rPr lang="en-US" sz="2400">
                <a:latin typeface="Source Sans Pro" charset="0"/>
                <a:ea typeface="Source Sans Pro" charset="0"/>
                <a:cs typeface="Source Sans Pro" charset="0"/>
              </a:rPr>
              <a:t>key questions. </a:t>
            </a: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894512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1938992"/>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 authorizing authority, or decision maker has the ability to enact the change you wish to see?</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Tree>
    <p:extLst>
      <p:ext uri="{BB962C8B-B14F-4D97-AF65-F5344CB8AC3E}">
        <p14:creationId xmlns:p14="http://schemas.microsoft.com/office/powerpoint/2010/main" val="2621114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Creating a strategy</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 authorizing authority, or decision maker has the ability to enact the change you wish to see?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On which decision makers, core constituencies, people will you focus your influence?</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2" name="Oval 11"/>
          <p:cNvSpPr/>
          <p:nvPr/>
        </p:nvSpPr>
        <p:spPr>
          <a:xfrm>
            <a:off x="5751505" y="312260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4240587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Creating a strategy</a:t>
            </a:r>
          </a:p>
        </p:txBody>
      </p:sp>
      <p:sp>
        <p:nvSpPr>
          <p:cNvPr id="8" name="TextBox 7"/>
          <p:cNvSpPr txBox="1"/>
          <p:nvPr/>
        </p:nvSpPr>
        <p:spPr>
          <a:xfrm>
            <a:off x="6266688" y="1141536"/>
            <a:ext cx="4547617" cy="5262979"/>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 authorizing authority, or decision maker has the ability to enact the change you wish to see?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On which decision makers, core constituencies, people will you focus your influence?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is your message, and how will you communicate that in order to motivate these decision makers, constituencies, or people to action?</a:t>
            </a:r>
          </a:p>
        </p:txBody>
      </p:sp>
      <p:sp>
        <p:nvSpPr>
          <p:cNvPr id="9" name="Oval 8"/>
          <p:cNvSpPr/>
          <p:nvPr/>
        </p:nvSpPr>
        <p:spPr>
          <a:xfrm>
            <a:off x="5818418" y="121012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1" name="Oval 10"/>
          <p:cNvSpPr/>
          <p:nvPr/>
        </p:nvSpPr>
        <p:spPr>
          <a:xfrm>
            <a:off x="5818418" y="458386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Oval 11"/>
          <p:cNvSpPr/>
          <p:nvPr/>
        </p:nvSpPr>
        <p:spPr>
          <a:xfrm>
            <a:off x="5764546" y="312260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2213467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846289" y="1905506"/>
            <a:ext cx="8499422" cy="3046988"/>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To enact change and achieve our goals we need to influence </a:t>
            </a:r>
            <a:r>
              <a:rPr lang="en-US" sz="6000" b="1" dirty="0">
                <a:solidFill>
                  <a:srgbClr val="00B3DC"/>
                </a:solidFill>
                <a:latin typeface="Gilroy ExtraBold" charset="0"/>
                <a:ea typeface="Gilroy ExtraBold" charset="0"/>
                <a:cs typeface="Gilroy ExtraBold" charset="0"/>
              </a:rPr>
              <a:t>decision-makers.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8460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124262" y="1905506"/>
            <a:ext cx="9943475" cy="3046988"/>
          </a:xfrm>
          <a:prstGeom prst="rect">
            <a:avLst/>
          </a:prstGeom>
          <a:noFill/>
        </p:spPr>
        <p:txBody>
          <a:bodyPr wrap="square" rtlCol="0">
            <a:spAutoFit/>
          </a:bodyPr>
          <a:lstStyle/>
          <a:p>
            <a:pPr defTabSz="457200">
              <a:lnSpc>
                <a:spcPct val="80000"/>
              </a:lnSpc>
            </a:pPr>
            <a:r>
              <a:rPr lang="en-US" sz="6000" b="1" dirty="0">
                <a:solidFill>
                  <a:schemeClr val="bg1"/>
                </a:solidFill>
                <a:latin typeface="Gilroy ExtraBold" charset="0"/>
                <a:ea typeface="Gilroy ExtraBold" charset="0"/>
                <a:cs typeface="Gilroy ExtraBold" charset="0"/>
              </a:rPr>
              <a:t>To motivate these decision makers to action, we need messaging that resonates with their self-interest.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8925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a:solidFill>
                  <a:srgbClr val="00B4DC"/>
                </a:solidFill>
                <a:latin typeface="Gilroy ExtraBold" charset="0"/>
                <a:ea typeface="Gilroy ExtraBold" charset="0"/>
                <a:cs typeface="Gilroy ExtraBold" charset="0"/>
              </a:rPr>
              <a:t>Goals for this session</a:t>
            </a:r>
            <a:endParaRPr lang="en-US" sz="4500" b="1" dirty="0">
              <a:solidFill>
                <a:srgbClr val="00B4DC"/>
              </a:solidFill>
              <a:latin typeface="Gilroy ExtraBold" charset="0"/>
              <a:ea typeface="Gilroy ExtraBold" charset="0"/>
              <a:cs typeface="Gilroy ExtraBold" charset="0"/>
            </a:endParaRPr>
          </a:p>
        </p:txBody>
      </p:sp>
      <p:sp>
        <p:nvSpPr>
          <p:cNvPr id="3" name="Oval 2"/>
          <p:cNvSpPr/>
          <p:nvPr/>
        </p:nvSpPr>
        <p:spPr>
          <a:xfrm>
            <a:off x="5811753" y="12217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6" name="TextBox 5"/>
          <p:cNvSpPr txBox="1"/>
          <p:nvPr/>
        </p:nvSpPr>
        <p:spPr>
          <a:xfrm>
            <a:off x="6332451" y="1151078"/>
            <a:ext cx="5333759"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the framework for developing strategic plans, particularly within your local issue campaign.  </a:t>
            </a:r>
          </a:p>
        </p:txBody>
      </p:sp>
      <p:sp>
        <p:nvSpPr>
          <p:cNvPr id="9" name="Oval 8"/>
          <p:cNvSpPr/>
          <p:nvPr/>
        </p:nvSpPr>
        <p:spPr>
          <a:xfrm>
            <a:off x="5811753" y="329485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0" name="TextBox 9"/>
          <p:cNvSpPr txBox="1"/>
          <p:nvPr/>
        </p:nvSpPr>
        <p:spPr>
          <a:xfrm>
            <a:off x="6332451" y="3294852"/>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Apply framework to your own campaign plan </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36783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04151" y="1252340"/>
            <a:ext cx="4247909" cy="4247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4000" b="1" dirty="0">
                <a:solidFill>
                  <a:schemeClr val="bg1"/>
                </a:solidFill>
                <a:latin typeface="Gilroy ExtraBold" charset="0"/>
                <a:ea typeface="Gilroy ExtraBold" charset="0"/>
                <a:cs typeface="Gilroy ExtraBold" charset="0"/>
              </a:rPr>
              <a:t>Politicians have certain motivations</a:t>
            </a:r>
          </a:p>
        </p:txBody>
      </p:sp>
      <p:sp>
        <p:nvSpPr>
          <p:cNvPr id="5" name="TextBox 4"/>
          <p:cNvSpPr txBox="1"/>
          <p:nvPr/>
        </p:nvSpPr>
        <p:spPr>
          <a:xfrm>
            <a:off x="6096000" y="3034853"/>
            <a:ext cx="4625730" cy="683264"/>
          </a:xfrm>
          <a:prstGeom prst="rect">
            <a:avLst/>
          </a:prstGeom>
          <a:noFill/>
        </p:spPr>
        <p:txBody>
          <a:bodyPr wrap="square" rtlCol="0">
            <a:spAutoFit/>
          </a:bodyPr>
          <a:lstStyle/>
          <a:p>
            <a:pPr>
              <a:lnSpc>
                <a:spcPct val="80000"/>
              </a:lnSpc>
            </a:pPr>
            <a:r>
              <a:rPr lang="en-US" sz="2400" dirty="0">
                <a:latin typeface="Source Sans Pro" charset="0"/>
                <a:ea typeface="Source Sans Pro" charset="0"/>
                <a:cs typeface="Source Sans Pro" charset="0"/>
              </a:rPr>
              <a:t>What motivates this type of decision maker?</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454711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894447" y="1355347"/>
            <a:ext cx="1555294"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Reelection</a:t>
            </a:r>
          </a:p>
        </p:txBody>
      </p:sp>
      <p:sp>
        <p:nvSpPr>
          <p:cNvPr id="24" name="Rectangle 23"/>
          <p:cNvSpPr/>
          <p:nvPr/>
        </p:nvSpPr>
        <p:spPr>
          <a:xfrm>
            <a:off x="6894445" y="2235909"/>
            <a:ext cx="1781074"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Their legacy</a:t>
            </a:r>
          </a:p>
        </p:txBody>
      </p:sp>
      <p:sp>
        <p:nvSpPr>
          <p:cNvPr id="25" name="Rectangle 24"/>
          <p:cNvSpPr/>
          <p:nvPr/>
        </p:nvSpPr>
        <p:spPr>
          <a:xfrm>
            <a:off x="6894444" y="3108498"/>
            <a:ext cx="1357740"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Finances</a:t>
            </a:r>
          </a:p>
        </p:txBody>
      </p:sp>
      <p:sp>
        <p:nvSpPr>
          <p:cNvPr id="26" name="Rectangle 25"/>
          <p:cNvSpPr/>
          <p:nvPr/>
        </p:nvSpPr>
        <p:spPr>
          <a:xfrm>
            <a:off x="6894445" y="3981088"/>
            <a:ext cx="3424812" cy="643921"/>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Future of the institution</a:t>
            </a:r>
          </a:p>
        </p:txBody>
      </p:sp>
      <p:sp>
        <p:nvSpPr>
          <p:cNvPr id="27" name="Rectangle 26"/>
          <p:cNvSpPr/>
          <p:nvPr/>
        </p:nvSpPr>
        <p:spPr>
          <a:xfrm>
            <a:off x="6894446" y="4867412"/>
            <a:ext cx="2246740"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Constituent base</a:t>
            </a:r>
          </a:p>
        </p:txBody>
      </p:sp>
      <p:sp>
        <p:nvSpPr>
          <p:cNvPr id="28" name="Oval 27"/>
          <p:cNvSpPr/>
          <p:nvPr/>
        </p:nvSpPr>
        <p:spPr>
          <a:xfrm>
            <a:off x="1004151" y="1252340"/>
            <a:ext cx="4247909" cy="4247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4000" b="1" dirty="0">
                <a:solidFill>
                  <a:schemeClr val="bg1"/>
                </a:solidFill>
                <a:latin typeface="Gilroy ExtraBold" charset="0"/>
                <a:ea typeface="Gilroy ExtraBold" charset="0"/>
                <a:cs typeface="Gilroy ExtraBold" charset="0"/>
              </a:rPr>
              <a:t>Politicians have certain motivations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8131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04151" y="1252340"/>
            <a:ext cx="4247909" cy="4247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4000" b="1" dirty="0">
                <a:solidFill>
                  <a:schemeClr val="bg1"/>
                </a:solidFill>
                <a:latin typeface="Gilroy ExtraBold" charset="0"/>
                <a:ea typeface="Gilroy ExtraBold" charset="0"/>
                <a:cs typeface="Gilroy ExtraBold" charset="0"/>
              </a:rPr>
              <a:t>Voters have certain motivations</a:t>
            </a:r>
          </a:p>
        </p:txBody>
      </p:sp>
      <p:sp>
        <p:nvSpPr>
          <p:cNvPr id="5" name="TextBox 4"/>
          <p:cNvSpPr txBox="1"/>
          <p:nvPr/>
        </p:nvSpPr>
        <p:spPr>
          <a:xfrm>
            <a:off x="6096000" y="3034853"/>
            <a:ext cx="4625730" cy="683264"/>
          </a:xfrm>
          <a:prstGeom prst="rect">
            <a:avLst/>
          </a:prstGeom>
          <a:noFill/>
        </p:spPr>
        <p:txBody>
          <a:bodyPr wrap="square" rtlCol="0">
            <a:spAutoFit/>
          </a:bodyPr>
          <a:lstStyle/>
          <a:p>
            <a:pPr>
              <a:lnSpc>
                <a:spcPct val="80000"/>
              </a:lnSpc>
            </a:pPr>
            <a:r>
              <a:rPr lang="en-US" sz="2400" dirty="0">
                <a:latin typeface="Source Sans Pro" charset="0"/>
                <a:ea typeface="Source Sans Pro" charset="0"/>
                <a:cs typeface="Source Sans Pro" charset="0"/>
              </a:rPr>
              <a:t>What motivates this type of decision maker?</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63300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04151" y="1252340"/>
            <a:ext cx="4247909" cy="4247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200" b="1" dirty="0">
                <a:solidFill>
                  <a:schemeClr val="bg1"/>
                </a:solidFill>
                <a:latin typeface="Gilroy ExtraBold" charset="0"/>
                <a:ea typeface="Gilroy ExtraBold" charset="0"/>
                <a:cs typeface="Gilroy ExtraBold" charset="0"/>
              </a:rPr>
              <a:t>Political organizations have certain motivations</a:t>
            </a:r>
          </a:p>
        </p:txBody>
      </p:sp>
      <p:sp>
        <p:nvSpPr>
          <p:cNvPr id="5" name="TextBox 4"/>
          <p:cNvSpPr txBox="1"/>
          <p:nvPr/>
        </p:nvSpPr>
        <p:spPr>
          <a:xfrm>
            <a:off x="6096000" y="3034853"/>
            <a:ext cx="4625730" cy="683264"/>
          </a:xfrm>
          <a:prstGeom prst="rect">
            <a:avLst/>
          </a:prstGeom>
          <a:noFill/>
        </p:spPr>
        <p:txBody>
          <a:bodyPr wrap="square" rtlCol="0">
            <a:spAutoFit/>
          </a:bodyPr>
          <a:lstStyle/>
          <a:p>
            <a:pPr>
              <a:lnSpc>
                <a:spcPct val="80000"/>
              </a:lnSpc>
            </a:pPr>
            <a:r>
              <a:rPr lang="en-US" sz="2400" dirty="0">
                <a:latin typeface="Source Sans Pro" charset="0"/>
                <a:ea typeface="Source Sans Pro" charset="0"/>
                <a:cs typeface="Source Sans Pro" charset="0"/>
              </a:rPr>
              <a:t>What motivates this type of decision maker?</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965715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Some key takeaways</a:t>
            </a:r>
            <a:r>
              <a:rPr lang="mr-IN" sz="6000" b="1" dirty="0">
                <a:solidFill>
                  <a:srgbClr val="FFFFFF"/>
                </a:solidFill>
                <a:latin typeface="Gilroy ExtraBold" charset="0"/>
                <a:ea typeface="Gilroy ExtraBold" charset="0"/>
                <a:cs typeface="Gilroy ExtraBold" charset="0"/>
              </a:rPr>
              <a:t>…</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6268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421404"/>
            <a:ext cx="12192000" cy="193899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Does my strategy align </a:t>
            </a:r>
          </a:p>
          <a:p>
            <a:pPr algn="ctr"/>
            <a:r>
              <a:rPr lang="en-US" sz="6000" b="1" dirty="0">
                <a:solidFill>
                  <a:srgbClr val="FFFFFF"/>
                </a:solidFill>
                <a:latin typeface="Gilroy ExtraBold" charset="0"/>
                <a:ea typeface="Gilroy ExtraBold" charset="0"/>
                <a:cs typeface="Gilroy ExtraBold" charset="0"/>
              </a:rPr>
              <a:t>with my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77741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035939"/>
            <a:ext cx="12192000" cy="286232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Could we realistically </a:t>
            </a:r>
          </a:p>
          <a:p>
            <a:pPr algn="ctr"/>
            <a:r>
              <a:rPr lang="en-US" sz="6000" b="1" dirty="0">
                <a:solidFill>
                  <a:srgbClr val="FFFFFF"/>
                </a:solidFill>
                <a:latin typeface="Gilroy ExtraBold" charset="0"/>
                <a:ea typeface="Gilroy ExtraBold" charset="0"/>
                <a:cs typeface="Gilroy ExtraBold" charset="0"/>
              </a:rPr>
              <a:t>reach the goal through </a:t>
            </a:r>
          </a:p>
          <a:p>
            <a:pPr algn="ctr"/>
            <a:r>
              <a:rPr lang="en-US" sz="6000" b="1" dirty="0">
                <a:solidFill>
                  <a:srgbClr val="FFFFFF"/>
                </a:solidFill>
                <a:latin typeface="Gilroy ExtraBold" charset="0"/>
                <a:ea typeface="Gilroy ExtraBold" charset="0"/>
                <a:cs typeface="Gilroy ExtraBold" charset="0"/>
              </a:rPr>
              <a:t>this strategy?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57275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913440"/>
            <a:ext cx="12192000" cy="286232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Can I explain how the </a:t>
            </a:r>
          </a:p>
          <a:p>
            <a:pPr algn="ctr"/>
            <a:r>
              <a:rPr lang="en-US" sz="6000" b="1" dirty="0">
                <a:solidFill>
                  <a:srgbClr val="FFFFFF"/>
                </a:solidFill>
                <a:latin typeface="Gilroy ExtraBold" charset="0"/>
                <a:ea typeface="Gilroy ExtraBold" charset="0"/>
                <a:cs typeface="Gilroy ExtraBold" charset="0"/>
              </a:rPr>
              <a:t>chosen strategy will lead to </a:t>
            </a:r>
          </a:p>
          <a:p>
            <a:pPr algn="ctr"/>
            <a:r>
              <a:rPr lang="en-US" sz="6000" b="1" dirty="0">
                <a:solidFill>
                  <a:srgbClr val="FFFFFF"/>
                </a:solidFill>
                <a:latin typeface="Gilroy ExtraBold" charset="0"/>
                <a:ea typeface="Gilroy ExtraBold" charset="0"/>
                <a:cs typeface="Gilroy ExtraBold" charset="0"/>
              </a:rPr>
              <a:t>the determined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961604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Any questions on strategy?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72506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Tackling tactics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82954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Strategic planning</a:t>
            </a:r>
          </a:p>
        </p:txBody>
      </p:sp>
    </p:spTree>
    <p:extLst>
      <p:ext uri="{BB962C8B-B14F-4D97-AF65-F5344CB8AC3E}">
        <p14:creationId xmlns:p14="http://schemas.microsoft.com/office/powerpoint/2010/main" val="43345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729634347"/>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1" dirty="0">
                          <a:solidFill>
                            <a:schemeClr val="tx1"/>
                          </a:solidFill>
                          <a:latin typeface="Source Sans Pro" charset="0"/>
                          <a:ea typeface="Source Sans Pro" charset="0"/>
                          <a:cs typeface="Source Sans Pro" charset="0"/>
                        </a:rPr>
                        <a:t>Welcome </a:t>
                      </a:r>
                    </a:p>
                    <a:p>
                      <a:endParaRPr lang="en-US" sz="2200" b="1"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Goals, Strategy, Tactics  framework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Campaign plan template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9661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696827" y="1536174"/>
            <a:ext cx="8798346" cy="3785652"/>
          </a:xfrm>
          <a:prstGeom prst="rect">
            <a:avLst/>
          </a:prstGeom>
          <a:noFill/>
        </p:spPr>
        <p:txBody>
          <a:bodyPr wrap="square" rtlCol="0">
            <a:spAutoFit/>
          </a:bodyPr>
          <a:lstStyle/>
          <a:p>
            <a:pPr defTabSz="457200">
              <a:lnSpc>
                <a:spcPct val="80000"/>
              </a:lnSpc>
            </a:pPr>
            <a:r>
              <a:rPr lang="en-US" sz="6000" b="1" dirty="0">
                <a:solidFill>
                  <a:srgbClr val="00B3DC"/>
                </a:solidFill>
                <a:latin typeface="Gilroy ExtraBold" charset="0"/>
                <a:ea typeface="Gilroy ExtraBold" charset="0"/>
                <a:cs typeface="Gilroy ExtraBold" charset="0"/>
              </a:rPr>
              <a:t>Tactics </a:t>
            </a:r>
            <a:r>
              <a:rPr lang="en-US" sz="6000" b="1" dirty="0">
                <a:solidFill>
                  <a:prstClr val="white"/>
                </a:solidFill>
                <a:latin typeface="Gilroy ExtraBold" charset="0"/>
                <a:ea typeface="Gilroy ExtraBold" charset="0"/>
                <a:cs typeface="Gilroy ExtraBold" charset="0"/>
              </a:rPr>
              <a:t>are the actions you take to get you to your goal. They always </a:t>
            </a:r>
            <a:r>
              <a:rPr lang="en-US" sz="6000" b="1" dirty="0">
                <a:solidFill>
                  <a:srgbClr val="00B3DC"/>
                </a:solidFill>
                <a:latin typeface="Gilroy ExtraBold" charset="0"/>
                <a:ea typeface="Gilroy ExtraBold" charset="0"/>
                <a:cs typeface="Gilroy ExtraBold" charset="0"/>
              </a:rPr>
              <a:t>follow the roadmap laid out by your strategy.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72596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4559" y="1597562"/>
            <a:ext cx="116934" cy="243785"/>
          </a:xfrm>
          <a:prstGeom prst="rect">
            <a:avLst/>
          </a:prstGeom>
          <a:noFill/>
        </p:spPr>
        <p:txBody>
          <a:bodyPr wrap="square" rtlCol="0">
            <a:spAutoFit/>
          </a:bodyPr>
          <a:lstStyle/>
          <a:p>
            <a:endParaRPr lang="en-US" sz="984" dirty="0"/>
          </a:p>
        </p:txBody>
      </p:sp>
      <p:sp>
        <p:nvSpPr>
          <p:cNvPr id="36" name="Oval 35"/>
          <p:cNvSpPr/>
          <p:nvPr/>
        </p:nvSpPr>
        <p:spPr>
          <a:xfrm>
            <a:off x="2091433" y="1582739"/>
            <a:ext cx="2316073" cy="2269413"/>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ct val="0"/>
              </a:spcBef>
            </a:pPr>
            <a:r>
              <a:rPr lang="en-US" altLang="ko-KR" sz="2250" b="1" dirty="0">
                <a:solidFill>
                  <a:schemeClr val="bg1"/>
                </a:solidFill>
                <a:latin typeface="Calibri" charset="0"/>
                <a:ea typeface="Calibri" charset="0"/>
                <a:cs typeface="Calibri" charset="0"/>
              </a:rPr>
              <a:t>Effective Tactic</a:t>
            </a:r>
          </a:p>
        </p:txBody>
      </p:sp>
      <p:sp>
        <p:nvSpPr>
          <p:cNvPr id="37" name="Oval 36"/>
          <p:cNvSpPr/>
          <p:nvPr/>
        </p:nvSpPr>
        <p:spPr>
          <a:xfrm>
            <a:off x="4947856" y="1580613"/>
            <a:ext cx="2308699" cy="22621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ct val="0"/>
              </a:spcBef>
            </a:pPr>
            <a:r>
              <a:rPr lang="en-US" altLang="ko-KR" sz="2250" b="1" dirty="0">
                <a:solidFill>
                  <a:schemeClr val="bg1"/>
                </a:solidFill>
                <a:latin typeface="Calibri" charset="0"/>
                <a:ea typeface="Calibri" charset="0"/>
                <a:cs typeface="Calibri" charset="0"/>
              </a:rPr>
              <a:t>Supports Strategy</a:t>
            </a:r>
          </a:p>
        </p:txBody>
      </p:sp>
      <p:sp>
        <p:nvSpPr>
          <p:cNvPr id="38" name="Oval 37"/>
          <p:cNvSpPr/>
          <p:nvPr/>
        </p:nvSpPr>
        <p:spPr>
          <a:xfrm>
            <a:off x="7796905" y="1597562"/>
            <a:ext cx="2307157" cy="2260677"/>
          </a:xfrm>
          <a:prstGeom prst="ellipse">
            <a:avLst/>
          </a:prstGeom>
          <a:solidFill>
            <a:srgbClr val="009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spcBef>
                <a:spcPct val="0"/>
              </a:spcBef>
            </a:pPr>
            <a:r>
              <a:rPr lang="en-US" altLang="ko-KR" sz="2250" b="1" dirty="0">
                <a:solidFill>
                  <a:schemeClr val="bg1"/>
                </a:solidFill>
                <a:latin typeface="Calibri" charset="0"/>
                <a:ea typeface="Calibri" charset="0"/>
                <a:cs typeface="Calibri" charset="0"/>
              </a:rPr>
              <a:t>Worthwhile Use Of Resources</a:t>
            </a:r>
          </a:p>
        </p:txBody>
      </p:sp>
      <p:sp>
        <p:nvSpPr>
          <p:cNvPr id="39" name="TextBox 12"/>
          <p:cNvSpPr txBox="1">
            <a:spLocks noChangeArrowheads="1"/>
          </p:cNvSpPr>
          <p:nvPr/>
        </p:nvSpPr>
        <p:spPr bwMode="auto">
          <a:xfrm>
            <a:off x="4497241" y="2577304"/>
            <a:ext cx="360880" cy="546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r>
              <a:rPr lang="en-US" sz="2953" dirty="0">
                <a:solidFill>
                  <a:schemeClr val="bg2">
                    <a:lumMod val="25000"/>
                  </a:schemeClr>
                </a:solidFill>
                <a:latin typeface="Gotham Bold"/>
                <a:cs typeface="Gotham Bold"/>
              </a:rPr>
              <a:t>=</a:t>
            </a:r>
          </a:p>
        </p:txBody>
      </p:sp>
      <p:sp>
        <p:nvSpPr>
          <p:cNvPr id="40" name="TextBox 16"/>
          <p:cNvSpPr txBox="1">
            <a:spLocks noChangeArrowheads="1"/>
          </p:cNvSpPr>
          <p:nvPr/>
        </p:nvSpPr>
        <p:spPr bwMode="auto">
          <a:xfrm>
            <a:off x="7346290" y="2567907"/>
            <a:ext cx="360880" cy="546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r>
              <a:rPr lang="en-US" sz="2953" dirty="0">
                <a:solidFill>
                  <a:schemeClr val="bg2">
                    <a:lumMod val="25000"/>
                  </a:schemeClr>
                </a:solidFill>
                <a:latin typeface="Gotham Bold"/>
                <a:cs typeface="Gotham Bold"/>
              </a:rPr>
              <a:t>+</a:t>
            </a:r>
          </a:p>
        </p:txBody>
      </p:sp>
      <p:sp>
        <p:nvSpPr>
          <p:cNvPr id="5" name="Rectangle 4"/>
          <p:cNvSpPr/>
          <p:nvPr/>
        </p:nvSpPr>
        <p:spPr>
          <a:xfrm>
            <a:off x="3106349" y="4334161"/>
            <a:ext cx="6440325" cy="1962076"/>
          </a:xfrm>
          <a:prstGeom prst="rect">
            <a:avLst/>
          </a:prstGeom>
        </p:spPr>
        <p:txBody>
          <a:bodyPr wrap="square">
            <a:spAutoFit/>
          </a:bodyPr>
          <a:lstStyle/>
          <a:p>
            <a:pPr>
              <a:lnSpc>
                <a:spcPct val="90000"/>
              </a:lnSpc>
              <a:defRPr/>
            </a:pPr>
            <a:r>
              <a:rPr lang="en-US" sz="2250" b="1" dirty="0">
                <a:solidFill>
                  <a:schemeClr val="accent1"/>
                </a:solidFill>
                <a:latin typeface="Calibri" charset="0"/>
                <a:ea typeface="Calibri" charset="0"/>
                <a:cs typeface="Calibri" charset="0"/>
                <a:sym typeface="Gill Sans"/>
              </a:rPr>
              <a:t>Common pitfalls:</a:t>
            </a:r>
          </a:p>
          <a:p>
            <a:pPr marL="321457" indent="-321457">
              <a:lnSpc>
                <a:spcPct val="90000"/>
              </a:lnSpc>
              <a:buFont typeface="Arial" charset="0"/>
              <a:buChar char="•"/>
              <a:defRPr/>
            </a:pPr>
            <a:r>
              <a:rPr lang="en-US" sz="2250" dirty="0">
                <a:solidFill>
                  <a:schemeClr val="bg2">
                    <a:lumMod val="25000"/>
                  </a:schemeClr>
                </a:solidFill>
                <a:latin typeface="Calibri" charset="0"/>
                <a:ea typeface="Calibri" charset="0"/>
                <a:cs typeface="Calibri" charset="0"/>
                <a:sym typeface="Gill Sans"/>
              </a:rPr>
              <a:t>“It’ll work because we’re right”</a:t>
            </a:r>
          </a:p>
          <a:p>
            <a:pPr marL="321457" indent="-321457">
              <a:lnSpc>
                <a:spcPct val="90000"/>
              </a:lnSpc>
              <a:buFont typeface="Arial" charset="0"/>
              <a:buChar char="•"/>
              <a:defRPr/>
            </a:pPr>
            <a:r>
              <a:rPr lang="en-US" sz="2250" dirty="0">
                <a:solidFill>
                  <a:schemeClr val="bg2">
                    <a:lumMod val="25000"/>
                  </a:schemeClr>
                </a:solidFill>
                <a:latin typeface="Calibri" charset="0"/>
                <a:ea typeface="Calibri" charset="0"/>
                <a:cs typeface="Calibri" charset="0"/>
                <a:sym typeface="Gill Sans"/>
              </a:rPr>
              <a:t>Tactic is strong, but target doesn’t notice</a:t>
            </a:r>
          </a:p>
          <a:p>
            <a:pPr marL="321457" indent="-321457">
              <a:lnSpc>
                <a:spcPct val="90000"/>
              </a:lnSpc>
              <a:buFont typeface="Arial" charset="0"/>
              <a:buChar char="•"/>
              <a:defRPr/>
            </a:pPr>
            <a:r>
              <a:rPr lang="en-US" sz="2250" dirty="0">
                <a:solidFill>
                  <a:schemeClr val="bg2">
                    <a:lumMod val="25000"/>
                  </a:schemeClr>
                </a:solidFill>
                <a:latin typeface="Calibri" charset="0"/>
                <a:ea typeface="Calibri" charset="0"/>
                <a:cs typeface="Calibri" charset="0"/>
                <a:sym typeface="Gill Sans"/>
              </a:rPr>
              <a:t>Tactic gets on target’s radar but doesn’t support strategy or motivate them</a:t>
            </a:r>
          </a:p>
          <a:p>
            <a:pPr marL="321457" indent="-321457">
              <a:lnSpc>
                <a:spcPct val="90000"/>
              </a:lnSpc>
              <a:buFont typeface="Arial" charset="0"/>
              <a:buChar char="•"/>
              <a:defRPr/>
            </a:pPr>
            <a:r>
              <a:rPr lang="en-US" sz="2250" dirty="0">
                <a:solidFill>
                  <a:schemeClr val="bg2">
                    <a:lumMod val="25000"/>
                  </a:schemeClr>
                </a:solidFill>
                <a:latin typeface="Calibri" charset="0"/>
                <a:ea typeface="Calibri" charset="0"/>
                <a:cs typeface="Calibri" charset="0"/>
                <a:sym typeface="Gill Sans"/>
              </a:rPr>
              <a:t>Tactic distracts from overall strategy</a:t>
            </a:r>
          </a:p>
        </p:txBody>
      </p:sp>
      <p:sp>
        <p:nvSpPr>
          <p:cNvPr id="12" name="Rectangle 11"/>
          <p:cNvSpPr>
            <a:spLocks noChangeArrowheads="1"/>
          </p:cNvSpPr>
          <p:nvPr/>
        </p:nvSpPr>
        <p:spPr bwMode="auto">
          <a:xfrm>
            <a:off x="2139115" y="382649"/>
            <a:ext cx="7964947" cy="61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3375" b="1" dirty="0">
                <a:solidFill>
                  <a:schemeClr val="bg2"/>
                </a:solidFill>
                <a:latin typeface="Gilroy ExtraBold" charset="0"/>
                <a:ea typeface="Gilroy ExtraBold" charset="0"/>
                <a:cs typeface="Gilroy ExtraBold" charset="0"/>
              </a:rPr>
              <a:t>Effective tactics share two traits</a:t>
            </a:r>
          </a:p>
        </p:txBody>
      </p:sp>
    </p:spTree>
    <p:extLst>
      <p:ext uri="{BB962C8B-B14F-4D97-AF65-F5344CB8AC3E}">
        <p14:creationId xmlns:p14="http://schemas.microsoft.com/office/powerpoint/2010/main" val="1179290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12043" y="2058872"/>
            <a:ext cx="3648243"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Television ads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Press conferences &amp; rallies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Town halls &amp; forums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Office visits &amp; phone calls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Social media</a:t>
            </a:r>
          </a:p>
        </p:txBody>
      </p:sp>
      <p:sp>
        <p:nvSpPr>
          <p:cNvPr id="11" name="Oval 10"/>
          <p:cNvSpPr/>
          <p:nvPr/>
        </p:nvSpPr>
        <p:spPr>
          <a:xfrm>
            <a:off x="1666569" y="214384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2" name="Oval 11"/>
          <p:cNvSpPr/>
          <p:nvPr/>
        </p:nvSpPr>
        <p:spPr>
          <a:xfrm>
            <a:off x="1666568" y="290809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3" name="Oval 12"/>
          <p:cNvSpPr/>
          <p:nvPr/>
        </p:nvSpPr>
        <p:spPr>
          <a:xfrm>
            <a:off x="1666568" y="363345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6" name="TextBox 15"/>
          <p:cNvSpPr txBox="1"/>
          <p:nvPr/>
        </p:nvSpPr>
        <p:spPr>
          <a:xfrm>
            <a:off x="6863962" y="2097538"/>
            <a:ext cx="4355024"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Earned media events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Distributing printed literature</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Community engagement events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Public speeches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Training &amp; education </a:t>
            </a:r>
          </a:p>
        </p:txBody>
      </p:sp>
      <p:sp>
        <p:nvSpPr>
          <p:cNvPr id="17" name="Oval 16"/>
          <p:cNvSpPr/>
          <p:nvPr/>
        </p:nvSpPr>
        <p:spPr>
          <a:xfrm>
            <a:off x="1666567" y="435880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4</a:t>
            </a:r>
          </a:p>
        </p:txBody>
      </p:sp>
      <p:sp>
        <p:nvSpPr>
          <p:cNvPr id="18" name="Oval 17"/>
          <p:cNvSpPr/>
          <p:nvPr/>
        </p:nvSpPr>
        <p:spPr>
          <a:xfrm>
            <a:off x="1665590" y="5084163"/>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5</a:t>
            </a:r>
          </a:p>
        </p:txBody>
      </p:sp>
      <p:sp>
        <p:nvSpPr>
          <p:cNvPr id="19" name="Oval 18"/>
          <p:cNvSpPr/>
          <p:nvPr/>
        </p:nvSpPr>
        <p:spPr>
          <a:xfrm>
            <a:off x="6367069" y="2143847"/>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6</a:t>
            </a:r>
          </a:p>
        </p:txBody>
      </p:sp>
      <p:sp>
        <p:nvSpPr>
          <p:cNvPr id="20" name="Oval 19"/>
          <p:cNvSpPr/>
          <p:nvPr/>
        </p:nvSpPr>
        <p:spPr>
          <a:xfrm>
            <a:off x="6367068" y="2908095"/>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7</a:t>
            </a:r>
          </a:p>
        </p:txBody>
      </p:sp>
      <p:sp>
        <p:nvSpPr>
          <p:cNvPr id="21" name="Oval 20"/>
          <p:cNvSpPr/>
          <p:nvPr/>
        </p:nvSpPr>
        <p:spPr>
          <a:xfrm>
            <a:off x="6367068" y="3633451"/>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8</a:t>
            </a:r>
          </a:p>
        </p:txBody>
      </p:sp>
      <p:sp>
        <p:nvSpPr>
          <p:cNvPr id="30" name="TextBox 29"/>
          <p:cNvSpPr txBox="1"/>
          <p:nvPr/>
        </p:nvSpPr>
        <p:spPr>
          <a:xfrm>
            <a:off x="1952061" y="659199"/>
            <a:ext cx="8287878" cy="849848"/>
          </a:xfrm>
          <a:prstGeom prst="rect">
            <a:avLst/>
          </a:prstGeom>
          <a:noFill/>
        </p:spPr>
        <p:txBody>
          <a:bodyPr wrap="square" rtlCol="0">
            <a:spAutoFit/>
          </a:bodyPr>
          <a:lstStyle/>
          <a:p>
            <a:pPr algn="ctr" defTabSz="457200">
              <a:lnSpc>
                <a:spcPct val="80000"/>
              </a:lnSpc>
            </a:pPr>
            <a:r>
              <a:rPr lang="en-US" sz="6000" b="1" dirty="0">
                <a:solidFill>
                  <a:srgbClr val="00B3DC"/>
                </a:solidFill>
                <a:latin typeface="Gilroy ExtraBold" charset="0"/>
                <a:ea typeface="Gilroy ExtraBold" charset="0"/>
                <a:cs typeface="Gilroy ExtraBold" charset="0"/>
              </a:rPr>
              <a:t>Examples of tactics</a:t>
            </a:r>
          </a:p>
        </p:txBody>
      </p:sp>
      <p:pic>
        <p:nvPicPr>
          <p:cNvPr id="31" name="Picture 3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5" name="Oval 24">
            <a:extLst>
              <a:ext uri="{FF2B5EF4-FFF2-40B4-BE49-F238E27FC236}">
                <a16:creationId xmlns:a16="http://schemas.microsoft.com/office/drawing/2014/main" id="{2C2F2821-BCFD-AD46-BE1C-4A4A151EE979}"/>
              </a:ext>
            </a:extLst>
          </p:cNvPr>
          <p:cNvSpPr/>
          <p:nvPr/>
        </p:nvSpPr>
        <p:spPr>
          <a:xfrm>
            <a:off x="6379656" y="4417314"/>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9</a:t>
            </a:r>
          </a:p>
        </p:txBody>
      </p:sp>
      <p:sp>
        <p:nvSpPr>
          <p:cNvPr id="23" name="Oval 22">
            <a:extLst>
              <a:ext uri="{FF2B5EF4-FFF2-40B4-BE49-F238E27FC236}">
                <a16:creationId xmlns:a16="http://schemas.microsoft.com/office/drawing/2014/main" id="{2C2F2821-BCFD-AD46-BE1C-4A4A151EE979}"/>
              </a:ext>
            </a:extLst>
          </p:cNvPr>
          <p:cNvSpPr/>
          <p:nvPr/>
        </p:nvSpPr>
        <p:spPr>
          <a:xfrm>
            <a:off x="6383544" y="5084163"/>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latin typeface="Gilroy ExtraBold" charset="0"/>
              <a:ea typeface="Gilroy ExtraBold" charset="0"/>
              <a:cs typeface="Gilroy ExtraBold" charset="0"/>
            </a:endParaRPr>
          </a:p>
        </p:txBody>
      </p:sp>
      <p:sp>
        <p:nvSpPr>
          <p:cNvPr id="2" name="TextBox 1"/>
          <p:cNvSpPr txBox="1"/>
          <p:nvPr/>
        </p:nvSpPr>
        <p:spPr>
          <a:xfrm>
            <a:off x="6084131" y="5112643"/>
            <a:ext cx="952020" cy="307777"/>
          </a:xfrm>
          <a:prstGeom prst="rect">
            <a:avLst/>
          </a:prstGeom>
          <a:noFill/>
        </p:spPr>
        <p:txBody>
          <a:bodyPr wrap="square" rtlCol="0">
            <a:spAutoFit/>
          </a:bodyPr>
          <a:lstStyle/>
          <a:p>
            <a:pPr algn="ctr"/>
            <a:r>
              <a:rPr lang="en-US" b="1" dirty="0">
                <a:solidFill>
                  <a:schemeClr val="bg1"/>
                </a:solidFill>
                <a:latin typeface="Gilroy ExtraBold" charset="0"/>
                <a:ea typeface="Gilroy ExtraBold" charset="0"/>
                <a:cs typeface="Gilroy ExtraBold" charset="0"/>
              </a:rPr>
              <a:t>10</a:t>
            </a:r>
          </a:p>
        </p:txBody>
      </p:sp>
    </p:spTree>
    <p:extLst>
      <p:ext uri="{BB962C8B-B14F-4D97-AF65-F5344CB8AC3E}">
        <p14:creationId xmlns:p14="http://schemas.microsoft.com/office/powerpoint/2010/main" val="11781423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79422" y="2191782"/>
            <a:ext cx="9633156" cy="2550635"/>
          </a:xfrm>
          <a:prstGeom prst="rect">
            <a:avLst/>
          </a:prstGeom>
          <a:noFill/>
        </p:spPr>
        <p:txBody>
          <a:bodyPr wrap="square" rtlCol="0">
            <a:spAutoFit/>
          </a:bodyPr>
          <a:lstStyle/>
          <a:p>
            <a:pPr algn="ctr" defTabSz="457200">
              <a:lnSpc>
                <a:spcPct val="80000"/>
              </a:lnSpc>
            </a:pPr>
            <a:r>
              <a:rPr lang="en-US" sz="6600" b="1" dirty="0">
                <a:solidFill>
                  <a:srgbClr val="00B3DC"/>
                </a:solidFill>
                <a:latin typeface="Gilroy ExtraBold" charset="0"/>
                <a:ea typeface="Gilroy ExtraBold" charset="0"/>
                <a:cs typeface="Gilroy ExtraBold" charset="0"/>
              </a:rPr>
              <a:t>The tactics we choose </a:t>
            </a:r>
          </a:p>
          <a:p>
            <a:pPr algn="ctr" defTabSz="457200">
              <a:lnSpc>
                <a:spcPct val="80000"/>
              </a:lnSpc>
            </a:pPr>
            <a:r>
              <a:rPr lang="en-US" sz="6600" b="1" dirty="0">
                <a:solidFill>
                  <a:srgbClr val="00B3DC"/>
                </a:solidFill>
                <a:latin typeface="Gilroy ExtraBold" charset="0"/>
                <a:ea typeface="Gilroy ExtraBold" charset="0"/>
                <a:cs typeface="Gilroy ExtraBold" charset="0"/>
              </a:rPr>
              <a:t>are part of the </a:t>
            </a:r>
          </a:p>
          <a:p>
            <a:pPr algn="ctr" defTabSz="457200">
              <a:lnSpc>
                <a:spcPct val="80000"/>
              </a:lnSpc>
            </a:pPr>
            <a:r>
              <a:rPr lang="en-US" sz="6600" b="1" dirty="0">
                <a:solidFill>
                  <a:srgbClr val="00B3DC"/>
                </a:solidFill>
                <a:latin typeface="Gilroy ExtraBold" charset="0"/>
                <a:ea typeface="Gilroy ExtraBold" charset="0"/>
                <a:cs typeface="Gilroy ExtraBold" charset="0"/>
              </a:rPr>
              <a:t>issue ecosystem</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62081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878462"/>
            <a:ext cx="12192000" cy="1338828"/>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An issue ecosystem is the environment </a:t>
            </a:r>
          </a:p>
          <a:p>
            <a:pPr algn="ctr">
              <a:lnSpc>
                <a:spcPct val="90000"/>
              </a:lnSpc>
            </a:pPr>
            <a:r>
              <a:rPr lang="en-US" sz="4500" b="1" dirty="0">
                <a:solidFill>
                  <a:srgbClr val="00B4DC"/>
                </a:solidFill>
                <a:latin typeface="Gilroy ExtraBold" charset="0"/>
                <a:ea typeface="Gilroy ExtraBold" charset="0"/>
                <a:cs typeface="Gilroy ExtraBold" charset="0"/>
              </a:rPr>
              <a:t>surrounding a decision maker.</a:t>
            </a:r>
          </a:p>
        </p:txBody>
      </p:sp>
      <p:sp>
        <p:nvSpPr>
          <p:cNvPr id="18" name="TextBox 17"/>
          <p:cNvSpPr txBox="1"/>
          <p:nvPr/>
        </p:nvSpPr>
        <p:spPr>
          <a:xfrm>
            <a:off x="6366935" y="931353"/>
            <a:ext cx="184666" cy="369332"/>
          </a:xfrm>
          <a:prstGeom prst="rect">
            <a:avLst/>
          </a:prstGeom>
          <a:noFill/>
          <a:ln>
            <a:noFill/>
          </a:ln>
        </p:spPr>
        <p:txBody>
          <a:bodyPr wrap="none" rtlCol="0">
            <a:spAutoFit/>
          </a:bodyPr>
          <a:lstStyle/>
          <a:p>
            <a:endParaRPr lang="en-US" dirty="0">
              <a:solidFill>
                <a:srgbClr val="3B444D"/>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17" y="3817061"/>
            <a:ext cx="1277958" cy="105065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42" y="3619338"/>
            <a:ext cx="1298161" cy="11163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522" y="3718726"/>
            <a:ext cx="1197138" cy="1217342"/>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11" y="3748042"/>
            <a:ext cx="1470471" cy="115871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53" y="3448829"/>
            <a:ext cx="1140519" cy="1517297"/>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764" y="3651026"/>
            <a:ext cx="1151678" cy="1262803"/>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5816" y="3627043"/>
            <a:ext cx="1178807" cy="1130888"/>
          </a:xfrm>
          <a:prstGeom prst="rect">
            <a:avLst/>
          </a:prstGeom>
        </p:spPr>
      </p:pic>
    </p:spTree>
    <p:extLst>
      <p:ext uri="{BB962C8B-B14F-4D97-AF65-F5344CB8AC3E}">
        <p14:creationId xmlns:p14="http://schemas.microsoft.com/office/powerpoint/2010/main" val="2712052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315928"/>
            <a:ext cx="7416800" cy="954107"/>
          </a:xfrm>
          <a:prstGeom prst="rect">
            <a:avLst/>
          </a:prstGeom>
          <a:noFill/>
        </p:spPr>
        <p:txBody>
          <a:bodyPr wrap="square" rtlCol="0">
            <a:spAutoFit/>
          </a:bodyPr>
          <a:lstStyle/>
          <a:p>
            <a:r>
              <a:rPr lang="en-US" sz="2800" dirty="0">
                <a:solidFill>
                  <a:srgbClr val="3B444D"/>
                </a:solidFill>
                <a:latin typeface="Source Sans Pro" charset="0"/>
                <a:ea typeface="Source Sans Pro" charset="0"/>
                <a:cs typeface="Source Sans Pro" charset="0"/>
              </a:rPr>
              <a:t>To create the conditions for decision makers to take action on the issue we care about.</a:t>
            </a:r>
          </a:p>
        </p:txBody>
      </p:sp>
      <p:sp>
        <p:nvSpPr>
          <p:cNvPr id="3" name="TextBox 2"/>
          <p:cNvSpPr txBox="1"/>
          <p:nvPr/>
        </p:nvSpPr>
        <p:spPr>
          <a:xfrm>
            <a:off x="1219200" y="2556565"/>
            <a:ext cx="10116393"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Our goal: </a:t>
            </a:r>
          </a:p>
        </p:txBody>
      </p:sp>
    </p:spTree>
    <p:extLst>
      <p:ext uri="{BB962C8B-B14F-4D97-AF65-F5344CB8AC3E}">
        <p14:creationId xmlns:p14="http://schemas.microsoft.com/office/powerpoint/2010/main" val="2604413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44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1268589" y="2172310"/>
            <a:ext cx="9654821" cy="2513380"/>
          </a:xfrm>
          <a:prstGeom prst="rect">
            <a:avLst/>
          </a:prstGeom>
          <a:noFill/>
        </p:spPr>
        <p:txBody>
          <a:bodyPr wrap="square" rtlCol="0">
            <a:spAutoFit/>
          </a:bodyPr>
          <a:lstStyle/>
          <a:p>
            <a:pPr algn="ctr">
              <a:lnSpc>
                <a:spcPct val="80000"/>
              </a:lnSpc>
            </a:pPr>
            <a:r>
              <a:rPr lang="en-US" sz="6500" b="1" dirty="0">
                <a:solidFill>
                  <a:schemeClr val="bg1"/>
                </a:solidFill>
                <a:latin typeface="Gilroy ExtraBold" charset="0"/>
                <a:ea typeface="Gilroy ExtraBold" charset="0"/>
                <a:cs typeface="Gilroy ExtraBold" charset="0"/>
              </a:rPr>
              <a:t>One tactic alone </a:t>
            </a:r>
          </a:p>
          <a:p>
            <a:pPr algn="ctr">
              <a:lnSpc>
                <a:spcPct val="80000"/>
              </a:lnSpc>
            </a:pPr>
            <a:r>
              <a:rPr lang="en-US" sz="6500" b="1" dirty="0">
                <a:solidFill>
                  <a:schemeClr val="bg1"/>
                </a:solidFill>
                <a:latin typeface="Gilroy ExtraBold" charset="0"/>
                <a:ea typeface="Gilroy ExtraBold" charset="0"/>
                <a:cs typeface="Gilroy ExtraBold" charset="0"/>
              </a:rPr>
              <a:t>does not persuade a decision maker.</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7498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rgbClr val="344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TextBox 3"/>
          <p:cNvSpPr txBox="1"/>
          <p:nvPr/>
        </p:nvSpPr>
        <p:spPr>
          <a:xfrm>
            <a:off x="1268589" y="1772200"/>
            <a:ext cx="9654821" cy="3313599"/>
          </a:xfrm>
          <a:prstGeom prst="rect">
            <a:avLst/>
          </a:prstGeom>
          <a:noFill/>
        </p:spPr>
        <p:txBody>
          <a:bodyPr wrap="square" rtlCol="0">
            <a:spAutoFit/>
          </a:bodyPr>
          <a:lstStyle/>
          <a:p>
            <a:pPr algn="ctr">
              <a:lnSpc>
                <a:spcPct val="80000"/>
              </a:lnSpc>
            </a:pPr>
            <a:r>
              <a:rPr lang="en-US" sz="6500" b="1" dirty="0">
                <a:solidFill>
                  <a:srgbClr val="FFFFFF"/>
                </a:solidFill>
                <a:latin typeface="Gilroy ExtraBold" charset="0"/>
                <a:ea typeface="Gilroy ExtraBold" charset="0"/>
                <a:cs typeface="Gilroy ExtraBold" charset="0"/>
              </a:rPr>
              <a:t>It takes </a:t>
            </a:r>
            <a:r>
              <a:rPr lang="en-US" sz="6500" b="1" dirty="0">
                <a:solidFill>
                  <a:srgbClr val="FFFF00"/>
                </a:solidFill>
                <a:latin typeface="Gilroy ExtraBold" charset="0"/>
                <a:ea typeface="Gilroy ExtraBold" charset="0"/>
                <a:cs typeface="Gilroy ExtraBold" charset="0"/>
              </a:rPr>
              <a:t>a combination </a:t>
            </a:r>
          </a:p>
          <a:p>
            <a:pPr algn="ctr">
              <a:lnSpc>
                <a:spcPct val="80000"/>
              </a:lnSpc>
            </a:pPr>
            <a:r>
              <a:rPr lang="en-US" sz="6500" b="1" dirty="0">
                <a:solidFill>
                  <a:srgbClr val="FFFF00"/>
                </a:solidFill>
                <a:latin typeface="Gilroy ExtraBold" charset="0"/>
                <a:ea typeface="Gilroy ExtraBold" charset="0"/>
                <a:cs typeface="Gilroy ExtraBold" charset="0"/>
              </a:rPr>
              <a:t>of strategically-planned tactics </a:t>
            </a:r>
            <a:r>
              <a:rPr lang="en-US" sz="6500" b="1" dirty="0">
                <a:solidFill>
                  <a:srgbClr val="FFFFFF"/>
                </a:solidFill>
                <a:latin typeface="Gilroy ExtraBold" charset="0"/>
                <a:ea typeface="Gilroy ExtraBold" charset="0"/>
                <a:cs typeface="Gilroy ExtraBold" charset="0"/>
              </a:rPr>
              <a:t>to ensure your message is heard.</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882830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2132978813"/>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Goals, Strategy, Tactics  framework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Campaign template</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48778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3" name="Picture 2">
            <a:extLst>
              <a:ext uri="{FF2B5EF4-FFF2-40B4-BE49-F238E27FC236}">
                <a16:creationId xmlns:a16="http://schemas.microsoft.com/office/drawing/2014/main" id="{1374D06C-905F-E94F-8914-DCC11F30B944}"/>
              </a:ext>
            </a:extLst>
          </p:cNvPr>
          <p:cNvPicPr>
            <a:picLocks noChangeAspect="1"/>
          </p:cNvPicPr>
          <p:nvPr/>
        </p:nvPicPr>
        <p:blipFill>
          <a:blip r:embed="rId4"/>
          <a:stretch>
            <a:fillRect/>
          </a:stretch>
        </p:blipFill>
        <p:spPr>
          <a:xfrm>
            <a:off x="1237749" y="-625643"/>
            <a:ext cx="10125194" cy="7836875"/>
          </a:xfrm>
          <a:prstGeom prst="rect">
            <a:avLst/>
          </a:prstGeom>
        </p:spPr>
      </p:pic>
    </p:spTree>
    <p:extLst>
      <p:ext uri="{BB962C8B-B14F-4D97-AF65-F5344CB8AC3E}">
        <p14:creationId xmlns:p14="http://schemas.microsoft.com/office/powerpoint/2010/main" val="91579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3906429"/>
            <a:ext cx="12192000" cy="799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bg2"/>
                </a:solidFill>
                <a:latin typeface="Gilroy ExtraBold" charset="0"/>
                <a:ea typeface="Gilroy ExtraBold" charset="0"/>
                <a:cs typeface="Gilroy ExtraBold" charset="0"/>
              </a:rPr>
              <a:t>Guided worksheet</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8" y="1343526"/>
            <a:ext cx="1517562" cy="128145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608" y="1847938"/>
            <a:ext cx="1201821" cy="1554079"/>
          </a:xfrm>
          <a:prstGeom prst="rect">
            <a:avLst/>
          </a:prstGeom>
        </p:spPr>
      </p:pic>
      <p:pic>
        <p:nvPicPr>
          <p:cNvPr id="6" name="Picture 5"/>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56526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836805123"/>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Goals, Strategy, Tactics  framework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Campaign template</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Q &amp; A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982895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p:cNvSpPr txBox="1"/>
          <p:nvPr/>
        </p:nvSpPr>
        <p:spPr>
          <a:xfrm>
            <a:off x="0" y="2035939"/>
            <a:ext cx="12192000" cy="2862322"/>
          </a:xfrm>
          <a:prstGeom prst="rect">
            <a:avLst/>
          </a:prstGeom>
          <a:noFill/>
        </p:spPr>
        <p:txBody>
          <a:bodyPr wrap="square" rtlCol="0">
            <a:spAutoFit/>
          </a:bodyPr>
          <a:lstStyle/>
          <a:p>
            <a:pPr algn="ctr">
              <a:lnSpc>
                <a:spcPct val="90000"/>
              </a:lnSpc>
            </a:pPr>
            <a:r>
              <a:rPr lang="en-US" sz="10000" b="1" dirty="0">
                <a:solidFill>
                  <a:srgbClr val="FFFFFF"/>
                </a:solidFill>
                <a:latin typeface="Gilroy ExtraBold" charset="0"/>
                <a:ea typeface="Gilroy ExtraBold" charset="0"/>
                <a:cs typeface="Gilroy ExtraBold" charset="0"/>
              </a:rPr>
              <a:t>Q&amp;A with </a:t>
            </a:r>
          </a:p>
          <a:p>
            <a:pPr algn="ctr">
              <a:lnSpc>
                <a:spcPct val="90000"/>
              </a:lnSpc>
            </a:pPr>
            <a:r>
              <a:rPr lang="en-US" sz="10000" b="1" dirty="0">
                <a:solidFill>
                  <a:srgbClr val="FFFFFF"/>
                </a:solidFill>
                <a:latin typeface="Gilroy ExtraBold" charset="0"/>
                <a:ea typeface="Gilroy ExtraBold" charset="0"/>
                <a:cs typeface="Gilroy ExtraBold" charset="0"/>
              </a:rPr>
              <a:t>Jack Shapiro</a:t>
            </a:r>
          </a:p>
        </p:txBody>
      </p:sp>
      <p:pic>
        <p:nvPicPr>
          <p:cNvPr id="6" name="Picture 5"/>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69076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2735" y="1201821"/>
            <a:ext cx="4371878" cy="1139671"/>
          </a:xfrm>
          <a:prstGeom prst="rect">
            <a:avLst/>
          </a:prstGeom>
          <a:noFill/>
        </p:spPr>
        <p:txBody>
          <a:bodyPr wrap="square" rtlCol="0">
            <a:spAutoFit/>
          </a:bodyPr>
          <a:lstStyle/>
          <a:p>
            <a:pPr>
              <a:lnSpc>
                <a:spcPct val="80000"/>
              </a:lnSpc>
            </a:pPr>
            <a:r>
              <a:rPr lang="en-US" sz="4200" b="1" dirty="0">
                <a:solidFill>
                  <a:srgbClr val="00B4DC"/>
                </a:solidFill>
                <a:latin typeface="Gilroy ExtraBold" charset="0"/>
                <a:ea typeface="Gilroy ExtraBold" charset="0"/>
                <a:cs typeface="Gilroy ExtraBold" charset="0"/>
              </a:rPr>
              <a:t>Tonight’s </a:t>
            </a:r>
          </a:p>
          <a:p>
            <a:pPr>
              <a:lnSpc>
                <a:spcPct val="80000"/>
              </a:lnSpc>
            </a:pPr>
            <a:r>
              <a:rPr lang="en-US" sz="4200" b="1" dirty="0">
                <a:solidFill>
                  <a:srgbClr val="00B4DC"/>
                </a:solidFill>
                <a:latin typeface="Gilroy ExtraBold" charset="0"/>
                <a:ea typeface="Gilroy ExtraBold" charset="0"/>
                <a:cs typeface="Gilroy ExtraBold" charset="0"/>
              </a:rPr>
              <a:t>agenda</a:t>
            </a:r>
          </a:p>
        </p:txBody>
      </p:sp>
      <p:graphicFrame>
        <p:nvGraphicFramePr>
          <p:cNvPr id="8" name="Table 7"/>
          <p:cNvGraphicFramePr>
            <a:graphicFrameLocks noGrp="1"/>
          </p:cNvGraphicFramePr>
          <p:nvPr>
            <p:extLst>
              <p:ext uri="{D42A27DB-BD31-4B8C-83A1-F6EECF244321}">
                <p14:modId xmlns:p14="http://schemas.microsoft.com/office/powerpoint/2010/main" val="1515103005"/>
              </p:ext>
            </p:extLst>
          </p:nvPr>
        </p:nvGraphicFramePr>
        <p:xfrm>
          <a:off x="5822060" y="1201821"/>
          <a:ext cx="5540883" cy="3108960"/>
        </p:xfrm>
        <a:graphic>
          <a:graphicData uri="http://schemas.openxmlformats.org/drawingml/2006/table">
            <a:tbl>
              <a:tblPr firstRow="1" bandRow="1">
                <a:tableStyleId>{5C22544A-7EE6-4342-B048-85BDC9FD1C3A}</a:tableStyleId>
              </a:tblPr>
              <a:tblGrid>
                <a:gridCol w="259956">
                  <a:extLst>
                    <a:ext uri="{9D8B030D-6E8A-4147-A177-3AD203B41FA5}">
                      <a16:colId xmlns:a16="http://schemas.microsoft.com/office/drawing/2014/main" val="20000"/>
                    </a:ext>
                  </a:extLst>
                </a:gridCol>
                <a:gridCol w="5280927">
                  <a:extLst>
                    <a:ext uri="{9D8B030D-6E8A-4147-A177-3AD203B41FA5}">
                      <a16:colId xmlns:a16="http://schemas.microsoft.com/office/drawing/2014/main" val="20001"/>
                    </a:ext>
                  </a:extLst>
                </a:gridCol>
              </a:tblGrid>
              <a:tr h="2697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Goals, Strategy, Tactics  framework </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Campaign template</a:t>
                      </a:r>
                    </a:p>
                    <a:p>
                      <a:endParaRPr lang="en-US" sz="2200" b="0" dirty="0">
                        <a:solidFill>
                          <a:schemeClr val="tx1"/>
                        </a:solidFill>
                        <a:latin typeface="Source Sans Pro" charset="0"/>
                        <a:ea typeface="Source Sans Pro" charset="0"/>
                        <a:cs typeface="Source Sans Pro" charset="0"/>
                      </a:endParaRPr>
                    </a:p>
                    <a:p>
                      <a:r>
                        <a:rPr lang="en-US" sz="2200" b="0" dirty="0">
                          <a:solidFill>
                            <a:schemeClr val="tx1"/>
                          </a:solidFill>
                          <a:latin typeface="Source Sans Pro" charset="0"/>
                          <a:ea typeface="Source Sans Pro" charset="0"/>
                          <a:cs typeface="Source Sans Pro" charset="0"/>
                        </a:rPr>
                        <a:t>Q &amp; A </a:t>
                      </a:r>
                    </a:p>
                    <a:p>
                      <a:endParaRPr lang="en-US" sz="2200" b="0" dirty="0">
                        <a:solidFill>
                          <a:schemeClr val="tx1"/>
                        </a:solidFill>
                        <a:latin typeface="Source Sans Pro" charset="0"/>
                        <a:ea typeface="Source Sans Pro" charset="0"/>
                        <a:cs typeface="Source Sans Pro" charset="0"/>
                      </a:endParaRPr>
                    </a:p>
                    <a:p>
                      <a:r>
                        <a:rPr lang="en-US" sz="2200" b="1" dirty="0">
                          <a:solidFill>
                            <a:schemeClr val="tx1"/>
                          </a:solidFill>
                          <a:latin typeface="Source Sans Pro" charset="0"/>
                          <a:ea typeface="Source Sans Pro" charset="0"/>
                          <a:cs typeface="Source Sans Pro" charset="0"/>
                        </a:rPr>
                        <a:t>Closing </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084481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608922"/>
            <a:ext cx="12192000" cy="2219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4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381615" y="4298243"/>
            <a:ext cx="11495391" cy="1519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4000" b="1" dirty="0">
                <a:solidFill>
                  <a:schemeClr val="tx1"/>
                </a:solidFill>
                <a:latin typeface="Gilroy ExtraBold" charset="0"/>
                <a:ea typeface="Gilroy ExtraBold" charset="0"/>
                <a:cs typeface="Gilroy ExtraBold" charset="0"/>
              </a:rPr>
              <a:t>What are you taking away from tonight’s call?</a:t>
            </a:r>
          </a:p>
          <a:p>
            <a:pPr algn="ctr">
              <a:lnSpc>
                <a:spcPct val="80000"/>
              </a:lnSpc>
            </a:pPr>
            <a:endParaRPr lang="en-US" altLang="en-US" sz="4000" b="1" dirty="0">
              <a:solidFill>
                <a:schemeClr val="tx1"/>
              </a:solidFill>
              <a:latin typeface="Gilroy ExtraBold" charset="0"/>
              <a:ea typeface="Gilroy ExtraBold" charset="0"/>
              <a:cs typeface="Gilroy ExtraBold" charset="0"/>
            </a:endParaRPr>
          </a:p>
          <a:p>
            <a:pPr algn="ctr">
              <a:lnSpc>
                <a:spcPct val="80000"/>
              </a:lnSpc>
            </a:pPr>
            <a:r>
              <a:rPr lang="en-US" altLang="en-US" sz="4000" b="1" dirty="0">
                <a:solidFill>
                  <a:schemeClr val="tx1"/>
                </a:solidFill>
                <a:latin typeface="Gilroy ExtraBold" charset="0"/>
                <a:ea typeface="Gilroy ExtraBold" charset="0"/>
                <a:cs typeface="Gilroy ExtraBold" charset="0"/>
              </a:rPr>
              <a:t>What would be helpful for the next call?</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4769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245411" y="1227285"/>
            <a:ext cx="4129646"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Survey   </a:t>
            </a:r>
          </a:p>
        </p:txBody>
      </p:sp>
      <p:sp>
        <p:nvSpPr>
          <p:cNvPr id="16" name="TextBox 15">
            <a:hlinkClick r:id="rId3"/>
          </p:cNvPr>
          <p:cNvSpPr txBox="1"/>
          <p:nvPr/>
        </p:nvSpPr>
        <p:spPr>
          <a:xfrm>
            <a:off x="6234550" y="2350794"/>
            <a:ext cx="4129646" cy="372694"/>
          </a:xfrm>
          <a:prstGeom prst="rect">
            <a:avLst/>
          </a:prstGeom>
          <a:noFill/>
        </p:spPr>
        <p:txBody>
          <a:bodyPr wrap="square" lIns="64290" tIns="32145" rIns="64290" bIns="32145" rtlCol="0">
            <a:spAutoFit/>
          </a:bodyPr>
          <a:lstStyle/>
          <a:p>
            <a:r>
              <a:rPr lang="en-US" sz="2000" dirty="0">
                <a:solidFill>
                  <a:schemeClr val="accent3"/>
                </a:solidFill>
                <a:latin typeface="Source Sans Pro" charset="0"/>
                <a:ea typeface="Source Sans Pro" charset="0"/>
                <a:cs typeface="Source Sans Pro" charset="0"/>
              </a:rPr>
              <a:t>Homework- Sent in email  </a:t>
            </a:r>
            <a:r>
              <a:rPr lang="en-US" sz="2000" dirty="0">
                <a:solidFill>
                  <a:srgbClr val="ED5340"/>
                </a:solidFill>
                <a:latin typeface="Source Sans Pro" charset="0"/>
                <a:ea typeface="Source Sans Pro" charset="0"/>
                <a:cs typeface="Source Sans Pro" charset="0"/>
              </a:rPr>
              <a:t> </a:t>
            </a:r>
          </a:p>
        </p:txBody>
      </p:sp>
      <p:sp>
        <p:nvSpPr>
          <p:cNvPr id="17" name="TextBox 16"/>
          <p:cNvSpPr txBox="1"/>
          <p:nvPr/>
        </p:nvSpPr>
        <p:spPr>
          <a:xfrm>
            <a:off x="6220745" y="5186472"/>
            <a:ext cx="4682608" cy="372694"/>
          </a:xfrm>
          <a:prstGeom prst="rect">
            <a:avLst/>
          </a:prstGeom>
          <a:noFill/>
        </p:spPr>
        <p:txBody>
          <a:bodyPr wrap="square" lIns="64290" tIns="32145" rIns="64290" bIns="32145" rtlCol="0">
            <a:spAutoFit/>
          </a:bodyPr>
          <a:lstStyle/>
          <a:p>
            <a:r>
              <a:rPr lang="en-US" sz="2000" dirty="0">
                <a:solidFill>
                  <a:schemeClr val="accent3"/>
                </a:solidFill>
                <a:latin typeface="Source Sans Pro" charset="0"/>
                <a:ea typeface="Source Sans Pro" charset="0"/>
                <a:cs typeface="Source Sans Pro" charset="0"/>
              </a:rPr>
              <a:t>Email and tweet! </a:t>
            </a:r>
          </a:p>
        </p:txBody>
      </p:sp>
      <p:sp>
        <p:nvSpPr>
          <p:cNvPr id="22" name="TextBox 21">
            <a:hlinkClick r:id="rId3"/>
          </p:cNvPr>
          <p:cNvSpPr txBox="1"/>
          <p:nvPr/>
        </p:nvSpPr>
        <p:spPr>
          <a:xfrm>
            <a:off x="6220745" y="3636872"/>
            <a:ext cx="4459061" cy="988248"/>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A recording of this call will be </a:t>
            </a:r>
          </a:p>
          <a:p>
            <a:r>
              <a:rPr lang="en-US" sz="2000" dirty="0">
                <a:solidFill>
                  <a:schemeClr val="bg2">
                    <a:lumMod val="25000"/>
                  </a:schemeClr>
                </a:solidFill>
                <a:latin typeface="Source Sans Pro" charset="0"/>
                <a:ea typeface="Source Sans Pro" charset="0"/>
                <a:cs typeface="Source Sans Pro" charset="0"/>
              </a:rPr>
              <a:t>available later this week; recap sent out Thursday </a:t>
            </a:r>
            <a:endParaRPr lang="en-US" sz="2000" dirty="0">
              <a:solidFill>
                <a:srgbClr val="ED5340"/>
              </a:solidFill>
              <a:latin typeface="Source Sans Pro" charset="0"/>
              <a:ea typeface="Source Sans Pro" charset="0"/>
              <a:cs typeface="Source Sans Pro"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325" y="3610304"/>
            <a:ext cx="862606" cy="741774"/>
          </a:xfrm>
          <a:prstGeom prst="rect">
            <a:avLst/>
          </a:prstGeom>
        </p:spPr>
      </p:pic>
      <p:pic>
        <p:nvPicPr>
          <p:cNvPr id="28" name="Picture 2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925" y="4968966"/>
            <a:ext cx="769270" cy="78225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7188" y="920717"/>
            <a:ext cx="1009730" cy="98108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200" y="2142179"/>
            <a:ext cx="805006" cy="1078404"/>
          </a:xfrm>
          <a:prstGeom prst="rect">
            <a:avLst/>
          </a:prstGeom>
        </p:spPr>
      </p:pic>
      <p:sp>
        <p:nvSpPr>
          <p:cNvPr id="23" name="Rectangle 22"/>
          <p:cNvSpPr>
            <a:spLocks noChangeArrowheads="1"/>
          </p:cNvSpPr>
          <p:nvPr/>
        </p:nvSpPr>
        <p:spPr bwMode="auto">
          <a:xfrm>
            <a:off x="995424" y="1047873"/>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bg2"/>
                </a:solidFill>
                <a:latin typeface="Gilroy ExtraBold" charset="0"/>
                <a:ea typeface="Gilroy ExtraBold" charset="0"/>
                <a:cs typeface="Gilroy ExtraBold" charset="0"/>
              </a:rPr>
              <a:t>Logistics</a:t>
            </a:r>
          </a:p>
        </p:txBody>
      </p:sp>
    </p:spTree>
    <p:extLst>
      <p:ext uri="{BB962C8B-B14F-4D97-AF65-F5344CB8AC3E}">
        <p14:creationId xmlns:p14="http://schemas.microsoft.com/office/powerpoint/2010/main" val="722521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07258"/>
            <a:ext cx="12192000" cy="2015936"/>
          </a:xfrm>
          <a:prstGeom prst="rect">
            <a:avLst/>
          </a:prstGeom>
          <a:noFill/>
        </p:spPr>
        <p:txBody>
          <a:bodyPr wrap="square" rtlCol="0">
            <a:spAutoFit/>
          </a:bodyPr>
          <a:lstStyle/>
          <a:p>
            <a:pPr algn="ctr"/>
            <a:r>
              <a:rPr lang="en-US" sz="12500" b="1" dirty="0">
                <a:solidFill>
                  <a:schemeClr val="bg1"/>
                </a:solidFill>
                <a:latin typeface="Gilroy ExtraBold" charset="0"/>
                <a:ea typeface="Gilroy ExtraBold" charset="0"/>
                <a:cs typeface="Gilroy ExtraBold" charset="0"/>
              </a:rPr>
              <a:t>Homework</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8684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p:cNvSpPr txBox="1"/>
          <p:nvPr/>
        </p:nvSpPr>
        <p:spPr>
          <a:xfrm>
            <a:off x="0" y="2407258"/>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Next session</a:t>
            </a:r>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28362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966863"/>
            <a:ext cx="12192000" cy="3640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6500" b="1" dirty="0">
                <a:solidFill>
                  <a:schemeClr val="bg2"/>
                </a:solidFill>
                <a:latin typeface="Gilroy ExtraBold" charset="0"/>
                <a:ea typeface="Gilroy ExtraBold" charset="0"/>
                <a:cs typeface="Gilroy ExtraBold" charset="0"/>
              </a:rPr>
              <a:t>Thank you for joining </a:t>
            </a:r>
          </a:p>
          <a:p>
            <a:pPr algn="ctr">
              <a:lnSpc>
                <a:spcPct val="90000"/>
              </a:lnSpc>
            </a:pPr>
            <a:r>
              <a:rPr lang="en-US" sz="6500" b="1" dirty="0">
                <a:solidFill>
                  <a:schemeClr val="bg2"/>
                </a:solidFill>
                <a:latin typeface="Gilroy ExtraBold" charset="0"/>
                <a:ea typeface="Gilroy ExtraBold" charset="0"/>
                <a:cs typeface="Gilroy ExtraBold" charset="0"/>
              </a:rPr>
              <a:t>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3"/>
          </p:cNvPr>
          <p:cNvSpPr/>
          <p:nvPr/>
        </p:nvSpPr>
        <p:spPr>
          <a:xfrm>
            <a:off x="3474199" y="4726939"/>
            <a:ext cx="5243601" cy="785127"/>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800" b="1" dirty="0">
                <a:solidFill>
                  <a:schemeClr val="tx1"/>
                </a:solidFill>
                <a:latin typeface="Gilroy ExtraBold" charset="0"/>
                <a:ea typeface="Gilroy ExtraBold" charset="0"/>
                <a:cs typeface="Gilroy ExtraBold" charset="0"/>
              </a:rPr>
              <a:t>http://</a:t>
            </a:r>
            <a:r>
              <a:rPr lang="en-US" sz="2800" b="1" dirty="0" err="1">
                <a:solidFill>
                  <a:schemeClr val="tx1"/>
                </a:solidFill>
                <a:latin typeface="Gilroy ExtraBold" charset="0"/>
                <a:ea typeface="Gilroy ExtraBold" charset="0"/>
                <a:cs typeface="Gilroy ExtraBold" charset="0"/>
              </a:rPr>
              <a:t>bit.ly</a:t>
            </a:r>
            <a:r>
              <a:rPr lang="en-US" sz="2800" b="1" dirty="0">
                <a:solidFill>
                  <a:schemeClr val="tx1"/>
                </a:solidFill>
                <a:latin typeface="Gilroy ExtraBold" charset="0"/>
                <a:ea typeface="Gilroy ExtraBold" charset="0"/>
                <a:cs typeface="Gilroy ExtraBold" charset="0"/>
              </a:rPr>
              <a:t>/</a:t>
            </a:r>
            <a:r>
              <a:rPr lang="en-US" sz="2800" b="1" dirty="0" err="1">
                <a:solidFill>
                  <a:schemeClr val="tx1"/>
                </a:solidFill>
                <a:latin typeface="Gilroy ExtraBold" charset="0"/>
                <a:ea typeface="Gilroy ExtraBold" charset="0"/>
                <a:cs typeface="Gilroy ExtraBold" charset="0"/>
              </a:rPr>
              <a:t>campaignLIA</a:t>
            </a:r>
            <a:endParaRPr lang="en-US" sz="2800" b="1" dirty="0">
              <a:solidFill>
                <a:schemeClr val="tx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52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28436"/>
            <a:ext cx="12192000" cy="1477328"/>
          </a:xfrm>
          <a:prstGeom prst="rect">
            <a:avLst/>
          </a:prstGeom>
          <a:noFill/>
        </p:spPr>
        <p:txBody>
          <a:bodyPr wrap="square" rtlCol="0">
            <a:spAutoFit/>
          </a:bodyPr>
          <a:lstStyle/>
          <a:p>
            <a:pPr algn="ctr"/>
            <a:r>
              <a:rPr lang="en-US" sz="9000" b="1" dirty="0">
                <a:solidFill>
                  <a:srgbClr val="FFFFFF"/>
                </a:solidFill>
                <a:latin typeface="Gilroy ExtraBold" charset="0"/>
                <a:ea typeface="Gilroy ExtraBold" charset="0"/>
                <a:cs typeface="Gilroy ExtraBold" charset="0"/>
              </a:rPr>
              <a:t>Learning Journey </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8480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74336" y="1186927"/>
            <a:ext cx="6742626" cy="46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Introductions; advocacy overview</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Foundations of coalition building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Workshop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Identifying policy</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20149" y="1186927"/>
            <a:ext cx="3449256" cy="1062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43431472"/>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20885</TotalTime>
  <Words>2099</Words>
  <Application>Microsoft Macintosh PowerPoint</Application>
  <PresentationFormat>Widescreen</PresentationFormat>
  <Paragraphs>463</Paragraphs>
  <Slides>77</Slides>
  <Notes>50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Calibri</vt:lpstr>
      <vt:lpstr>Gill Sans</vt:lpstr>
      <vt:lpstr>Gilroy ExtraBold</vt:lpstr>
      <vt:lpstr>Gotham Bold</vt:lpstr>
      <vt:lpstr>Open Sans</vt:lpstr>
      <vt:lpstr>Source Sans Pro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603</cp:revision>
  <cp:lastPrinted>2018-03-06T21:03:09Z</cp:lastPrinted>
  <dcterms:modified xsi:type="dcterms:W3CDTF">2019-03-03T00:32:45Z</dcterms:modified>
</cp:coreProperties>
</file>