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45"/>
  </p:notesMasterIdLst>
  <p:handoutMasterIdLst>
    <p:handoutMasterId r:id="rId46"/>
  </p:handoutMasterIdLst>
  <p:sldIdLst>
    <p:sldId id="258" r:id="rId3"/>
    <p:sldId id="259" r:id="rId4"/>
    <p:sldId id="482" r:id="rId5"/>
    <p:sldId id="451" r:id="rId6"/>
    <p:sldId id="262" r:id="rId7"/>
    <p:sldId id="479" r:id="rId8"/>
    <p:sldId id="483" r:id="rId9"/>
    <p:sldId id="503" r:id="rId10"/>
    <p:sldId id="504" r:id="rId11"/>
    <p:sldId id="263" r:id="rId12"/>
    <p:sldId id="502" r:id="rId13"/>
    <p:sldId id="506" r:id="rId14"/>
    <p:sldId id="507" r:id="rId15"/>
    <p:sldId id="505" r:id="rId16"/>
    <p:sldId id="508" r:id="rId17"/>
    <p:sldId id="486" r:id="rId18"/>
    <p:sldId id="509" r:id="rId19"/>
    <p:sldId id="476" r:id="rId20"/>
    <p:sldId id="510" r:id="rId21"/>
    <p:sldId id="511" r:id="rId22"/>
    <p:sldId id="513" r:id="rId23"/>
    <p:sldId id="515" r:id="rId24"/>
    <p:sldId id="514" r:id="rId25"/>
    <p:sldId id="516" r:id="rId26"/>
    <p:sldId id="517" r:id="rId27"/>
    <p:sldId id="518" r:id="rId28"/>
    <p:sldId id="519" r:id="rId29"/>
    <p:sldId id="520" r:id="rId30"/>
    <p:sldId id="521" r:id="rId31"/>
    <p:sldId id="522" r:id="rId32"/>
    <p:sldId id="523" r:id="rId33"/>
    <p:sldId id="524" r:id="rId34"/>
    <p:sldId id="525" r:id="rId35"/>
    <p:sldId id="526" r:id="rId36"/>
    <p:sldId id="527" r:id="rId37"/>
    <p:sldId id="529" r:id="rId38"/>
    <p:sldId id="528" r:id="rId39"/>
    <p:sldId id="532" r:id="rId40"/>
    <p:sldId id="530" r:id="rId41"/>
    <p:sldId id="531" r:id="rId42"/>
    <p:sldId id="298" r:id="rId43"/>
    <p:sldId id="30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ary McInerney" initials="MM [9]" lastIdx="1" clrIdx="6"/>
  <p:cmAuthor id="1" name="Chelsey Wininger" initials="CW [6]" lastIdx="1" clrIdx="0"/>
  <p:cmAuthor id="2" name="Chelsey Wininger" initials="CW [8]" lastIdx="1" clrIdx="1"/>
  <p:cmAuthor id="3" name="Mary McInerney" initials="MM [6]" lastIdx="1" clrIdx="2"/>
  <p:cmAuthor id="4" name="Chelsey Wininger" initials="CW [7]" lastIdx="1" clrIdx="3"/>
  <p:cmAuthor id="5" name="Chelsey Wininger" initials="CW" lastIdx="1" clrIdx="4"/>
  <p:cmAuthor id="6" name="Mary McInerney" initials="MM [8]" lastIdx="1" clrIdx="5"/>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81"/>
    <p:restoredTop sz="95216"/>
  </p:normalViewPr>
  <p:slideViewPr>
    <p:cSldViewPr snapToGrid="0" snapToObjects="1">
      <p:cViewPr varScale="1">
        <p:scale>
          <a:sx n="102" d="100"/>
          <a:sy n="102" d="100"/>
        </p:scale>
        <p:origin x="1168" y="176"/>
      </p:cViewPr>
      <p:guideLst>
        <p:guide orient="horz" pos="2160"/>
        <p:guide pos="3840"/>
      </p:guideLst>
    </p:cSldViewPr>
  </p:slideViewPr>
  <p:outlineViewPr>
    <p:cViewPr>
      <p:scale>
        <a:sx n="33" d="100"/>
        <a:sy n="33" d="100"/>
      </p:scale>
      <p:origin x="0" y="-259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4FCF48-A6A6-7D4C-939C-C8A05BC61727}" type="datetimeFigureOut">
              <a:rPr lang="en-US" smtClean="0"/>
              <a:t>2/23/19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D40AB4-1DD3-704D-883D-099C62806320}" type="slidenum">
              <a:rPr lang="en-US" smtClean="0"/>
              <a:t>‹#›</a:t>
            </a:fld>
            <a:endParaRPr lang="en-US"/>
          </a:p>
        </p:txBody>
      </p:sp>
    </p:spTree>
    <p:extLst>
      <p:ext uri="{BB962C8B-B14F-4D97-AF65-F5344CB8AC3E}">
        <p14:creationId xmlns:p14="http://schemas.microsoft.com/office/powerpoint/2010/main" val="193637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292415-740E-CD41-844A-96E06BFEA124}" type="datetimeFigureOut">
              <a:rPr lang="en-US" smtClean="0"/>
              <a:t>2/23/19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7AF8F3-F612-A546-BC8D-58FC4B225C0E}" type="slidenum">
              <a:rPr lang="en-US" smtClean="0"/>
              <a:t>‹#›</a:t>
            </a:fld>
            <a:endParaRPr lang="en-US"/>
          </a:p>
        </p:txBody>
      </p:sp>
    </p:spTree>
    <p:extLst>
      <p:ext uri="{BB962C8B-B14F-4D97-AF65-F5344CB8AC3E}">
        <p14:creationId xmlns:p14="http://schemas.microsoft.com/office/powerpoint/2010/main" val="587257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work is licensed under the Creative Commons Attribution-</a:t>
            </a:r>
            <a:r>
              <a:rPr lang="en-US" dirty="0" err="1"/>
              <a:t>NonCommercial</a:t>
            </a:r>
            <a:r>
              <a:rPr lang="en-US" dirty="0"/>
              <a:t> 4.0 International License. To view a copy of this license, visit http://</a:t>
            </a:r>
            <a:r>
              <a:rPr lang="en-US" dirty="0" err="1"/>
              <a:t>creativecommons.org</a:t>
            </a:r>
            <a:r>
              <a:rPr lang="en-US" dirty="0"/>
              <a:t>/licenses/by-</a:t>
            </a:r>
            <a:r>
              <a:rPr lang="en-US" dirty="0" err="1"/>
              <a:t>nc</a:t>
            </a:r>
            <a:r>
              <a:rPr lang="en-US" dirty="0"/>
              <a:t>/4.0/ or send a letter to Creative Commons, PO Box 1866, Mountain View, CA 94042, USA</a:t>
            </a:r>
            <a:endParaRPr lang="en-US" sz="1200" b="0" i="0" u="none" strike="noStrike" cap="none"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5"/>
          </p:nvPr>
        </p:nvSpPr>
        <p:spPr/>
        <p:txBody>
          <a:bodyPr/>
          <a:lstStyle/>
          <a:p>
            <a:fld id="{547AF8F3-F612-A546-BC8D-58FC4B225C0E}" type="slidenum">
              <a:rPr lang="en-US" smtClean="0"/>
              <a:t>1</a:t>
            </a:fld>
            <a:endParaRPr lang="en-US"/>
          </a:p>
        </p:txBody>
      </p:sp>
    </p:spTree>
    <p:extLst>
      <p:ext uri="{BB962C8B-B14F-4D97-AF65-F5344CB8AC3E}">
        <p14:creationId xmlns:p14="http://schemas.microsoft.com/office/powerpoint/2010/main" val="1737473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t>
            </a:r>
          </a:p>
        </p:txBody>
      </p:sp>
      <p:sp>
        <p:nvSpPr>
          <p:cNvPr id="4" name="Slide Number Placeholder 3"/>
          <p:cNvSpPr>
            <a:spLocks noGrp="1"/>
          </p:cNvSpPr>
          <p:nvPr>
            <p:ph type="sldNum" sz="quarter" idx="10"/>
          </p:nvPr>
        </p:nvSpPr>
        <p:spPr/>
        <p:txBody>
          <a:bodyPr/>
          <a:lstStyle/>
          <a:p>
            <a:fld id="{547AF8F3-F612-A546-BC8D-58FC4B225C0E}" type="slidenum">
              <a:rPr lang="en-US" smtClean="0"/>
              <a:t>15</a:t>
            </a:fld>
            <a:endParaRPr lang="en-US"/>
          </a:p>
        </p:txBody>
      </p:sp>
    </p:spTree>
    <p:extLst>
      <p:ext uri="{BB962C8B-B14F-4D97-AF65-F5344CB8AC3E}">
        <p14:creationId xmlns:p14="http://schemas.microsoft.com/office/powerpoint/2010/main" val="1156715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sites.hks.harvard.edu</a:t>
            </a:r>
            <a:r>
              <a:rPr lang="en-US" dirty="0"/>
              <a:t>/m-</a:t>
            </a:r>
            <a:r>
              <a:rPr lang="en-US" dirty="0" err="1"/>
              <a:t>rcbg</a:t>
            </a:r>
            <a:r>
              <a:rPr lang="en-US" dirty="0"/>
              <a:t>/CSRI/publications/workingpaper_3_moore_khagram.pdf</a:t>
            </a:r>
          </a:p>
        </p:txBody>
      </p:sp>
      <p:sp>
        <p:nvSpPr>
          <p:cNvPr id="4" name="Slide Number Placeholder 3"/>
          <p:cNvSpPr>
            <a:spLocks noGrp="1"/>
          </p:cNvSpPr>
          <p:nvPr>
            <p:ph type="sldNum" sz="quarter" idx="10"/>
          </p:nvPr>
        </p:nvSpPr>
        <p:spPr/>
        <p:txBody>
          <a:bodyPr/>
          <a:lstStyle/>
          <a:p>
            <a:fld id="{547AF8F3-F612-A546-BC8D-58FC4B225C0E}" type="slidenum">
              <a:rPr lang="en-US" smtClean="0"/>
              <a:t>19</a:t>
            </a:fld>
            <a:endParaRPr lang="en-US"/>
          </a:p>
        </p:txBody>
      </p:sp>
    </p:spTree>
    <p:extLst>
      <p:ext uri="{BB962C8B-B14F-4D97-AF65-F5344CB8AC3E}">
        <p14:creationId xmlns:p14="http://schemas.microsoft.com/office/powerpoint/2010/main" val="1038573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sites.hks.harvard.edu</a:t>
            </a:r>
            <a:r>
              <a:rPr lang="en-US" dirty="0"/>
              <a:t>/m-</a:t>
            </a:r>
            <a:r>
              <a:rPr lang="en-US" dirty="0" err="1"/>
              <a:t>rcbg</a:t>
            </a:r>
            <a:r>
              <a:rPr lang="en-US" dirty="0"/>
              <a:t>/CSRI/publications/workingpaper_3_moore_khagram.pdf</a:t>
            </a:r>
          </a:p>
        </p:txBody>
      </p:sp>
      <p:sp>
        <p:nvSpPr>
          <p:cNvPr id="4" name="Slide Number Placeholder 3"/>
          <p:cNvSpPr>
            <a:spLocks noGrp="1"/>
          </p:cNvSpPr>
          <p:nvPr>
            <p:ph type="sldNum" sz="quarter" idx="10"/>
          </p:nvPr>
        </p:nvSpPr>
        <p:spPr/>
        <p:txBody>
          <a:bodyPr/>
          <a:lstStyle/>
          <a:p>
            <a:fld id="{547AF8F3-F612-A546-BC8D-58FC4B225C0E}" type="slidenum">
              <a:rPr lang="en-US" smtClean="0"/>
              <a:t>20</a:t>
            </a:fld>
            <a:endParaRPr lang="en-US"/>
          </a:p>
        </p:txBody>
      </p:sp>
    </p:spTree>
    <p:extLst>
      <p:ext uri="{BB962C8B-B14F-4D97-AF65-F5344CB8AC3E}">
        <p14:creationId xmlns:p14="http://schemas.microsoft.com/office/powerpoint/2010/main" val="1258111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200" b="1" i="0" u="none" strike="noStrike" kern="1200" dirty="0">
                <a:solidFill>
                  <a:schemeClr val="tx1"/>
                </a:solidFill>
                <a:effectLst/>
                <a:latin typeface="+mn-lt"/>
                <a:ea typeface="+mn-ea"/>
                <a:cs typeface="+mn-cs"/>
              </a:rPr>
              <a:t>The Public Value</a:t>
            </a:r>
            <a:r>
              <a:rPr lang="en-US" sz="1200" b="0" i="0" u="none" strike="noStrike" kern="1200" dirty="0">
                <a:solidFill>
                  <a:schemeClr val="tx1"/>
                </a:solidFill>
                <a:effectLst/>
                <a:latin typeface="+mn-lt"/>
                <a:ea typeface="+mn-ea"/>
                <a:cs typeface="+mn-cs"/>
              </a:rPr>
              <a:t> — this is your ultimate goal, to create a new public value</a:t>
            </a:r>
          </a:p>
          <a:p>
            <a:pPr lvl="0" rtl="0" fontAlgn="base"/>
            <a:r>
              <a:rPr lang="en-US" sz="1200" b="1" i="0" u="none" strike="noStrike" kern="1200" dirty="0">
                <a:solidFill>
                  <a:schemeClr val="tx1"/>
                </a:solidFill>
                <a:effectLst/>
                <a:latin typeface="+mn-lt"/>
                <a:ea typeface="+mn-ea"/>
                <a:cs typeface="+mn-cs"/>
              </a:rPr>
              <a:t>Legitimacy &amp; Support</a:t>
            </a:r>
            <a:r>
              <a:rPr lang="en-US" sz="1200" b="0" i="0" u="none" strike="noStrike" kern="1200" dirty="0">
                <a:solidFill>
                  <a:schemeClr val="tx1"/>
                </a:solidFill>
                <a:effectLst/>
                <a:latin typeface="+mn-lt"/>
                <a:ea typeface="+mn-ea"/>
                <a:cs typeface="+mn-cs"/>
              </a:rPr>
              <a:t> — this is also called the “authorizing authority”, essentially, who do you need to convince and get on your side in order to authorize this public value being created. This can be new laws and legislation, organizations that grant you the funding, or influential individuals who grant you the access you need; or some combination of all three. </a:t>
            </a:r>
          </a:p>
          <a:p>
            <a:r>
              <a:rPr lang="en-US" sz="1200" b="1" i="0" u="none" strike="noStrike" kern="1200" dirty="0">
                <a:solidFill>
                  <a:schemeClr val="tx1"/>
                </a:solidFill>
                <a:effectLst/>
                <a:latin typeface="+mn-lt"/>
                <a:ea typeface="+mn-ea"/>
                <a:cs typeface="+mn-cs"/>
              </a:rPr>
              <a:t>Operational Capacity —</a:t>
            </a:r>
            <a:r>
              <a:rPr lang="en-US" sz="1200" b="0" i="0" u="none" strike="noStrike" kern="1200" dirty="0">
                <a:solidFill>
                  <a:schemeClr val="tx1"/>
                </a:solidFill>
                <a:effectLst/>
                <a:latin typeface="+mn-lt"/>
                <a:ea typeface="+mn-ea"/>
                <a:cs typeface="+mn-cs"/>
              </a:rPr>
              <a:t> this is the </a:t>
            </a:r>
            <a:r>
              <a:rPr lang="en-US" sz="1200" b="0" i="0" u="none" strike="noStrike" kern="1200" dirty="0" err="1">
                <a:solidFill>
                  <a:schemeClr val="tx1"/>
                </a:solidFill>
                <a:effectLst/>
                <a:latin typeface="+mn-lt"/>
                <a:ea typeface="+mn-ea"/>
                <a:cs typeface="+mn-cs"/>
              </a:rPr>
              <a:t>buicket</a:t>
            </a:r>
            <a:r>
              <a:rPr lang="en-US" sz="1200" b="0" i="0" u="none" strike="noStrike" kern="1200" dirty="0">
                <a:solidFill>
                  <a:schemeClr val="tx1"/>
                </a:solidFill>
                <a:effectLst/>
                <a:latin typeface="+mn-lt"/>
                <a:ea typeface="+mn-ea"/>
                <a:cs typeface="+mn-cs"/>
              </a:rPr>
              <a:t> of resources you need to accomplish and actually create your public value. This can be partnerships with other organizations, money, grants, knowledge, institutional support, etc. The key questions to answer here are how much capacity do we have, what else do we need, and where can we get it. </a:t>
            </a:r>
            <a:endParaRPr lang="en-US" dirty="0"/>
          </a:p>
        </p:txBody>
      </p:sp>
      <p:sp>
        <p:nvSpPr>
          <p:cNvPr id="4" name="Slide Number Placeholder 3"/>
          <p:cNvSpPr>
            <a:spLocks noGrp="1"/>
          </p:cNvSpPr>
          <p:nvPr>
            <p:ph type="sldNum" sz="quarter" idx="10"/>
          </p:nvPr>
        </p:nvSpPr>
        <p:spPr/>
        <p:txBody>
          <a:bodyPr/>
          <a:lstStyle/>
          <a:p>
            <a:fld id="{547AF8F3-F612-A546-BC8D-58FC4B225C0E}" type="slidenum">
              <a:rPr lang="en-US" smtClean="0"/>
              <a:t>21</a:t>
            </a:fld>
            <a:endParaRPr lang="en-US"/>
          </a:p>
        </p:txBody>
      </p:sp>
    </p:spTree>
    <p:extLst>
      <p:ext uri="{BB962C8B-B14F-4D97-AF65-F5344CB8AC3E}">
        <p14:creationId xmlns:p14="http://schemas.microsoft.com/office/powerpoint/2010/main" val="857745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7AF8F3-F612-A546-BC8D-58FC4B225C0E}" type="slidenum">
              <a:rPr lang="en-US" smtClean="0"/>
              <a:t>22</a:t>
            </a:fld>
            <a:endParaRPr lang="en-US"/>
          </a:p>
        </p:txBody>
      </p:sp>
    </p:spTree>
    <p:extLst>
      <p:ext uri="{BB962C8B-B14F-4D97-AF65-F5344CB8AC3E}">
        <p14:creationId xmlns:p14="http://schemas.microsoft.com/office/powerpoint/2010/main" val="1989194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sites.hks.harvard.edu</a:t>
            </a:r>
            <a:r>
              <a:rPr lang="en-US" dirty="0"/>
              <a:t>/m-</a:t>
            </a:r>
            <a:r>
              <a:rPr lang="en-US" dirty="0" err="1"/>
              <a:t>rcbg</a:t>
            </a:r>
            <a:r>
              <a:rPr lang="en-US" dirty="0"/>
              <a:t>/CSRI/publications/workingpaper_3_moore_khagram.pdf</a:t>
            </a:r>
          </a:p>
        </p:txBody>
      </p:sp>
      <p:sp>
        <p:nvSpPr>
          <p:cNvPr id="4" name="Slide Number Placeholder 3"/>
          <p:cNvSpPr>
            <a:spLocks noGrp="1"/>
          </p:cNvSpPr>
          <p:nvPr>
            <p:ph type="sldNum" sz="quarter" idx="10"/>
          </p:nvPr>
        </p:nvSpPr>
        <p:spPr/>
        <p:txBody>
          <a:bodyPr/>
          <a:lstStyle/>
          <a:p>
            <a:fld id="{547AF8F3-F612-A546-BC8D-58FC4B225C0E}" type="slidenum">
              <a:rPr lang="en-US" smtClean="0"/>
              <a:t>23</a:t>
            </a:fld>
            <a:endParaRPr lang="en-US"/>
          </a:p>
        </p:txBody>
      </p:sp>
    </p:spTree>
    <p:extLst>
      <p:ext uri="{BB962C8B-B14F-4D97-AF65-F5344CB8AC3E}">
        <p14:creationId xmlns:p14="http://schemas.microsoft.com/office/powerpoint/2010/main" val="225057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=FE6Yvy--5aw</a:t>
            </a:r>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052116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30</a:t>
            </a:fld>
            <a:endParaRPr lang="en-US"/>
          </a:p>
        </p:txBody>
      </p:sp>
    </p:spTree>
    <p:extLst>
      <p:ext uri="{BB962C8B-B14F-4D97-AF65-F5344CB8AC3E}">
        <p14:creationId xmlns:p14="http://schemas.microsoft.com/office/powerpoint/2010/main" val="1236103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31</a:t>
            </a:fld>
            <a:endParaRPr lang="en-US"/>
          </a:p>
        </p:txBody>
      </p:sp>
    </p:spTree>
    <p:extLst>
      <p:ext uri="{BB962C8B-B14F-4D97-AF65-F5344CB8AC3E}">
        <p14:creationId xmlns:p14="http://schemas.microsoft.com/office/powerpoint/2010/main" val="2118390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32</a:t>
            </a:fld>
            <a:endParaRPr lang="en-US"/>
          </a:p>
        </p:txBody>
      </p:sp>
    </p:spTree>
    <p:extLst>
      <p:ext uri="{BB962C8B-B14F-4D97-AF65-F5344CB8AC3E}">
        <p14:creationId xmlns:p14="http://schemas.microsoft.com/office/powerpoint/2010/main" val="1013499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marR="0" lvl="1"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Calibri"/>
                <a:ea typeface="Calibri"/>
                <a:cs typeface="Calibri"/>
                <a:sym typeface="Calibri"/>
              </a:rPr>
              <a:t>Over the span </a:t>
            </a:r>
            <a:r>
              <a:rPr lang="en-US" sz="1200" b="0" i="0" u="none" strike="noStrike" kern="1200" cap="none" baseline="0" dirty="0">
                <a:solidFill>
                  <a:schemeClr val="dk1"/>
                </a:solidFill>
                <a:effectLst/>
                <a:latin typeface="Calibri"/>
                <a:ea typeface="Calibri"/>
                <a:cs typeface="Calibri"/>
                <a:sym typeface="Calibri"/>
              </a:rPr>
              <a:t>of this week hundreds of fellows will be starting this journey along with you! Using social media to share out your learning and what you are excited about is a great way to build connections that span the country. It is also a super great way to show your personal networks what you’re working on. Who knows, maybe someone will be inspired by you and begin their own organizing journey!</a:t>
            </a:r>
            <a:endParaRPr lang="en-US" b="0" dirty="0"/>
          </a:p>
          <a:p>
            <a:pPr lvl="1" rtl="0" fontAlgn="base"/>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3</a:t>
            </a:fld>
            <a:endParaRPr lang="en-US" sz="1200">
              <a:latin typeface="Calibri"/>
              <a:ea typeface="Calibri"/>
              <a:cs typeface="Calibri"/>
              <a:sym typeface="Calibri"/>
            </a:endParaRPr>
          </a:p>
        </p:txBody>
      </p:sp>
    </p:spTree>
    <p:extLst>
      <p:ext uri="{BB962C8B-B14F-4D97-AF65-F5344CB8AC3E}">
        <p14:creationId xmlns:p14="http://schemas.microsoft.com/office/powerpoint/2010/main" val="1044927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33</a:t>
            </a:fld>
            <a:endParaRPr lang="en-US"/>
          </a:p>
        </p:txBody>
      </p:sp>
    </p:spTree>
    <p:extLst>
      <p:ext uri="{BB962C8B-B14F-4D97-AF65-F5344CB8AC3E}">
        <p14:creationId xmlns:p14="http://schemas.microsoft.com/office/powerpoint/2010/main" val="835108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34</a:t>
            </a:fld>
            <a:endParaRPr lang="en-US"/>
          </a:p>
        </p:txBody>
      </p:sp>
    </p:spTree>
    <p:extLst>
      <p:ext uri="{BB962C8B-B14F-4D97-AF65-F5344CB8AC3E}">
        <p14:creationId xmlns:p14="http://schemas.microsoft.com/office/powerpoint/2010/main" val="387971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Elected</a:t>
            </a:r>
            <a:r>
              <a:rPr lang="en-US" baseline="0" dirty="0"/>
              <a:t> officials and other decision makers are constantly surrounded by messages from people asking them to take one stand or another on an issue. They receive these messages through a variety of mediums and from a variety of voices.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Decision makers are surrounded by many issue ecosystems every day. If you and your partner organizations are not part of an issue ecosystem around a decision maker, the opposition is filling that space with their message or the issue is not on the target’s radar. </a:t>
            </a:r>
          </a:p>
          <a:p>
            <a:endParaRPr lang="en-US" dirty="0"/>
          </a:p>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932326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So throughout my day, I have taken in all this data that tells me independent voters support marriage equality, that the majority of my constituents want me to support marriage equality, that marriage equality will help local businesses and the economy, and that the best thing I can do to maintain my image as a mainstream, pro-business moderate is to support it.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I’d like to pose a question to you: HOW did that information make it onto my radar? [Call on a few participants to share their thoughts.]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That’s right – it didn’t happen on accident. It came onto my radar because of the issue organizers out there who worked really hard to make sure that the slice of reality I am experiencing throughout my day actually MATCHES with that bigger picture reality of my district. If the issue organizers in support of marriage equality had stayed quiet, then the issue organizers AGAINST marriage equality would have filled that space with deceptive messages to convince me the best thing I can do to maintain my image as a mainstream, pro-business moderate is to vote against it.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tabLst>
                <a:tab pos="571500" algn="l"/>
                <a:tab pos="1200150" algn="l"/>
                <a:tab pos="2057400" algn="l"/>
              </a:tabLst>
            </a:pPr>
            <a:r>
              <a:rPr lang="en-US" sz="1200" b="1" dirty="0">
                <a:effectLst/>
                <a:latin typeface="Arial" panose="020B0604020202020204" pitchFamily="34" charset="0"/>
                <a:ea typeface="Calibri" panose="020F0502020204030204" pitchFamily="34" charset="0"/>
                <a:cs typeface="Times New Roman" panose="02020603050405020304" pitchFamily="18" charset="0"/>
              </a:rPr>
              <a:t>Ecosystem metaphor: </a:t>
            </a:r>
            <a:r>
              <a:rPr lang="en-US" sz="1200" dirty="0">
                <a:effectLst/>
                <a:latin typeface="Arial" panose="020B0604020202020204" pitchFamily="34" charset="0"/>
                <a:ea typeface="Calibri" panose="020F0502020204030204" pitchFamily="34" charset="0"/>
                <a:cs typeface="Times New Roman" panose="02020603050405020304" pitchFamily="18" charset="0"/>
              </a:rPr>
              <a:t>We call that slice of reality surrounding an elected official an “ecosystem.” It’s all about creating the conditions for the outcome that you want. So if you think about a fruit tree as an example: a tree needs a lot of different conditions to line up in order for it to grow and produce a fruit. It needs the right amount of sunlight and water, and needs the right kind of nutrients in the soil – and it needs all of those things in tandem with one another. Even if it gets PLENTY of water, but no sunlight and the wrong soil, it won’t grow. Even if that water was the best, most perfectly pH balanced water out there.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B909D58-CE17-5F49-889D-9F08C930C319}"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991081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909D58-CE17-5F49-889D-9F08C930C319}"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294584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
            </a:r>
          </a:p>
        </p:txBody>
      </p:sp>
      <p:sp>
        <p:nvSpPr>
          <p:cNvPr id="4" name="Slide Number Placeholder 3"/>
          <p:cNvSpPr>
            <a:spLocks noGrp="1"/>
          </p:cNvSpPr>
          <p:nvPr>
            <p:ph type="sldNum" sz="quarter" idx="10"/>
          </p:nvPr>
        </p:nvSpPr>
        <p:spPr/>
        <p:txBody>
          <a:bodyPr/>
          <a:lstStyle/>
          <a:p>
            <a:fld id="{CB909D58-CE17-5F49-889D-9F08C930C319}"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966570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39</a:t>
            </a:fld>
            <a:endParaRPr lang="en-US"/>
          </a:p>
        </p:txBody>
      </p:sp>
    </p:spTree>
    <p:extLst>
      <p:ext uri="{BB962C8B-B14F-4D97-AF65-F5344CB8AC3E}">
        <p14:creationId xmlns:p14="http://schemas.microsoft.com/office/powerpoint/2010/main" val="1286219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40</a:t>
            </a:fld>
            <a:endParaRPr lang="en-US"/>
          </a:p>
        </p:txBody>
      </p:sp>
    </p:spTree>
    <p:extLst>
      <p:ext uri="{BB962C8B-B14F-4D97-AF65-F5344CB8AC3E}">
        <p14:creationId xmlns:p14="http://schemas.microsoft.com/office/powerpoint/2010/main" val="6842931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7AF8F3-F612-A546-BC8D-58FC4B225C0E}" type="slidenum">
              <a:rPr lang="en-US" smtClean="0"/>
              <a:t>41</a:t>
            </a:fld>
            <a:endParaRPr lang="en-US"/>
          </a:p>
        </p:txBody>
      </p:sp>
    </p:spTree>
    <p:extLst>
      <p:ext uri="{BB962C8B-B14F-4D97-AF65-F5344CB8AC3E}">
        <p14:creationId xmlns:p14="http://schemas.microsoft.com/office/powerpoint/2010/main" val="310427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rtl="0" fontAlgn="base">
              <a:buFont typeface="Arial" charset="0"/>
              <a:buChar char="•"/>
            </a:pPr>
            <a:r>
              <a:rPr lang="en-US" sz="1200" b="0" i="0" u="none" strike="noStrike" kern="1200" dirty="0">
                <a:solidFill>
                  <a:schemeClr val="tx1"/>
                </a:solidFill>
                <a:effectLst/>
                <a:latin typeface="+mn-lt"/>
                <a:ea typeface="+mn-ea"/>
                <a:cs typeface="+mn-cs"/>
              </a:rPr>
              <a:t>So far, you’ve discussed with your fellows group—or on your own—what root challenges you think are facing your community. Hopefully you have come to a consensus on what that challenge is.</a:t>
            </a:r>
          </a:p>
          <a:p>
            <a:pPr lvl="2" rtl="0" fontAlgn="base"/>
            <a:r>
              <a:rPr lang="en-US" sz="1200" b="0" i="0" u="none" strike="noStrike" kern="1200" dirty="0">
                <a:solidFill>
                  <a:schemeClr val="tx1"/>
                </a:solidFill>
                <a:effectLst/>
                <a:latin typeface="+mn-lt"/>
                <a:ea typeface="+mn-ea"/>
                <a:cs typeface="+mn-cs"/>
              </a:rPr>
              <a:t>Examples are not enough support for education, segregated/fractured communities, little to no access to healthcare, vital resources, or being unfairly represented by decision makers.</a:t>
            </a:r>
          </a:p>
          <a:p>
            <a:pPr marL="628650" lvl="1" indent="-171450" rtl="0" fontAlgn="base">
              <a:buFont typeface="Arial" charset="0"/>
              <a:buChar char="•"/>
            </a:pPr>
            <a:r>
              <a:rPr lang="en-US" sz="1200" b="0" i="0" u="none" strike="noStrike" kern="1200" dirty="0">
                <a:solidFill>
                  <a:schemeClr val="tx1"/>
                </a:solidFill>
                <a:effectLst/>
                <a:latin typeface="+mn-lt"/>
                <a:ea typeface="+mn-ea"/>
                <a:cs typeface="+mn-cs"/>
              </a:rPr>
              <a:t>The next step is to then turn that root challenge into an issue which you can organize around—what can we do as a fellow or fellows group to make an impact on this challenge. We need to determine if there’s legislation we can act on, or if education and raising awareness is the first step. Do we need to increase public pressure on lawmakers? What allies can we rally around this cause? Who must we convince in order to make the change we want to see?</a:t>
            </a:r>
          </a:p>
          <a:p>
            <a:pPr marL="628650" lvl="1" indent="-171450" rtl="0" fontAlgn="base">
              <a:buFont typeface="Arial" charset="0"/>
              <a:buChar char="•"/>
            </a:pPr>
            <a:r>
              <a:rPr lang="en-US" sz="1200" b="0" i="0" u="none" strike="noStrike" kern="1200" dirty="0">
                <a:solidFill>
                  <a:schemeClr val="tx1"/>
                </a:solidFill>
                <a:effectLst/>
                <a:latin typeface="+mn-lt"/>
                <a:ea typeface="+mn-ea"/>
                <a:cs typeface="+mn-cs"/>
              </a:rPr>
              <a:t>That is our goal for today, to give you the tools and training you need to turn your challenge into an issue you can take action—and make progress—on.</a:t>
            </a:r>
          </a:p>
          <a:p>
            <a:endParaRPr lang="en-US" dirty="0"/>
          </a:p>
        </p:txBody>
      </p:sp>
      <p:sp>
        <p:nvSpPr>
          <p:cNvPr id="4" name="Slide Number Placeholder 3"/>
          <p:cNvSpPr>
            <a:spLocks noGrp="1"/>
          </p:cNvSpPr>
          <p:nvPr>
            <p:ph type="sldNum" sz="quarter" idx="10"/>
          </p:nvPr>
        </p:nvSpPr>
        <p:spPr/>
        <p:txBody>
          <a:bodyPr/>
          <a:lstStyle/>
          <a:p>
            <a:fld id="{547AF8F3-F612-A546-BC8D-58FC4B225C0E}" type="slidenum">
              <a:rPr lang="en-US" smtClean="0"/>
              <a:t>4</a:t>
            </a:fld>
            <a:endParaRPr lang="en-US"/>
          </a:p>
        </p:txBody>
      </p:sp>
    </p:spTree>
    <p:extLst>
      <p:ext uri="{BB962C8B-B14F-4D97-AF65-F5344CB8AC3E}">
        <p14:creationId xmlns:p14="http://schemas.microsoft.com/office/powerpoint/2010/main" val="934448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5</a:t>
            </a:fld>
            <a:endParaRPr lang="en-US"/>
          </a:p>
        </p:txBody>
      </p:sp>
    </p:spTree>
    <p:extLst>
      <p:ext uri="{BB962C8B-B14F-4D97-AF65-F5344CB8AC3E}">
        <p14:creationId xmlns:p14="http://schemas.microsoft.com/office/powerpoint/2010/main" val="1259611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a:t>
            </a:r>
            <a:r>
              <a:rPr lang="en-US" baseline="0" dirty="0"/>
              <a:t> is 2.) 435</a:t>
            </a:r>
          </a:p>
          <a:p>
            <a:endParaRPr lang="en-US" baseline="0" dirty="0"/>
          </a:p>
          <a:p>
            <a:endParaRPr lang="en-US" baseline="0" dirty="0"/>
          </a:p>
          <a:p>
            <a:r>
              <a:rPr lang="en-US" baseline="0" dirty="0"/>
              <a:t>There are 435 voting U.S. Reps and 100 voting Senators. </a:t>
            </a:r>
            <a:endParaRPr lang="en-US" dirty="0"/>
          </a:p>
        </p:txBody>
      </p:sp>
      <p:sp>
        <p:nvSpPr>
          <p:cNvPr id="4" name="Slide Number Placeholder 3"/>
          <p:cNvSpPr>
            <a:spLocks noGrp="1"/>
          </p:cNvSpPr>
          <p:nvPr>
            <p:ph type="sldNum" sz="quarter" idx="10"/>
          </p:nvPr>
        </p:nvSpPr>
        <p:spPr/>
        <p:txBody>
          <a:bodyPr/>
          <a:lstStyle/>
          <a:p>
            <a:fld id="{547AF8F3-F612-A546-BC8D-58FC4B225C0E}" type="slidenum">
              <a:rPr lang="en-US" smtClean="0"/>
              <a:t>7</a:t>
            </a:fld>
            <a:endParaRPr lang="en-US"/>
          </a:p>
        </p:txBody>
      </p:sp>
    </p:spTree>
    <p:extLst>
      <p:ext uri="{BB962C8B-B14F-4D97-AF65-F5344CB8AC3E}">
        <p14:creationId xmlns:p14="http://schemas.microsoft.com/office/powerpoint/2010/main" val="1249536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a:t>
            </a:r>
            <a:r>
              <a:rPr lang="en-US" baseline="0" dirty="0"/>
              <a:t> University of Notre Dame</a:t>
            </a:r>
            <a:endParaRPr lang="en-US" dirty="0"/>
          </a:p>
        </p:txBody>
      </p:sp>
      <p:sp>
        <p:nvSpPr>
          <p:cNvPr id="4" name="Slide Number Placeholder 3"/>
          <p:cNvSpPr>
            <a:spLocks noGrp="1"/>
          </p:cNvSpPr>
          <p:nvPr>
            <p:ph type="sldNum" sz="quarter" idx="10"/>
          </p:nvPr>
        </p:nvSpPr>
        <p:spPr/>
        <p:txBody>
          <a:bodyPr/>
          <a:lstStyle/>
          <a:p>
            <a:fld id="{547AF8F3-F612-A546-BC8D-58FC4B225C0E}" type="slidenum">
              <a:rPr lang="en-US" smtClean="0"/>
              <a:t>8</a:t>
            </a:fld>
            <a:endParaRPr lang="en-US"/>
          </a:p>
        </p:txBody>
      </p:sp>
    </p:spTree>
    <p:extLst>
      <p:ext uri="{BB962C8B-B14F-4D97-AF65-F5344CB8AC3E}">
        <p14:creationId xmlns:p14="http://schemas.microsoft.com/office/powerpoint/2010/main" val="1441378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Granted women the right to vote. </a:t>
            </a:r>
          </a:p>
        </p:txBody>
      </p:sp>
      <p:sp>
        <p:nvSpPr>
          <p:cNvPr id="4" name="Slide Number Placeholder 3"/>
          <p:cNvSpPr>
            <a:spLocks noGrp="1"/>
          </p:cNvSpPr>
          <p:nvPr>
            <p:ph type="sldNum" sz="quarter" idx="10"/>
          </p:nvPr>
        </p:nvSpPr>
        <p:spPr/>
        <p:txBody>
          <a:bodyPr/>
          <a:lstStyle/>
          <a:p>
            <a:fld id="{547AF8F3-F612-A546-BC8D-58FC4B225C0E}" type="slidenum">
              <a:rPr lang="en-US" smtClean="0"/>
              <a:t>9</a:t>
            </a:fld>
            <a:endParaRPr lang="en-US"/>
          </a:p>
        </p:txBody>
      </p:sp>
    </p:spTree>
    <p:extLst>
      <p:ext uri="{BB962C8B-B14F-4D97-AF65-F5344CB8AC3E}">
        <p14:creationId xmlns:p14="http://schemas.microsoft.com/office/powerpoint/2010/main" val="1492419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7AF8F3-F612-A546-BC8D-58FC4B225C0E}" type="slidenum">
              <a:rPr lang="en-US" smtClean="0"/>
              <a:t>10</a:t>
            </a:fld>
            <a:endParaRPr lang="en-US"/>
          </a:p>
        </p:txBody>
      </p:sp>
    </p:spTree>
    <p:extLst>
      <p:ext uri="{BB962C8B-B14F-4D97-AF65-F5344CB8AC3E}">
        <p14:creationId xmlns:p14="http://schemas.microsoft.com/office/powerpoint/2010/main" val="1864382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14</a:t>
            </a:fld>
            <a:endParaRPr lang="en-US"/>
          </a:p>
        </p:txBody>
      </p:sp>
    </p:spTree>
    <p:extLst>
      <p:ext uri="{BB962C8B-B14F-4D97-AF65-F5344CB8AC3E}">
        <p14:creationId xmlns:p14="http://schemas.microsoft.com/office/powerpoint/2010/main" val="261951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C9C5871-EDC2-4D41-AD58-6E9C7A32599C}" type="datetimeFigureOut">
              <a:rPr lang="en-US" smtClean="0"/>
              <a:t>2/23/19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904D35-9779-114F-AB4C-6C4FF1B352B7}" type="slidenum">
              <a:rPr lang="en-US" smtClean="0"/>
              <a:t>‹#›</a:t>
            </a:fld>
            <a:endParaRPr lang="en-US"/>
          </a:p>
        </p:txBody>
      </p:sp>
    </p:spTree>
    <p:extLst>
      <p:ext uri="{BB962C8B-B14F-4D97-AF65-F5344CB8AC3E}">
        <p14:creationId xmlns:p14="http://schemas.microsoft.com/office/powerpoint/2010/main" val="76232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t>2/23/19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904D35-9779-114F-AB4C-6C4FF1B352B7}" type="slidenum">
              <a:rPr lang="en-US" smtClean="0"/>
              <a:t>‹#›</a:t>
            </a:fld>
            <a:endParaRPr lang="en-US"/>
          </a:p>
        </p:txBody>
      </p:sp>
    </p:spTree>
    <p:extLst>
      <p:ext uri="{BB962C8B-B14F-4D97-AF65-F5344CB8AC3E}">
        <p14:creationId xmlns:p14="http://schemas.microsoft.com/office/powerpoint/2010/main" val="1114711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t>2/23/19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904D35-9779-114F-AB4C-6C4FF1B352B7}" type="slidenum">
              <a:rPr lang="en-US" smtClean="0"/>
              <a:t>‹#›</a:t>
            </a:fld>
            <a:endParaRPr lang="en-US"/>
          </a:p>
        </p:txBody>
      </p:sp>
    </p:spTree>
    <p:extLst>
      <p:ext uri="{BB962C8B-B14F-4D97-AF65-F5344CB8AC3E}">
        <p14:creationId xmlns:p14="http://schemas.microsoft.com/office/powerpoint/2010/main" val="303331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23"/>
        <p:cNvGrpSpPr/>
        <p:nvPr/>
      </p:nvGrpSpPr>
      <p:grpSpPr>
        <a:xfrm>
          <a:off x="0" y="0"/>
          <a:ext cx="0" cy="0"/>
          <a:chOff x="0" y="0"/>
          <a:chExt cx="0" cy="0"/>
        </a:xfrm>
      </p:grpSpPr>
    </p:spTree>
    <p:extLst>
      <p:ext uri="{BB962C8B-B14F-4D97-AF65-F5344CB8AC3E}">
        <p14:creationId xmlns:p14="http://schemas.microsoft.com/office/powerpoint/2010/main" val="143922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2/23/19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2/23/19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2/23/19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56D873-74C2-2640-B9AD-918029F598DE}" type="datetimeFigureOut">
              <a:rPr lang="en-US" smtClean="0">
                <a:solidFill>
                  <a:srgbClr val="3B444D">
                    <a:tint val="75000"/>
                  </a:srgbClr>
                </a:solidFill>
              </a:rPr>
              <a:pPr/>
              <a:t>2/23/19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56D873-74C2-2640-B9AD-918029F598DE}" type="datetimeFigureOut">
              <a:rPr lang="en-US" smtClean="0">
                <a:solidFill>
                  <a:srgbClr val="3B444D">
                    <a:tint val="75000"/>
                  </a:srgbClr>
                </a:solidFill>
              </a:rPr>
              <a:pPr/>
              <a:t>2/23/19</a:t>
            </a:fld>
            <a:endParaRPr lang="en-US">
              <a:solidFill>
                <a:srgbClr val="3B444D">
                  <a:tint val="75000"/>
                </a:srgbClr>
              </a:solidFill>
            </a:endParaRPr>
          </a:p>
        </p:txBody>
      </p:sp>
      <p:sp>
        <p:nvSpPr>
          <p:cNvPr id="8" name="Footer Placeholder 7"/>
          <p:cNvSpPr>
            <a:spLocks noGrp="1"/>
          </p:cNvSpPr>
          <p:nvPr>
            <p:ph type="ftr" sz="quarter" idx="11"/>
          </p:nvPr>
        </p:nvSpPr>
        <p:spPr/>
        <p:txBody>
          <a:bodyPr/>
          <a:lstStyle/>
          <a:p>
            <a:endParaRPr lang="en-US">
              <a:solidFill>
                <a:srgbClr val="3B444D">
                  <a:tint val="75000"/>
                </a:srgbClr>
              </a:solidFill>
            </a:endParaRPr>
          </a:p>
        </p:txBody>
      </p:sp>
      <p:sp>
        <p:nvSpPr>
          <p:cNvPr id="9" name="Slide Number Placeholder 8"/>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56D873-74C2-2640-B9AD-918029F598DE}" type="datetimeFigureOut">
              <a:rPr lang="en-US" smtClean="0">
                <a:solidFill>
                  <a:srgbClr val="3B444D">
                    <a:tint val="75000"/>
                  </a:srgbClr>
                </a:solidFill>
              </a:rPr>
              <a:pPr/>
              <a:t>2/23/19</a:t>
            </a:fld>
            <a:endParaRPr lang="en-US">
              <a:solidFill>
                <a:srgbClr val="3B444D">
                  <a:tint val="75000"/>
                </a:srgbClr>
              </a:solidFill>
            </a:endParaRPr>
          </a:p>
        </p:txBody>
      </p:sp>
      <p:sp>
        <p:nvSpPr>
          <p:cNvPr id="4" name="Footer Placeholder 3"/>
          <p:cNvSpPr>
            <a:spLocks noGrp="1"/>
          </p:cNvSpPr>
          <p:nvPr>
            <p:ph type="ftr" sz="quarter" idx="11"/>
          </p:nvPr>
        </p:nvSpPr>
        <p:spPr/>
        <p:txBody>
          <a:bodyPr/>
          <a:lstStyle/>
          <a:p>
            <a:endParaRPr lang="en-US">
              <a:solidFill>
                <a:srgbClr val="3B444D">
                  <a:tint val="75000"/>
                </a:srgbClr>
              </a:solidFill>
            </a:endParaRPr>
          </a:p>
        </p:txBody>
      </p:sp>
      <p:sp>
        <p:nvSpPr>
          <p:cNvPr id="5" name="Slide Number Placeholder 4"/>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56D873-74C2-2640-B9AD-918029F598DE}" type="datetimeFigureOut">
              <a:rPr lang="en-US" smtClean="0">
                <a:solidFill>
                  <a:srgbClr val="3B444D">
                    <a:tint val="75000"/>
                  </a:srgbClr>
                </a:solidFill>
              </a:rPr>
              <a:pPr/>
              <a:t>2/23/19</a:t>
            </a:fld>
            <a:endParaRPr lang="en-US">
              <a:solidFill>
                <a:srgbClr val="3B444D">
                  <a:tint val="75000"/>
                </a:srgbClr>
              </a:solidFill>
            </a:endParaRPr>
          </a:p>
        </p:txBody>
      </p:sp>
      <p:sp>
        <p:nvSpPr>
          <p:cNvPr id="3" name="Footer Placeholder 2"/>
          <p:cNvSpPr>
            <a:spLocks noGrp="1"/>
          </p:cNvSpPr>
          <p:nvPr>
            <p:ph type="ftr" sz="quarter" idx="11"/>
          </p:nvPr>
        </p:nvSpPr>
        <p:spPr/>
        <p:txBody>
          <a:bodyPr/>
          <a:lstStyle/>
          <a:p>
            <a:endParaRPr lang="en-US">
              <a:solidFill>
                <a:srgbClr val="3B444D">
                  <a:tint val="75000"/>
                </a:srgbClr>
              </a:solidFill>
            </a:endParaRPr>
          </a:p>
        </p:txBody>
      </p:sp>
      <p:sp>
        <p:nvSpPr>
          <p:cNvPr id="4" name="Slide Number Placeholder 3"/>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9C5871-EDC2-4D41-AD58-6E9C7A32599C}" type="datetimeFigureOut">
              <a:rPr lang="en-US" smtClean="0"/>
              <a:t>2/23/19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904D35-9779-114F-AB4C-6C4FF1B352B7}" type="slidenum">
              <a:rPr lang="en-US" smtClean="0"/>
              <a:t>‹#›</a:t>
            </a:fld>
            <a:endParaRPr lang="en-US"/>
          </a:p>
        </p:txBody>
      </p:sp>
    </p:spTree>
    <p:extLst>
      <p:ext uri="{BB962C8B-B14F-4D97-AF65-F5344CB8AC3E}">
        <p14:creationId xmlns:p14="http://schemas.microsoft.com/office/powerpoint/2010/main" val="13321804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solidFill>
                  <a:srgbClr val="3B444D">
                    <a:tint val="75000"/>
                  </a:srgbClr>
                </a:solidFill>
              </a:rPr>
              <a:pPr/>
              <a:t>2/23/19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solidFill>
                  <a:srgbClr val="3B444D">
                    <a:tint val="75000"/>
                  </a:srgbClr>
                </a:solidFill>
              </a:rPr>
              <a:pPr/>
              <a:t>2/23/19</a:t>
            </a:fld>
            <a:endParaRPr lang="en-US">
              <a:solidFill>
                <a:srgbClr val="3B444D">
                  <a:tint val="75000"/>
                </a:srgbClr>
              </a:solidFill>
            </a:endParaRPr>
          </a:p>
        </p:txBody>
      </p:sp>
      <p:sp>
        <p:nvSpPr>
          <p:cNvPr id="6" name="Footer Placeholder 5"/>
          <p:cNvSpPr>
            <a:spLocks noGrp="1"/>
          </p:cNvSpPr>
          <p:nvPr>
            <p:ph type="ftr" sz="quarter" idx="11"/>
          </p:nvPr>
        </p:nvSpPr>
        <p:spPr/>
        <p:txBody>
          <a:bodyPr/>
          <a:lstStyle/>
          <a:p>
            <a:endParaRPr lang="en-US">
              <a:solidFill>
                <a:srgbClr val="3B444D">
                  <a:tint val="75000"/>
                </a:srgbClr>
              </a:solidFill>
            </a:endParaRPr>
          </a:p>
        </p:txBody>
      </p:sp>
      <p:sp>
        <p:nvSpPr>
          <p:cNvPr id="7" name="Slide Number Placeholder 6"/>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2/23/19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solidFill>
                  <a:srgbClr val="3B444D">
                    <a:tint val="75000"/>
                  </a:srgbClr>
                </a:solidFill>
              </a:rPr>
              <a:pPr/>
              <a:t>2/23/19</a:t>
            </a:fld>
            <a:endParaRPr lang="en-US">
              <a:solidFill>
                <a:srgbClr val="3B444D">
                  <a:tint val="75000"/>
                </a:srgbClr>
              </a:solidFill>
            </a:endParaRPr>
          </a:p>
        </p:txBody>
      </p:sp>
      <p:sp>
        <p:nvSpPr>
          <p:cNvPr id="5" name="Footer Placeholder 4"/>
          <p:cNvSpPr>
            <a:spLocks noGrp="1"/>
          </p:cNvSpPr>
          <p:nvPr>
            <p:ph type="ftr" sz="quarter" idx="11"/>
          </p:nvPr>
        </p:nvSpPr>
        <p:spPr/>
        <p:txBody>
          <a:bodyPr/>
          <a:lstStyle/>
          <a:p>
            <a:endParaRPr lang="en-US">
              <a:solidFill>
                <a:srgbClr val="3B444D">
                  <a:tint val="75000"/>
                </a:srgbClr>
              </a:solidFill>
            </a:endParaRPr>
          </a:p>
        </p:txBody>
      </p:sp>
      <p:sp>
        <p:nvSpPr>
          <p:cNvPr id="6" name="Slide Number Placeholder 5"/>
          <p:cNvSpPr>
            <a:spLocks noGrp="1"/>
          </p:cNvSpPr>
          <p:nvPr>
            <p:ph type="sldNum" sz="quarter" idx="12"/>
          </p:nvPr>
        </p:nvSpPr>
        <p:spPr/>
        <p:txBody>
          <a:body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23"/>
        <p:cNvGrpSpPr/>
        <p:nvPr/>
      </p:nvGrpSpPr>
      <p:grpSpPr>
        <a:xfrm>
          <a:off x="0" y="0"/>
          <a:ext cx="0" cy="0"/>
          <a:chOff x="0" y="0"/>
          <a:chExt cx="0" cy="0"/>
        </a:xfrm>
      </p:grpSpPr>
    </p:spTree>
    <p:extLst>
      <p:ext uri="{BB962C8B-B14F-4D97-AF65-F5344CB8AC3E}">
        <p14:creationId xmlns:p14="http://schemas.microsoft.com/office/powerpoint/2010/main" val="11235937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5713348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484607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9C5871-EDC2-4D41-AD58-6E9C7A32599C}" type="datetimeFigureOut">
              <a:rPr lang="en-US" smtClean="0"/>
              <a:t>2/23/19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904D35-9779-114F-AB4C-6C4FF1B352B7}" type="slidenum">
              <a:rPr lang="en-US" smtClean="0"/>
              <a:t>‹#›</a:t>
            </a:fld>
            <a:endParaRPr lang="en-US"/>
          </a:p>
        </p:txBody>
      </p:sp>
    </p:spTree>
    <p:extLst>
      <p:ext uri="{BB962C8B-B14F-4D97-AF65-F5344CB8AC3E}">
        <p14:creationId xmlns:p14="http://schemas.microsoft.com/office/powerpoint/2010/main" val="293025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9C5871-EDC2-4D41-AD58-6E9C7A32599C}" type="datetimeFigureOut">
              <a:rPr lang="en-US" smtClean="0"/>
              <a:t>2/23/19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904D35-9779-114F-AB4C-6C4FF1B352B7}" type="slidenum">
              <a:rPr lang="en-US" smtClean="0"/>
              <a:t>‹#›</a:t>
            </a:fld>
            <a:endParaRPr lang="en-US"/>
          </a:p>
        </p:txBody>
      </p:sp>
    </p:spTree>
    <p:extLst>
      <p:ext uri="{BB962C8B-B14F-4D97-AF65-F5344CB8AC3E}">
        <p14:creationId xmlns:p14="http://schemas.microsoft.com/office/powerpoint/2010/main" val="698264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9C5871-EDC2-4D41-AD58-6E9C7A32599C}" type="datetimeFigureOut">
              <a:rPr lang="en-US" smtClean="0"/>
              <a:t>2/23/19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904D35-9779-114F-AB4C-6C4FF1B352B7}" type="slidenum">
              <a:rPr lang="en-US" smtClean="0"/>
              <a:t>‹#›</a:t>
            </a:fld>
            <a:endParaRPr lang="en-US"/>
          </a:p>
        </p:txBody>
      </p:sp>
    </p:spTree>
    <p:extLst>
      <p:ext uri="{BB962C8B-B14F-4D97-AF65-F5344CB8AC3E}">
        <p14:creationId xmlns:p14="http://schemas.microsoft.com/office/powerpoint/2010/main" val="1888922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9C5871-EDC2-4D41-AD58-6E9C7A32599C}" type="datetimeFigureOut">
              <a:rPr lang="en-US" smtClean="0"/>
              <a:t>2/23/19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904D35-9779-114F-AB4C-6C4FF1B352B7}" type="slidenum">
              <a:rPr lang="en-US" smtClean="0"/>
              <a:t>‹#›</a:t>
            </a:fld>
            <a:endParaRPr lang="en-US"/>
          </a:p>
        </p:txBody>
      </p:sp>
    </p:spTree>
    <p:extLst>
      <p:ext uri="{BB962C8B-B14F-4D97-AF65-F5344CB8AC3E}">
        <p14:creationId xmlns:p14="http://schemas.microsoft.com/office/powerpoint/2010/main" val="862527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9C5871-EDC2-4D41-AD58-6E9C7A32599C}" type="datetimeFigureOut">
              <a:rPr lang="en-US" smtClean="0"/>
              <a:t>2/23/19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904D35-9779-114F-AB4C-6C4FF1B352B7}" type="slidenum">
              <a:rPr lang="en-US" smtClean="0"/>
              <a:t>‹#›</a:t>
            </a:fld>
            <a:endParaRPr lang="en-US"/>
          </a:p>
        </p:txBody>
      </p:sp>
    </p:spTree>
    <p:extLst>
      <p:ext uri="{BB962C8B-B14F-4D97-AF65-F5344CB8AC3E}">
        <p14:creationId xmlns:p14="http://schemas.microsoft.com/office/powerpoint/2010/main" val="981881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9C5871-EDC2-4D41-AD58-6E9C7A32599C}" type="datetimeFigureOut">
              <a:rPr lang="en-US" smtClean="0"/>
              <a:t>2/23/19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904D35-9779-114F-AB4C-6C4FF1B352B7}" type="slidenum">
              <a:rPr lang="en-US" smtClean="0"/>
              <a:t>‹#›</a:t>
            </a:fld>
            <a:endParaRPr lang="en-US"/>
          </a:p>
        </p:txBody>
      </p:sp>
    </p:spTree>
    <p:extLst>
      <p:ext uri="{BB962C8B-B14F-4D97-AF65-F5344CB8AC3E}">
        <p14:creationId xmlns:p14="http://schemas.microsoft.com/office/powerpoint/2010/main" val="1225085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9C5871-EDC2-4D41-AD58-6E9C7A32599C}" type="datetimeFigureOut">
              <a:rPr lang="en-US" smtClean="0"/>
              <a:t>2/23/19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904D35-9779-114F-AB4C-6C4FF1B352B7}" type="slidenum">
              <a:rPr lang="en-US" smtClean="0"/>
              <a:t>‹#›</a:t>
            </a:fld>
            <a:endParaRPr lang="en-US"/>
          </a:p>
        </p:txBody>
      </p:sp>
    </p:spTree>
    <p:extLst>
      <p:ext uri="{BB962C8B-B14F-4D97-AF65-F5344CB8AC3E}">
        <p14:creationId xmlns:p14="http://schemas.microsoft.com/office/powerpoint/2010/main" val="2092863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C5871-EDC2-4D41-AD58-6E9C7A32599C}" type="datetimeFigureOut">
              <a:rPr lang="en-US" smtClean="0"/>
              <a:t>2/23/19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904D35-9779-114F-AB4C-6C4FF1B352B7}" type="slidenum">
              <a:rPr lang="en-US" smtClean="0"/>
              <a:t>‹#›</a:t>
            </a:fld>
            <a:endParaRPr lang="en-US"/>
          </a:p>
        </p:txBody>
      </p:sp>
    </p:spTree>
    <p:extLst>
      <p:ext uri="{BB962C8B-B14F-4D97-AF65-F5344CB8AC3E}">
        <p14:creationId xmlns:p14="http://schemas.microsoft.com/office/powerpoint/2010/main" val="766515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6D873-74C2-2640-B9AD-918029F598DE}" type="datetimeFigureOut">
              <a:rPr lang="en-US" smtClean="0">
                <a:solidFill>
                  <a:srgbClr val="3B444D">
                    <a:tint val="75000"/>
                  </a:srgbClr>
                </a:solidFill>
              </a:rPr>
              <a:pPr/>
              <a:t>2/23/19</a:t>
            </a:fld>
            <a:endParaRPr lang="en-US">
              <a:solidFill>
                <a:srgbClr val="3B444D">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3B444D">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39DEE-8339-8A4A-9908-442819D15C55}" type="slidenum">
              <a:rPr lang="en-US" smtClean="0">
                <a:solidFill>
                  <a:srgbClr val="3B444D">
                    <a:tint val="75000"/>
                  </a:srgbClr>
                </a:solidFill>
              </a:rPr>
              <a:pPr/>
              <a:t>‹#›</a:t>
            </a:fld>
            <a:endParaRPr lang="en-US">
              <a:solidFill>
                <a:srgbClr val="3B444D">
                  <a:tint val="75000"/>
                </a:srgbClr>
              </a:solidFill>
            </a:endParaRPr>
          </a:p>
        </p:txBody>
      </p:sp>
    </p:spTree>
    <p:extLst>
      <p:ext uri="{BB962C8B-B14F-4D97-AF65-F5344CB8AC3E}">
        <p14:creationId xmlns:p14="http://schemas.microsoft.com/office/powerpoint/2010/main" val="120137042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docs.google.com/spreadsheets/d/13XNqUTflioSlkxMCAV9ML98pG8zj-7_uYBQ6YzjJKws/edit#gid=1496810796"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s://docs.google.com/spreadsheets/d/13XNqUTflioSlkxMCAV9ML98pG8zj-7_uYBQ6YzjJKws/edit#gid=1496810796" TargetMode="External"/><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1.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s://docs.google.com/spreadsheets/d/13XNqUTflioSlkxMCAV9ML98pG8zj-7_uYBQ6YzjJKws/edit#gid=1496810796" TargetMode="External"/><Relationship Id="rId2" Type="http://schemas.openxmlformats.org/officeDocument/2006/relationships/notesSlide" Target="../notesSlides/notesSlide19.xml"/><Relationship Id="rId1" Type="http://schemas.openxmlformats.org/officeDocument/2006/relationships/slideLayout" Target="../slideLayouts/slideLayout25.xml"/><Relationship Id="rId5" Type="http://schemas.openxmlformats.org/officeDocument/2006/relationships/image" Target="../media/image1.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png"/><Relationship Id="rId4" Type="http://schemas.openxmlformats.org/officeDocument/2006/relationships/image" Target="../media/image16.png"/><Relationship Id="rId9" Type="http://schemas.openxmlformats.org/officeDocument/2006/relationships/image" Target="../media/image21.png"/></Relationships>
</file>

<file path=ppt/slides/_rels/slide3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docs.google.com/spreadsheets/d/13XNqUTflioSlkxMCAV9ML98pG8zj-7_uYBQ6YzjJKws/edit#gid=1496810796" TargetMode="External"/><Relationship Id="rId2" Type="http://schemas.openxmlformats.org/officeDocument/2006/relationships/notesSlide" Target="../notesSlides/notesSlide27.xml"/><Relationship Id="rId1" Type="http://schemas.openxmlformats.org/officeDocument/2006/relationships/slideLayout" Target="../slideLayouts/slideLayout25.xml"/><Relationship Id="rId5" Type="http://schemas.openxmlformats.org/officeDocument/2006/relationships/image" Target="../media/image1.pn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fellows@ofa.us"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1967061"/>
            <a:ext cx="12192000" cy="2923877"/>
          </a:xfrm>
          <a:prstGeom prst="rect">
            <a:avLst/>
          </a:prstGeom>
          <a:noFill/>
        </p:spPr>
        <p:txBody>
          <a:bodyPr wrap="square" rtlCol="0">
            <a:spAutoFit/>
          </a:bodyPr>
          <a:lstStyle/>
          <a:p>
            <a:pPr algn="ctr"/>
            <a:r>
              <a:rPr lang="en-US" sz="12000" b="1" dirty="0">
                <a:solidFill>
                  <a:schemeClr val="bg1"/>
                </a:solidFill>
                <a:latin typeface="Gilroy ExtraBold" charset="0"/>
                <a:ea typeface="Gilroy ExtraBold" charset="0"/>
                <a:cs typeface="Gilroy ExtraBold" charset="0"/>
              </a:rPr>
              <a:t>Welcome</a:t>
            </a:r>
          </a:p>
          <a:p>
            <a:pPr algn="ctr"/>
            <a:r>
              <a:rPr lang="en-US" sz="3200" dirty="0">
                <a:solidFill>
                  <a:schemeClr val="tx2"/>
                </a:solidFill>
                <a:latin typeface="Gilroy ExtraBold" charset="0"/>
                <a:ea typeface="Gilroy ExtraBold" charset="0"/>
                <a:cs typeface="Gilroy ExtraBold" charset="0"/>
              </a:rPr>
              <a:t>We will begin at 7:30 pm Central Time.</a:t>
            </a:r>
          </a:p>
          <a:p>
            <a:pPr algn="ctr"/>
            <a:endParaRPr lang="en-US" sz="3200" b="1" dirty="0">
              <a:solidFill>
                <a:schemeClr val="bg1"/>
              </a:solidFill>
              <a:latin typeface="Gilroy ExtraBold" charset="0"/>
              <a:ea typeface="Gilroy ExtraBold" charset="0"/>
              <a:cs typeface="Gilroy ExtraBold" charset="0"/>
            </a:endParaRPr>
          </a:p>
        </p:txBody>
      </p:sp>
      <p:pic>
        <p:nvPicPr>
          <p:cNvPr id="3" name="Picture 2"/>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pic>
        <p:nvPicPr>
          <p:cNvPr id="4" name="Picture 3" descr="A drawing of a face&#10;&#10;Description automatically generated">
            <a:extLst>
              <a:ext uri="{FF2B5EF4-FFF2-40B4-BE49-F238E27FC236}">
                <a16:creationId xmlns:a16="http://schemas.microsoft.com/office/drawing/2014/main" id="{69CBCBBA-0B9B-4B43-A912-7BEC3B523E1C}"/>
              </a:ext>
            </a:extLst>
          </p:cNvPr>
          <p:cNvPicPr>
            <a:picLocks noChangeAspect="1"/>
          </p:cNvPicPr>
          <p:nvPr/>
        </p:nvPicPr>
        <p:blipFill>
          <a:blip r:embed="rId4"/>
          <a:stretch>
            <a:fillRect/>
          </a:stretch>
        </p:blipFill>
        <p:spPr>
          <a:xfrm>
            <a:off x="514349" y="6251332"/>
            <a:ext cx="1219200" cy="419100"/>
          </a:xfrm>
          <a:prstGeom prst="rect">
            <a:avLst/>
          </a:prstGeom>
        </p:spPr>
      </p:pic>
    </p:spTree>
    <p:extLst>
      <p:ext uri="{BB962C8B-B14F-4D97-AF65-F5344CB8AC3E}">
        <p14:creationId xmlns:p14="http://schemas.microsoft.com/office/powerpoint/2010/main" val="64324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379"/>
            <a:ext cx="12192000" cy="6870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ChangeArrowheads="1"/>
          </p:cNvSpPr>
          <p:nvPr/>
        </p:nvSpPr>
        <p:spPr bwMode="auto">
          <a:xfrm>
            <a:off x="0" y="2934876"/>
            <a:ext cx="12192000" cy="988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6000" b="1" dirty="0">
                <a:solidFill>
                  <a:schemeClr val="bg1"/>
                </a:solidFill>
                <a:latin typeface="Gilroy ExtraBold" charset="0"/>
                <a:ea typeface="Gilroy ExtraBold" charset="0"/>
                <a:cs typeface="Gilroy ExtraBold" charset="0"/>
              </a:rPr>
              <a:t>Week 1: Key takeaways</a:t>
            </a:r>
          </a:p>
        </p:txBody>
      </p:sp>
    </p:spTree>
    <p:extLst>
      <p:ext uri="{BB962C8B-B14F-4D97-AF65-F5344CB8AC3E}">
        <p14:creationId xmlns:p14="http://schemas.microsoft.com/office/powerpoint/2010/main" val="213951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1870" y="3216037"/>
            <a:ext cx="3835400" cy="11176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8370" y="162742"/>
            <a:ext cx="3975100" cy="29591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41" y="5085168"/>
            <a:ext cx="3911600" cy="16129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8370" y="4525541"/>
            <a:ext cx="3898900" cy="22098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7320" y="165100"/>
            <a:ext cx="3911600" cy="25273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7079" y="3197593"/>
            <a:ext cx="3949700" cy="309880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591" y="165100"/>
            <a:ext cx="3898900" cy="5016500"/>
          </a:xfrm>
          <a:prstGeom prst="rect">
            <a:avLst/>
          </a:prstGeom>
        </p:spPr>
      </p:pic>
    </p:spTree>
    <p:extLst>
      <p:ext uri="{BB962C8B-B14F-4D97-AF65-F5344CB8AC3E}">
        <p14:creationId xmlns:p14="http://schemas.microsoft.com/office/powerpoint/2010/main" val="1924540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2011546"/>
            <a:ext cx="12192000" cy="28349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6000" b="1" dirty="0">
                <a:solidFill>
                  <a:schemeClr val="tx2"/>
                </a:solidFill>
                <a:latin typeface="Gilroy ExtraBold" charset="0"/>
                <a:ea typeface="Gilroy ExtraBold" charset="0"/>
                <a:cs typeface="Gilroy ExtraBold" charset="0"/>
              </a:rPr>
              <a:t>We must address the root challenge if we are to affect change. </a:t>
            </a:r>
          </a:p>
        </p:txBody>
      </p:sp>
      <p:pic>
        <p:nvPicPr>
          <p:cNvPr id="4" name="Picture 3"/>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932253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1" name="TextBox 10"/>
          <p:cNvSpPr txBox="1"/>
          <p:nvPr/>
        </p:nvSpPr>
        <p:spPr>
          <a:xfrm>
            <a:off x="971341" y="726414"/>
            <a:ext cx="10249318" cy="660437"/>
          </a:xfrm>
          <a:prstGeom prst="rect">
            <a:avLst/>
          </a:prstGeom>
          <a:noFill/>
        </p:spPr>
        <p:txBody>
          <a:bodyPr wrap="square" rtlCol="0">
            <a:spAutoFit/>
          </a:bodyPr>
          <a:lstStyle/>
          <a:p>
            <a:pPr algn="ctr">
              <a:lnSpc>
                <a:spcPct val="80000"/>
              </a:lnSpc>
            </a:pPr>
            <a:r>
              <a:rPr lang="en-US" sz="4500" b="1" dirty="0">
                <a:solidFill>
                  <a:schemeClr val="tx2"/>
                </a:solidFill>
                <a:latin typeface="Gilroy ExtraBold" charset="0"/>
                <a:ea typeface="Gilroy ExtraBold" charset="0"/>
                <a:cs typeface="Gilroy ExtraBold" charset="0"/>
              </a:rPr>
              <a:t>Four steps to identify a root problem</a:t>
            </a:r>
          </a:p>
        </p:txBody>
      </p:sp>
      <p:sp>
        <p:nvSpPr>
          <p:cNvPr id="24" name="TextBox 23"/>
          <p:cNvSpPr txBox="1"/>
          <p:nvPr/>
        </p:nvSpPr>
        <p:spPr>
          <a:xfrm>
            <a:off x="2282254" y="1848482"/>
            <a:ext cx="8518018" cy="3785652"/>
          </a:xfrm>
          <a:prstGeom prst="rect">
            <a:avLst/>
          </a:prstGeom>
          <a:noFill/>
        </p:spPr>
        <p:txBody>
          <a:bodyPr wrap="square" rtlCol="0">
            <a:spAutoFit/>
          </a:bodyPr>
          <a:lstStyle/>
          <a:p>
            <a:pPr fontAlgn="base"/>
            <a:r>
              <a:rPr lang="en-US" sz="2400" dirty="0">
                <a:latin typeface="Source Sans Pro" charset="0"/>
                <a:ea typeface="Source Sans Pro" charset="0"/>
                <a:cs typeface="Source Sans Pro" charset="0"/>
              </a:rPr>
              <a:t>How do we define a healthy community? How do we know it when we see it?</a:t>
            </a:r>
          </a:p>
          <a:p>
            <a:pPr fontAlgn="base"/>
            <a:endParaRPr lang="en-US" sz="2400" dirty="0">
              <a:latin typeface="Source Sans Pro" charset="0"/>
              <a:ea typeface="Source Sans Pro" charset="0"/>
              <a:cs typeface="Source Sans Pro" charset="0"/>
            </a:endParaRPr>
          </a:p>
          <a:p>
            <a:pPr fontAlgn="base"/>
            <a:r>
              <a:rPr lang="en-US" sz="2400" dirty="0">
                <a:latin typeface="Source Sans Pro" charset="0"/>
                <a:ea typeface="Source Sans Pro" charset="0"/>
                <a:cs typeface="Source Sans Pro" charset="0"/>
              </a:rPr>
              <a:t>What resources are our communities currently lacking? What challenges are they facing?</a:t>
            </a:r>
          </a:p>
          <a:p>
            <a:pPr fontAlgn="base"/>
            <a:endParaRPr lang="en-US" sz="2400" dirty="0">
              <a:latin typeface="Source Sans Pro" charset="0"/>
              <a:ea typeface="Source Sans Pro" charset="0"/>
              <a:cs typeface="Source Sans Pro" charset="0"/>
            </a:endParaRPr>
          </a:p>
          <a:p>
            <a:pPr fontAlgn="base"/>
            <a:r>
              <a:rPr lang="en-US" sz="2400" dirty="0">
                <a:latin typeface="Source Sans Pro" charset="0"/>
                <a:ea typeface="Source Sans Pro" charset="0"/>
                <a:cs typeface="Source Sans Pro" charset="0"/>
              </a:rPr>
              <a:t>Why do they lack these resources? Why are they facing these challenges?</a:t>
            </a:r>
          </a:p>
          <a:p>
            <a:pPr fontAlgn="base"/>
            <a:endParaRPr lang="en-US" sz="2400" dirty="0">
              <a:latin typeface="Source Sans Pro" charset="0"/>
              <a:ea typeface="Source Sans Pro" charset="0"/>
              <a:cs typeface="Source Sans Pro" charset="0"/>
            </a:endParaRPr>
          </a:p>
          <a:p>
            <a:pPr fontAlgn="base"/>
            <a:r>
              <a:rPr lang="en-US" sz="2400" dirty="0">
                <a:latin typeface="Source Sans Pro" charset="0"/>
                <a:ea typeface="Source Sans Pro" charset="0"/>
                <a:cs typeface="Source Sans Pro" charset="0"/>
              </a:rPr>
              <a:t>What can we do about it? What resources do we have?</a:t>
            </a:r>
          </a:p>
        </p:txBody>
      </p:sp>
      <p:sp>
        <p:nvSpPr>
          <p:cNvPr id="25" name="Oval 24"/>
          <p:cNvSpPr/>
          <p:nvPr/>
        </p:nvSpPr>
        <p:spPr>
          <a:xfrm>
            <a:off x="1666260" y="1917494"/>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26" name="Oval 25"/>
          <p:cNvSpPr/>
          <p:nvPr/>
        </p:nvSpPr>
        <p:spPr>
          <a:xfrm>
            <a:off x="1666260" y="3006508"/>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27" name="Oval 26"/>
          <p:cNvSpPr/>
          <p:nvPr/>
        </p:nvSpPr>
        <p:spPr>
          <a:xfrm>
            <a:off x="1666260" y="4095522"/>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
        <p:nvSpPr>
          <p:cNvPr id="29" name="Oval 28"/>
          <p:cNvSpPr/>
          <p:nvPr/>
        </p:nvSpPr>
        <p:spPr>
          <a:xfrm>
            <a:off x="1666260" y="5184536"/>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4</a:t>
            </a:r>
          </a:p>
        </p:txBody>
      </p:sp>
    </p:spTree>
    <p:extLst>
      <p:ext uri="{BB962C8B-B14F-4D97-AF65-F5344CB8AC3E}">
        <p14:creationId xmlns:p14="http://schemas.microsoft.com/office/powerpoint/2010/main" val="609574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946844" y="1186164"/>
            <a:ext cx="4976263"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Intro and welcome</a:t>
            </a:r>
          </a:p>
        </p:txBody>
      </p:sp>
      <p:sp>
        <p:nvSpPr>
          <p:cNvPr id="23" name="Rectangle 22"/>
          <p:cNvSpPr/>
          <p:nvPr/>
        </p:nvSpPr>
        <p:spPr>
          <a:xfrm>
            <a:off x="5946844" y="3878212"/>
            <a:ext cx="5416099"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Debrief and close</a:t>
            </a:r>
          </a:p>
        </p:txBody>
      </p:sp>
      <p:sp>
        <p:nvSpPr>
          <p:cNvPr id="35" name="Rectangle 34"/>
          <p:cNvSpPr/>
          <p:nvPr/>
        </p:nvSpPr>
        <p:spPr>
          <a:xfrm>
            <a:off x="5946845" y="3187947"/>
            <a:ext cx="4976262"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Identifying the right decision makers</a:t>
            </a:r>
          </a:p>
        </p:txBody>
      </p:sp>
      <p:sp>
        <p:nvSpPr>
          <p:cNvPr id="6" name="Rectangle 5"/>
          <p:cNvSpPr/>
          <p:nvPr/>
        </p:nvSpPr>
        <p:spPr>
          <a:xfrm>
            <a:off x="5946845" y="1807417"/>
            <a:ext cx="4976262"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Recap from Week 1</a:t>
            </a:r>
          </a:p>
        </p:txBody>
      </p:sp>
      <p:sp>
        <p:nvSpPr>
          <p:cNvPr id="9" name="Rectangle 8"/>
          <p:cNvSpPr/>
          <p:nvPr/>
        </p:nvSpPr>
        <p:spPr>
          <a:xfrm>
            <a:off x="5946844" y="2497682"/>
            <a:ext cx="5416099" cy="5437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b="1" dirty="0">
                <a:solidFill>
                  <a:schemeClr val="bg1"/>
                </a:solidFill>
                <a:latin typeface="Source Sans Pro" charset="0"/>
                <a:ea typeface="Source Sans Pro" charset="0"/>
                <a:cs typeface="Source Sans Pro" charset="0"/>
              </a:rPr>
              <a:t>Turning challenges into issues</a:t>
            </a:r>
          </a:p>
        </p:txBody>
      </p:sp>
      <p:pic>
        <p:nvPicPr>
          <p:cNvPr id="11" name="Picture 10"/>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3" name="TextBox 12"/>
          <p:cNvSpPr txBox="1"/>
          <p:nvPr/>
        </p:nvSpPr>
        <p:spPr>
          <a:xfrm>
            <a:off x="1085088" y="1117152"/>
            <a:ext cx="2827155"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Agenda</a:t>
            </a:r>
          </a:p>
        </p:txBody>
      </p:sp>
    </p:spTree>
    <p:extLst>
      <p:ext uri="{BB962C8B-B14F-4D97-AF65-F5344CB8AC3E}">
        <p14:creationId xmlns:p14="http://schemas.microsoft.com/office/powerpoint/2010/main" val="1117775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379"/>
            <a:ext cx="12192000" cy="6870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ChangeArrowheads="1"/>
          </p:cNvSpPr>
          <p:nvPr/>
        </p:nvSpPr>
        <p:spPr bwMode="auto">
          <a:xfrm>
            <a:off x="0" y="2467021"/>
            <a:ext cx="12192000" cy="1911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6000" b="1" dirty="0">
                <a:solidFill>
                  <a:schemeClr val="bg1"/>
                </a:solidFill>
                <a:latin typeface="Gilroy ExtraBold" charset="0"/>
                <a:ea typeface="Gilroy ExtraBold" charset="0"/>
                <a:cs typeface="Gilroy ExtraBold" charset="0"/>
              </a:rPr>
              <a:t>Now that we know the challenge, how do </a:t>
            </a:r>
            <a:r>
              <a:rPr lang="en-US" sz="6000" b="1">
                <a:solidFill>
                  <a:schemeClr val="bg1"/>
                </a:solidFill>
                <a:latin typeface="Gilroy ExtraBold" charset="0"/>
                <a:ea typeface="Gilroy ExtraBold" charset="0"/>
                <a:cs typeface="Gilroy ExtraBold" charset="0"/>
              </a:rPr>
              <a:t>we organize?</a:t>
            </a:r>
            <a:endParaRPr lang="en-US" sz="6000" b="1" dirty="0">
              <a:solidFill>
                <a:schemeClr val="bg1"/>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292797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860912" y="1006600"/>
            <a:ext cx="5292079" cy="4274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342900" indent="-342900">
              <a:buFont typeface="Arial" charset="0"/>
              <a:buChar char="•"/>
            </a:pPr>
            <a:r>
              <a:rPr lang="en-US" altLang="en-US" sz="2500" dirty="0">
                <a:solidFill>
                  <a:schemeClr val="tx1"/>
                </a:solidFill>
                <a:latin typeface="Source Sans Pro" charset="0"/>
                <a:ea typeface="Source Sans Pro" charset="0"/>
                <a:cs typeface="Source Sans Pro" charset="0"/>
              </a:rPr>
              <a:t>It’s not enough to identify the sources of the challenges our communities face.</a:t>
            </a:r>
          </a:p>
          <a:p>
            <a:pPr marL="342900" indent="-342900">
              <a:buFont typeface="Arial" charset="0"/>
              <a:buChar char="•"/>
            </a:pPr>
            <a:endParaRPr lang="en-US" altLang="en-US" sz="2500" dirty="0">
              <a:solidFill>
                <a:schemeClr val="tx1"/>
              </a:solidFill>
              <a:latin typeface="Source Sans Pro" charset="0"/>
              <a:ea typeface="Source Sans Pro" charset="0"/>
              <a:cs typeface="Source Sans Pro" charset="0"/>
            </a:endParaRPr>
          </a:p>
          <a:p>
            <a:pPr marL="342900" indent="-342900">
              <a:buFont typeface="Arial" charset="0"/>
              <a:buChar char="•"/>
            </a:pPr>
            <a:r>
              <a:rPr lang="en-US" altLang="en-US" sz="2500" dirty="0">
                <a:solidFill>
                  <a:schemeClr val="tx1"/>
                </a:solidFill>
                <a:latin typeface="Source Sans Pro" charset="0"/>
                <a:ea typeface="Source Sans Pro" charset="0"/>
                <a:cs typeface="Source Sans Pro" charset="0"/>
              </a:rPr>
              <a:t>As organizers, we must figure out a way to take action, to get others involved, and make a measurable impact. </a:t>
            </a:r>
          </a:p>
          <a:p>
            <a:pPr marL="342900" indent="-342900">
              <a:buFont typeface="Arial" charset="0"/>
              <a:buChar char="•"/>
            </a:pPr>
            <a:endParaRPr lang="en-US" altLang="en-US" sz="2500" dirty="0">
              <a:solidFill>
                <a:schemeClr val="tx1"/>
              </a:solidFill>
              <a:latin typeface="Source Sans Pro" charset="0"/>
              <a:ea typeface="Source Sans Pro" charset="0"/>
              <a:cs typeface="Source Sans Pro" charset="0"/>
            </a:endParaRPr>
          </a:p>
          <a:p>
            <a:pPr marL="342900" indent="-342900">
              <a:buFont typeface="Arial" charset="0"/>
              <a:buChar char="•"/>
            </a:pPr>
            <a:r>
              <a:rPr lang="en-US" altLang="en-US" sz="2500" dirty="0">
                <a:solidFill>
                  <a:schemeClr val="tx1"/>
                </a:solidFill>
                <a:latin typeface="Source Sans Pro" charset="0"/>
                <a:ea typeface="Source Sans Pro" charset="0"/>
                <a:cs typeface="Source Sans Pro" charset="0"/>
              </a:rPr>
              <a:t>We need to be smart, strategic, and find a way to enact real change. </a:t>
            </a:r>
          </a:p>
        </p:txBody>
      </p:sp>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Rectangle 5"/>
          <p:cNvSpPr>
            <a:spLocks noChangeArrowheads="1"/>
          </p:cNvSpPr>
          <p:nvPr/>
        </p:nvSpPr>
        <p:spPr bwMode="auto">
          <a:xfrm>
            <a:off x="813291" y="1006600"/>
            <a:ext cx="3449256" cy="1554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000" b="1" dirty="0">
                <a:solidFill>
                  <a:schemeClr val="tx2"/>
                </a:solidFill>
                <a:latin typeface="Gilroy ExtraBold" charset="0"/>
                <a:ea typeface="Gilroy ExtraBold" charset="0"/>
                <a:cs typeface="Gilroy ExtraBold" charset="0"/>
              </a:rPr>
              <a:t>Turning challenges into issues</a:t>
            </a:r>
          </a:p>
        </p:txBody>
      </p:sp>
    </p:spTree>
    <p:extLst>
      <p:ext uri="{BB962C8B-B14F-4D97-AF65-F5344CB8AC3E}">
        <p14:creationId xmlns:p14="http://schemas.microsoft.com/office/powerpoint/2010/main" val="1734569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860912" y="1006600"/>
            <a:ext cx="5292079" cy="50437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342900" indent="-342900">
              <a:buFont typeface="Arial" charset="0"/>
              <a:buChar char="•"/>
            </a:pPr>
            <a:r>
              <a:rPr lang="en-US" altLang="en-US" sz="2500" dirty="0">
                <a:solidFill>
                  <a:schemeClr val="tx1"/>
                </a:solidFill>
                <a:latin typeface="Source Sans Pro" charset="0"/>
                <a:ea typeface="Source Sans Pro" charset="0"/>
                <a:cs typeface="Source Sans Pro" charset="0"/>
              </a:rPr>
              <a:t>At OFA, our theory of change is to develop, plan, and implement an effective issue campaign. </a:t>
            </a:r>
          </a:p>
          <a:p>
            <a:pPr marL="342900" indent="-342900">
              <a:buFont typeface="Arial" charset="0"/>
              <a:buChar char="•"/>
            </a:pPr>
            <a:endParaRPr lang="en-US" altLang="en-US" sz="2500" dirty="0">
              <a:solidFill>
                <a:schemeClr val="tx1"/>
              </a:solidFill>
              <a:latin typeface="Source Sans Pro" charset="0"/>
              <a:ea typeface="Source Sans Pro" charset="0"/>
              <a:cs typeface="Source Sans Pro" charset="0"/>
            </a:endParaRPr>
          </a:p>
          <a:p>
            <a:pPr marL="342900" indent="-342900">
              <a:buFont typeface="Arial" charset="0"/>
              <a:buChar char="•"/>
            </a:pPr>
            <a:r>
              <a:rPr lang="en-US" altLang="en-US" sz="2500" dirty="0">
                <a:solidFill>
                  <a:schemeClr val="tx1"/>
                </a:solidFill>
                <a:latin typeface="Source Sans Pro" charset="0"/>
                <a:ea typeface="Source Sans Pro" charset="0"/>
                <a:cs typeface="Source Sans Pro" charset="0"/>
              </a:rPr>
              <a:t>An issue campaign can have many goals, be it legislative victories, increasing public awareness, ballot initiatives, or growing organizational capacity. </a:t>
            </a:r>
          </a:p>
          <a:p>
            <a:pPr marL="342900" indent="-342900">
              <a:buFont typeface="Arial" charset="0"/>
              <a:buChar char="•"/>
            </a:pPr>
            <a:endParaRPr lang="en-US" altLang="en-US" sz="2500" dirty="0">
              <a:solidFill>
                <a:schemeClr val="tx1"/>
              </a:solidFill>
              <a:latin typeface="Source Sans Pro" charset="0"/>
              <a:ea typeface="Source Sans Pro" charset="0"/>
              <a:cs typeface="Source Sans Pro" charset="0"/>
            </a:endParaRPr>
          </a:p>
          <a:p>
            <a:pPr marL="342900" indent="-342900">
              <a:buFont typeface="Arial" charset="0"/>
              <a:buChar char="•"/>
            </a:pPr>
            <a:r>
              <a:rPr lang="en-US" altLang="en-US" sz="2500" dirty="0">
                <a:solidFill>
                  <a:schemeClr val="tx1"/>
                </a:solidFill>
                <a:latin typeface="Source Sans Pro" charset="0"/>
                <a:ea typeface="Source Sans Pro" charset="0"/>
                <a:cs typeface="Source Sans Pro" charset="0"/>
              </a:rPr>
              <a:t>But at their heart, every issue campaign aims to achieve a measurable, problem-solving goal. </a:t>
            </a:r>
          </a:p>
        </p:txBody>
      </p:sp>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Rectangle 5"/>
          <p:cNvSpPr>
            <a:spLocks noChangeArrowheads="1"/>
          </p:cNvSpPr>
          <p:nvPr/>
        </p:nvSpPr>
        <p:spPr bwMode="auto">
          <a:xfrm>
            <a:off x="813291" y="1006600"/>
            <a:ext cx="3449256" cy="1554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000" b="1" dirty="0">
                <a:solidFill>
                  <a:schemeClr val="tx2"/>
                </a:solidFill>
                <a:latin typeface="Gilroy ExtraBold" charset="0"/>
                <a:ea typeface="Gilroy ExtraBold" charset="0"/>
                <a:cs typeface="Gilroy ExtraBold" charset="0"/>
              </a:rPr>
              <a:t>Turning challenges into issues</a:t>
            </a:r>
          </a:p>
        </p:txBody>
      </p:sp>
    </p:spTree>
    <p:extLst>
      <p:ext uri="{BB962C8B-B14F-4D97-AF65-F5344CB8AC3E}">
        <p14:creationId xmlns:p14="http://schemas.microsoft.com/office/powerpoint/2010/main" val="1202845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 name="TextBox 8"/>
          <p:cNvSpPr txBox="1"/>
          <p:nvPr/>
        </p:nvSpPr>
        <p:spPr>
          <a:xfrm>
            <a:off x="0" y="2521059"/>
            <a:ext cx="12192000" cy="1815882"/>
          </a:xfrm>
          <a:prstGeom prst="rect">
            <a:avLst/>
          </a:prstGeom>
          <a:noFill/>
        </p:spPr>
        <p:txBody>
          <a:bodyPr wrap="square" rtlCol="0">
            <a:spAutoFit/>
          </a:bodyPr>
          <a:lstStyle/>
          <a:p>
            <a:pPr algn="ctr">
              <a:lnSpc>
                <a:spcPct val="80000"/>
              </a:lnSpc>
            </a:pPr>
            <a:r>
              <a:rPr lang="en-US" sz="7000" b="1" dirty="0">
                <a:solidFill>
                  <a:schemeClr val="bg1"/>
                </a:solidFill>
                <a:latin typeface="Gilroy ExtraBold" charset="0"/>
                <a:ea typeface="Gilroy ExtraBold" charset="0"/>
                <a:cs typeface="Gilroy ExtraBold" charset="0"/>
              </a:rPr>
              <a:t>Two methods to developing </a:t>
            </a:r>
            <a:r>
              <a:rPr lang="en-US" sz="7000" b="1">
                <a:solidFill>
                  <a:schemeClr val="bg1"/>
                </a:solidFill>
                <a:latin typeface="Gilroy ExtraBold" charset="0"/>
                <a:ea typeface="Gilroy ExtraBold" charset="0"/>
                <a:cs typeface="Gilroy ExtraBold" charset="0"/>
              </a:rPr>
              <a:t>issue campaigns</a:t>
            </a:r>
            <a:endParaRPr lang="en-US" sz="7000" b="1" dirty="0">
              <a:solidFill>
                <a:schemeClr val="bg1"/>
              </a:solidFill>
              <a:latin typeface="Gilroy ExtraBold" charset="0"/>
              <a:ea typeface="Gilroy ExtraBold" charset="0"/>
              <a:cs typeface="Gilroy ExtraBold" charset="0"/>
            </a:endParaRPr>
          </a:p>
        </p:txBody>
      </p:sp>
      <p:pic>
        <p:nvPicPr>
          <p:cNvPr id="11" name="Picture 10"/>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564708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2473211"/>
            <a:ext cx="12192000" cy="1911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6000" b="1" dirty="0">
                <a:solidFill>
                  <a:schemeClr val="tx2"/>
                </a:solidFill>
                <a:latin typeface="Gilroy ExtraBold" charset="0"/>
                <a:ea typeface="Gilroy ExtraBold" charset="0"/>
                <a:cs typeface="Gilroy ExtraBold" charset="0"/>
              </a:rPr>
              <a:t>Kennedy School: </a:t>
            </a:r>
          </a:p>
          <a:p>
            <a:pPr algn="ctr"/>
            <a:r>
              <a:rPr lang="en-US" sz="6000" b="1" dirty="0">
                <a:solidFill>
                  <a:schemeClr val="tx2"/>
                </a:solidFill>
                <a:latin typeface="Gilroy ExtraBold" charset="0"/>
                <a:ea typeface="Gilroy ExtraBold" charset="0"/>
                <a:cs typeface="Gilroy ExtraBold" charset="0"/>
              </a:rPr>
              <a:t>Creating public value</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122932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mt="17000"/>
            <a:extLst>
              <a:ext uri="{28A0092B-C50C-407E-A947-70E740481C1C}">
                <a14:useLocalDpi xmlns:a14="http://schemas.microsoft.com/office/drawing/2010/main" val="0"/>
              </a:ext>
            </a:extLst>
          </a:blip>
          <a:srcRect l="26862" t="28984" b="9382"/>
          <a:stretch/>
        </p:blipFill>
        <p:spPr>
          <a:xfrm>
            <a:off x="0" y="0"/>
            <a:ext cx="12192000" cy="6858000"/>
          </a:xfrm>
          <a:prstGeom prst="rect">
            <a:avLst/>
          </a:prstGeom>
        </p:spPr>
      </p:pic>
      <p:sp>
        <p:nvSpPr>
          <p:cNvPr id="9" name="TextBox 8"/>
          <p:cNvSpPr txBox="1"/>
          <p:nvPr/>
        </p:nvSpPr>
        <p:spPr>
          <a:xfrm>
            <a:off x="0" y="2447737"/>
            <a:ext cx="12192000" cy="1962525"/>
          </a:xfrm>
          <a:prstGeom prst="rect">
            <a:avLst/>
          </a:prstGeom>
          <a:noFill/>
        </p:spPr>
        <p:txBody>
          <a:bodyPr wrap="square" rtlCol="0">
            <a:spAutoFit/>
          </a:bodyPr>
          <a:lstStyle/>
          <a:p>
            <a:pPr algn="ctr">
              <a:lnSpc>
                <a:spcPct val="80000"/>
              </a:lnSpc>
            </a:pPr>
            <a:r>
              <a:rPr lang="en-US" sz="7500" b="1" dirty="0">
                <a:solidFill>
                  <a:schemeClr val="bg1"/>
                </a:solidFill>
                <a:latin typeface="Gilroy ExtraBold" charset="0"/>
                <a:ea typeface="Gilroy ExtraBold" charset="0"/>
                <a:cs typeface="Gilroy ExtraBold" charset="0"/>
              </a:rPr>
              <a:t>OFA Community </a:t>
            </a:r>
          </a:p>
          <a:p>
            <a:pPr algn="ctr">
              <a:lnSpc>
                <a:spcPct val="80000"/>
              </a:lnSpc>
            </a:pPr>
            <a:r>
              <a:rPr lang="en-US" sz="7500" b="1" dirty="0">
                <a:solidFill>
                  <a:schemeClr val="bg1"/>
                </a:solidFill>
                <a:latin typeface="Gilroy ExtraBold" charset="0"/>
                <a:ea typeface="Gilroy ExtraBold" charset="0"/>
                <a:cs typeface="Gilroy ExtraBold" charset="0"/>
              </a:rPr>
              <a:t>Engagement Fellowship</a:t>
            </a:r>
          </a:p>
        </p:txBody>
      </p:sp>
      <p:sp>
        <p:nvSpPr>
          <p:cNvPr id="4" name="TextBox 3"/>
          <p:cNvSpPr txBox="1"/>
          <p:nvPr/>
        </p:nvSpPr>
        <p:spPr>
          <a:xfrm>
            <a:off x="0" y="4410262"/>
            <a:ext cx="12192000" cy="523220"/>
          </a:xfrm>
          <a:prstGeom prst="rect">
            <a:avLst/>
          </a:prstGeom>
          <a:noFill/>
        </p:spPr>
        <p:txBody>
          <a:bodyPr wrap="square" rtlCol="0">
            <a:spAutoFit/>
          </a:bodyPr>
          <a:lstStyle/>
          <a:p>
            <a:pPr algn="ctr"/>
            <a:r>
              <a:rPr lang="en-US" sz="2800" b="1" dirty="0">
                <a:solidFill>
                  <a:schemeClr val="accent2"/>
                </a:solidFill>
                <a:latin typeface="Gilroy ExtraBold" charset="0"/>
                <a:ea typeface="Gilroy ExtraBold" charset="0"/>
                <a:cs typeface="Gilroy ExtraBold" charset="0"/>
              </a:rPr>
              <a:t>Spring 2018 / #</a:t>
            </a:r>
            <a:r>
              <a:rPr lang="en-US" sz="2800" b="1" dirty="0" err="1">
                <a:solidFill>
                  <a:schemeClr val="accent2"/>
                </a:solidFill>
                <a:latin typeface="Gilroy ExtraBold" charset="0"/>
                <a:ea typeface="Gilroy ExtraBold" charset="0"/>
                <a:cs typeface="Gilroy ExtraBold" charset="0"/>
              </a:rPr>
              <a:t>OFAFellows</a:t>
            </a:r>
            <a:endParaRPr lang="en-US" sz="2800" b="1" dirty="0">
              <a:solidFill>
                <a:schemeClr val="accent2"/>
              </a:solidFill>
              <a:latin typeface="Gilroy ExtraBold" charset="0"/>
              <a:ea typeface="Gilroy ExtraBold" charset="0"/>
              <a:cs typeface="Gilroy ExtraBold" charset="0"/>
            </a:endParaRPr>
          </a:p>
        </p:txBody>
      </p:sp>
      <p:pic>
        <p:nvPicPr>
          <p:cNvPr id="7" name="Picture 6"/>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806500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2" name="Triangle 1"/>
          <p:cNvSpPr>
            <a:spLocks noChangeAspect="1"/>
          </p:cNvSpPr>
          <p:nvPr/>
        </p:nvSpPr>
        <p:spPr>
          <a:xfrm>
            <a:off x="4159857" y="1315588"/>
            <a:ext cx="3872286" cy="3917493"/>
          </a:xfrm>
          <a:prstGeom prst="triangl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a:spLocks noChangeArrowheads="1"/>
          </p:cNvSpPr>
          <p:nvPr/>
        </p:nvSpPr>
        <p:spPr bwMode="auto">
          <a:xfrm>
            <a:off x="4496454" y="745660"/>
            <a:ext cx="3199091" cy="569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000" b="1" dirty="0">
                <a:solidFill>
                  <a:schemeClr val="tx1"/>
                </a:solidFill>
                <a:latin typeface="Gilroy ExtraBold" charset="0"/>
                <a:ea typeface="Gilroy ExtraBold" charset="0"/>
                <a:cs typeface="Gilroy ExtraBold" charset="0"/>
              </a:rPr>
              <a:t>Public value</a:t>
            </a:r>
          </a:p>
        </p:txBody>
      </p:sp>
      <p:sp>
        <p:nvSpPr>
          <p:cNvPr id="7" name="Rectangle 6"/>
          <p:cNvSpPr>
            <a:spLocks noChangeArrowheads="1"/>
          </p:cNvSpPr>
          <p:nvPr/>
        </p:nvSpPr>
        <p:spPr bwMode="auto">
          <a:xfrm>
            <a:off x="2688758" y="5554980"/>
            <a:ext cx="3021930" cy="1062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000" b="1" dirty="0">
                <a:solidFill>
                  <a:schemeClr val="tx1"/>
                </a:solidFill>
                <a:latin typeface="Gilroy ExtraBold" charset="0"/>
                <a:ea typeface="Gilroy ExtraBold" charset="0"/>
                <a:cs typeface="Gilroy ExtraBold" charset="0"/>
              </a:rPr>
              <a:t>Operational capacity</a:t>
            </a:r>
          </a:p>
        </p:txBody>
      </p:sp>
      <p:sp>
        <p:nvSpPr>
          <p:cNvPr id="8" name="Rectangle 7"/>
          <p:cNvSpPr>
            <a:spLocks noChangeArrowheads="1"/>
          </p:cNvSpPr>
          <p:nvPr/>
        </p:nvSpPr>
        <p:spPr bwMode="auto">
          <a:xfrm>
            <a:off x="6646723" y="5554980"/>
            <a:ext cx="2770840" cy="1062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000" b="1" dirty="0">
                <a:solidFill>
                  <a:schemeClr val="tx1"/>
                </a:solidFill>
                <a:latin typeface="Gilroy ExtraBold" charset="0"/>
                <a:ea typeface="Gilroy ExtraBold" charset="0"/>
                <a:cs typeface="Gilroy ExtraBold" charset="0"/>
              </a:rPr>
              <a:t>Legitimacy &amp; support</a:t>
            </a:r>
          </a:p>
        </p:txBody>
      </p:sp>
      <p:sp>
        <p:nvSpPr>
          <p:cNvPr id="9" name="Rectangle 8"/>
          <p:cNvSpPr>
            <a:spLocks noChangeArrowheads="1"/>
          </p:cNvSpPr>
          <p:nvPr/>
        </p:nvSpPr>
        <p:spPr bwMode="auto">
          <a:xfrm>
            <a:off x="4940339" y="3097292"/>
            <a:ext cx="2311322" cy="663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sz="2400" b="1" dirty="0">
                <a:solidFill>
                  <a:schemeClr val="bg1"/>
                </a:solidFill>
                <a:latin typeface="Gilroy ExtraBold" charset="0"/>
                <a:ea typeface="Gilroy ExtraBold" charset="0"/>
                <a:cs typeface="Gilroy ExtraBold" charset="0"/>
              </a:rPr>
              <a:t>Strategic triangle</a:t>
            </a:r>
          </a:p>
        </p:txBody>
      </p:sp>
    </p:spTree>
    <p:extLst>
      <p:ext uri="{BB962C8B-B14F-4D97-AF65-F5344CB8AC3E}">
        <p14:creationId xmlns:p14="http://schemas.microsoft.com/office/powerpoint/2010/main" val="2041251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860912" y="1006600"/>
            <a:ext cx="5292079" cy="50437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342900" indent="-342900">
              <a:buFont typeface="Arial" charset="0"/>
              <a:buChar char="•"/>
            </a:pPr>
            <a:r>
              <a:rPr lang="en-US" altLang="en-US" sz="2500" b="1" dirty="0">
                <a:solidFill>
                  <a:schemeClr val="tx1"/>
                </a:solidFill>
                <a:latin typeface="Source Sans Pro" charset="0"/>
                <a:ea typeface="Source Sans Pro" charset="0"/>
                <a:cs typeface="Source Sans Pro" charset="0"/>
              </a:rPr>
              <a:t>Public value: </a:t>
            </a:r>
            <a:r>
              <a:rPr lang="en-US" altLang="en-US" sz="2500" dirty="0">
                <a:solidFill>
                  <a:schemeClr val="tx1"/>
                </a:solidFill>
                <a:latin typeface="Source Sans Pro" charset="0"/>
                <a:ea typeface="Source Sans Pro" charset="0"/>
                <a:cs typeface="Source Sans Pro" charset="0"/>
              </a:rPr>
              <a:t>the resource, asset, support, law, behavior, or process you wish to create. </a:t>
            </a:r>
          </a:p>
          <a:p>
            <a:pPr marL="342900" indent="-342900">
              <a:buFont typeface="Arial" charset="0"/>
              <a:buChar char="•"/>
            </a:pPr>
            <a:endParaRPr lang="en-US" altLang="en-US" sz="2500" dirty="0">
              <a:solidFill>
                <a:schemeClr val="tx1"/>
              </a:solidFill>
              <a:latin typeface="Source Sans Pro" charset="0"/>
              <a:ea typeface="Source Sans Pro" charset="0"/>
              <a:cs typeface="Source Sans Pro" charset="0"/>
            </a:endParaRPr>
          </a:p>
          <a:p>
            <a:pPr marL="342900" indent="-342900">
              <a:buFont typeface="Arial" charset="0"/>
              <a:buChar char="•"/>
            </a:pPr>
            <a:r>
              <a:rPr lang="en-US" altLang="en-US" sz="2500" b="1" dirty="0">
                <a:solidFill>
                  <a:schemeClr val="tx1"/>
                </a:solidFill>
                <a:latin typeface="Source Sans Pro" charset="0"/>
                <a:ea typeface="Source Sans Pro" charset="0"/>
                <a:cs typeface="Source Sans Pro" charset="0"/>
              </a:rPr>
              <a:t>Legitimacy &amp; support: </a:t>
            </a:r>
            <a:r>
              <a:rPr lang="en-US" altLang="en-US" sz="2500" dirty="0">
                <a:solidFill>
                  <a:schemeClr val="tx1"/>
                </a:solidFill>
                <a:latin typeface="Source Sans Pro" charset="0"/>
                <a:ea typeface="Source Sans Pro" charset="0"/>
                <a:cs typeface="Source Sans Pro" charset="0"/>
              </a:rPr>
              <a:t>who can authorize you to take action and provide the resources necessary to create and sustain this value? </a:t>
            </a:r>
          </a:p>
          <a:p>
            <a:pPr marL="342900" indent="-342900">
              <a:buFont typeface="Arial" charset="0"/>
              <a:buChar char="•"/>
            </a:pPr>
            <a:endParaRPr lang="en-US" altLang="en-US" sz="2500" dirty="0">
              <a:solidFill>
                <a:schemeClr val="tx1"/>
              </a:solidFill>
              <a:latin typeface="Source Sans Pro" charset="0"/>
              <a:ea typeface="Source Sans Pro" charset="0"/>
              <a:cs typeface="Source Sans Pro" charset="0"/>
            </a:endParaRPr>
          </a:p>
          <a:p>
            <a:pPr marL="342900" indent="-342900">
              <a:buFont typeface="Arial" charset="0"/>
              <a:buChar char="•"/>
            </a:pPr>
            <a:r>
              <a:rPr lang="en-US" altLang="en-US" sz="2500" b="1" dirty="0">
                <a:solidFill>
                  <a:schemeClr val="tx1"/>
                </a:solidFill>
                <a:latin typeface="Source Sans Pro" charset="0"/>
                <a:ea typeface="Source Sans Pro" charset="0"/>
                <a:cs typeface="Source Sans Pro" charset="0"/>
              </a:rPr>
              <a:t>Operational capacity: </a:t>
            </a:r>
            <a:r>
              <a:rPr lang="en-US" altLang="en-US" sz="2500" dirty="0">
                <a:solidFill>
                  <a:schemeClr val="tx1"/>
                </a:solidFill>
                <a:latin typeface="Source Sans Pro" charset="0"/>
                <a:ea typeface="Source Sans Pro" charset="0"/>
                <a:cs typeface="Source Sans Pro" charset="0"/>
              </a:rPr>
              <a:t>the funding, staff, volunteers, infrastructure, technology, resources needed to create the value. </a:t>
            </a:r>
          </a:p>
        </p:txBody>
      </p:sp>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Rectangle 5"/>
          <p:cNvSpPr>
            <a:spLocks noChangeArrowheads="1"/>
          </p:cNvSpPr>
          <p:nvPr/>
        </p:nvSpPr>
        <p:spPr bwMode="auto">
          <a:xfrm>
            <a:off x="813291" y="1006600"/>
            <a:ext cx="3449256" cy="1062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000" b="1" dirty="0">
                <a:solidFill>
                  <a:schemeClr val="tx2"/>
                </a:solidFill>
                <a:latin typeface="Gilroy ExtraBold" charset="0"/>
                <a:ea typeface="Gilroy ExtraBold" charset="0"/>
                <a:cs typeface="Gilroy ExtraBold" charset="0"/>
              </a:rPr>
              <a:t>Strategic triangle</a:t>
            </a:r>
          </a:p>
        </p:txBody>
      </p:sp>
    </p:spTree>
    <p:extLst>
      <p:ext uri="{BB962C8B-B14F-4D97-AF65-F5344CB8AC3E}">
        <p14:creationId xmlns:p14="http://schemas.microsoft.com/office/powerpoint/2010/main" val="56318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12192000" cy="3441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ChangeArrowheads="1"/>
          </p:cNvSpPr>
          <p:nvPr/>
        </p:nvSpPr>
        <p:spPr bwMode="auto">
          <a:xfrm>
            <a:off x="0" y="992888"/>
            <a:ext cx="12192000" cy="12960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4000" b="1" dirty="0">
                <a:solidFill>
                  <a:schemeClr val="bg1"/>
                </a:solidFill>
                <a:latin typeface="Gilroy ExtraBold" charset="0"/>
                <a:ea typeface="Gilroy ExtraBold" charset="0"/>
                <a:cs typeface="Gilroy ExtraBold" charset="0"/>
              </a:rPr>
              <a:t>Can you think of an example that would fit into this model?</a:t>
            </a:r>
          </a:p>
        </p:txBody>
      </p:sp>
      <p:pic>
        <p:nvPicPr>
          <p:cNvPr id="8" name="Picture 7"/>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9" name="TextBox 8">
            <a:hlinkClick r:id="rId4"/>
          </p:cNvPr>
          <p:cNvSpPr txBox="1"/>
          <p:nvPr/>
        </p:nvSpPr>
        <p:spPr>
          <a:xfrm>
            <a:off x="3173771" y="5307446"/>
            <a:ext cx="5844458" cy="449639"/>
          </a:xfrm>
          <a:prstGeom prst="rect">
            <a:avLst/>
          </a:prstGeom>
          <a:noFill/>
        </p:spPr>
        <p:txBody>
          <a:bodyPr wrap="square" lIns="64290" tIns="32145" rIns="64290" bIns="32145" rtlCol="0">
            <a:spAutoFit/>
          </a:bodyPr>
          <a:lstStyle/>
          <a:p>
            <a:pPr algn="ctr"/>
            <a:r>
              <a:rPr lang="en-US" sz="2500" dirty="0">
                <a:solidFill>
                  <a:schemeClr val="bg2">
                    <a:lumMod val="25000"/>
                  </a:schemeClr>
                </a:solidFill>
                <a:latin typeface="Source Sans Pro" charset="0"/>
                <a:ea typeface="Source Sans Pro" charset="0"/>
                <a:cs typeface="Source Sans Pro" charset="0"/>
              </a:rPr>
              <a:t>Type in the chat box</a:t>
            </a:r>
            <a:endParaRPr lang="en-US" sz="2500" dirty="0">
              <a:solidFill>
                <a:srgbClr val="ED5340"/>
              </a:solidFill>
              <a:latin typeface="Source Sans Pro" charset="0"/>
              <a:ea typeface="Source Sans Pro" charset="0"/>
              <a:cs typeface="Source Sans Pro"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916" y="4520055"/>
            <a:ext cx="870168" cy="585755"/>
          </a:xfrm>
          <a:prstGeom prst="rect">
            <a:avLst/>
          </a:prstGeom>
        </p:spPr>
      </p:pic>
    </p:spTree>
    <p:extLst>
      <p:ext uri="{BB962C8B-B14F-4D97-AF65-F5344CB8AC3E}">
        <p14:creationId xmlns:p14="http://schemas.microsoft.com/office/powerpoint/2010/main" val="407917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2934876"/>
            <a:ext cx="12192000" cy="988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6000" b="1" dirty="0">
                <a:solidFill>
                  <a:schemeClr val="tx2"/>
                </a:solidFill>
                <a:latin typeface="Gilroy ExtraBold" charset="0"/>
                <a:ea typeface="Gilroy ExtraBold" charset="0"/>
                <a:cs typeface="Gilroy ExtraBold" charset="0"/>
              </a:rPr>
              <a:t>Goal, strategy, tactics</a:t>
            </a: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386735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rgbClr val="00B3DC"/>
                </a:solidFill>
                <a:latin typeface="Gilroy ExtraBold" charset="0"/>
                <a:ea typeface="Gilroy ExtraBold" charset="0"/>
                <a:cs typeface="Gilroy ExtraBold" charset="0"/>
              </a:rPr>
              <a:t>Building the framework</a:t>
            </a:r>
          </a:p>
        </p:txBody>
      </p:sp>
      <p:sp>
        <p:nvSpPr>
          <p:cNvPr id="8" name="TextBox 7"/>
          <p:cNvSpPr txBox="1"/>
          <p:nvPr/>
        </p:nvSpPr>
        <p:spPr>
          <a:xfrm>
            <a:off x="6266688" y="1141536"/>
            <a:ext cx="4547617" cy="3416320"/>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A goal.</a:t>
            </a:r>
          </a:p>
          <a:p>
            <a:endParaRPr lang="en-US" sz="2400" dirty="0">
              <a:solidFill>
                <a:srgbClr val="3B444D"/>
              </a:solidFill>
              <a:latin typeface="Source Sans Pro" charset="0"/>
              <a:ea typeface="Source Sans Pro" charset="0"/>
              <a:cs typeface="Source Sans Pro" charset="0"/>
            </a:endParaRPr>
          </a:p>
          <a:p>
            <a:endParaRPr lang="en-US" sz="2400" dirty="0">
              <a:solidFill>
                <a:srgbClr val="3B444D"/>
              </a:solidFill>
              <a:latin typeface="Source Sans Pro" charset="0"/>
              <a:ea typeface="Source Sans Pro" charset="0"/>
              <a:cs typeface="Source Sans Pro" charset="0"/>
            </a:endParaRP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A strategy. </a:t>
            </a:r>
          </a:p>
          <a:p>
            <a:endParaRPr lang="en-US" sz="2400" dirty="0">
              <a:solidFill>
                <a:srgbClr val="3B444D"/>
              </a:solidFill>
              <a:latin typeface="Source Sans Pro" charset="0"/>
              <a:ea typeface="Source Sans Pro" charset="0"/>
              <a:cs typeface="Source Sans Pro" charset="0"/>
            </a:endParaRPr>
          </a:p>
          <a:p>
            <a:endParaRPr lang="en-US" sz="2400" dirty="0">
              <a:solidFill>
                <a:srgbClr val="3B444D"/>
              </a:solidFill>
              <a:latin typeface="Source Sans Pro" charset="0"/>
              <a:ea typeface="Source Sans Pro" charset="0"/>
              <a:cs typeface="Source Sans Pro" charset="0"/>
            </a:endParaRP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Tactics.</a:t>
            </a: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1</a:t>
            </a:r>
          </a:p>
        </p:txBody>
      </p:sp>
      <p:sp>
        <p:nvSpPr>
          <p:cNvPr id="10" name="Oval 9"/>
          <p:cNvSpPr/>
          <p:nvPr/>
        </p:nvSpPr>
        <p:spPr>
          <a:xfrm>
            <a:off x="5819125" y="2670331"/>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2</a:t>
            </a:r>
          </a:p>
        </p:txBody>
      </p:sp>
      <p:sp>
        <p:nvSpPr>
          <p:cNvPr id="11" name="Oval 10"/>
          <p:cNvSpPr/>
          <p:nvPr/>
        </p:nvSpPr>
        <p:spPr>
          <a:xfrm>
            <a:off x="5818418" y="4130535"/>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3</a:t>
            </a:r>
          </a:p>
        </p:txBody>
      </p:sp>
    </p:spTree>
    <p:extLst>
      <p:ext uri="{BB962C8B-B14F-4D97-AF65-F5344CB8AC3E}">
        <p14:creationId xmlns:p14="http://schemas.microsoft.com/office/powerpoint/2010/main" val="791500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rgbClr val="00B3DC"/>
                </a:solidFill>
                <a:latin typeface="Gilroy ExtraBold" charset="0"/>
                <a:ea typeface="Gilroy ExtraBold" charset="0"/>
                <a:cs typeface="Gilroy ExtraBold" charset="0"/>
              </a:rPr>
              <a:t>Building the framework</a:t>
            </a:r>
          </a:p>
        </p:txBody>
      </p:sp>
      <p:sp>
        <p:nvSpPr>
          <p:cNvPr id="8" name="TextBox 7"/>
          <p:cNvSpPr txBox="1"/>
          <p:nvPr/>
        </p:nvSpPr>
        <p:spPr>
          <a:xfrm>
            <a:off x="6266688" y="1141536"/>
            <a:ext cx="4547617" cy="3416320"/>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An achievable, measurable, and problem-solving goal.</a:t>
            </a:r>
          </a:p>
          <a:p>
            <a:endParaRPr lang="en-US" sz="2400" dirty="0">
              <a:solidFill>
                <a:srgbClr val="3B444D"/>
              </a:solidFill>
              <a:latin typeface="Source Sans Pro" charset="0"/>
              <a:ea typeface="Source Sans Pro" charset="0"/>
              <a:cs typeface="Source Sans Pro" charset="0"/>
            </a:endParaRP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A strategy.</a:t>
            </a:r>
          </a:p>
          <a:p>
            <a:endParaRPr lang="en-US" sz="2400" dirty="0">
              <a:solidFill>
                <a:srgbClr val="3B444D"/>
              </a:solidFill>
              <a:latin typeface="Source Sans Pro" charset="0"/>
              <a:ea typeface="Source Sans Pro" charset="0"/>
              <a:cs typeface="Source Sans Pro" charset="0"/>
            </a:endParaRPr>
          </a:p>
          <a:p>
            <a:endParaRPr lang="en-US" sz="2400" dirty="0">
              <a:solidFill>
                <a:srgbClr val="3B444D"/>
              </a:solidFill>
              <a:latin typeface="Source Sans Pro" charset="0"/>
              <a:ea typeface="Source Sans Pro" charset="0"/>
              <a:cs typeface="Source Sans Pro" charset="0"/>
            </a:endParaRP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Tactics.</a:t>
            </a: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1</a:t>
            </a:r>
          </a:p>
        </p:txBody>
      </p:sp>
      <p:sp>
        <p:nvSpPr>
          <p:cNvPr id="10" name="Oval 9"/>
          <p:cNvSpPr/>
          <p:nvPr/>
        </p:nvSpPr>
        <p:spPr>
          <a:xfrm>
            <a:off x="5819125" y="2670331"/>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2</a:t>
            </a:r>
          </a:p>
        </p:txBody>
      </p:sp>
      <p:sp>
        <p:nvSpPr>
          <p:cNvPr id="11" name="Oval 10"/>
          <p:cNvSpPr/>
          <p:nvPr/>
        </p:nvSpPr>
        <p:spPr>
          <a:xfrm>
            <a:off x="5818418" y="4130535"/>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3</a:t>
            </a:r>
          </a:p>
        </p:txBody>
      </p:sp>
    </p:spTree>
    <p:extLst>
      <p:ext uri="{BB962C8B-B14F-4D97-AF65-F5344CB8AC3E}">
        <p14:creationId xmlns:p14="http://schemas.microsoft.com/office/powerpoint/2010/main" val="1238353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rgbClr val="00B3DC"/>
                </a:solidFill>
                <a:latin typeface="Gilroy ExtraBold" charset="0"/>
                <a:ea typeface="Gilroy ExtraBold" charset="0"/>
                <a:cs typeface="Gilroy ExtraBold" charset="0"/>
              </a:rPr>
              <a:t>Building the framework</a:t>
            </a:r>
          </a:p>
        </p:txBody>
      </p:sp>
      <p:sp>
        <p:nvSpPr>
          <p:cNvPr id="8" name="TextBox 7"/>
          <p:cNvSpPr txBox="1"/>
          <p:nvPr/>
        </p:nvSpPr>
        <p:spPr>
          <a:xfrm>
            <a:off x="6266688" y="1141536"/>
            <a:ext cx="4547617" cy="3416320"/>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An achievable, measurable, and problem-solving goal.</a:t>
            </a:r>
          </a:p>
          <a:p>
            <a:endParaRPr lang="en-US" sz="2400" dirty="0">
              <a:solidFill>
                <a:srgbClr val="3B444D"/>
              </a:solidFill>
              <a:latin typeface="Source Sans Pro" charset="0"/>
              <a:ea typeface="Source Sans Pro" charset="0"/>
              <a:cs typeface="Source Sans Pro" charset="0"/>
            </a:endParaRP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A strategy that provides the roadmap for success. </a:t>
            </a:r>
          </a:p>
          <a:p>
            <a:endParaRPr lang="en-US" sz="2400" dirty="0">
              <a:solidFill>
                <a:srgbClr val="3B444D"/>
              </a:solidFill>
              <a:latin typeface="Source Sans Pro" charset="0"/>
              <a:ea typeface="Source Sans Pro" charset="0"/>
              <a:cs typeface="Source Sans Pro" charset="0"/>
            </a:endParaRP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Tactics.</a:t>
            </a: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1</a:t>
            </a:r>
          </a:p>
        </p:txBody>
      </p:sp>
      <p:sp>
        <p:nvSpPr>
          <p:cNvPr id="10" name="Oval 9"/>
          <p:cNvSpPr/>
          <p:nvPr/>
        </p:nvSpPr>
        <p:spPr>
          <a:xfrm>
            <a:off x="5819125" y="2670331"/>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2</a:t>
            </a:r>
          </a:p>
        </p:txBody>
      </p:sp>
      <p:sp>
        <p:nvSpPr>
          <p:cNvPr id="11" name="Oval 10"/>
          <p:cNvSpPr/>
          <p:nvPr/>
        </p:nvSpPr>
        <p:spPr>
          <a:xfrm>
            <a:off x="5818418" y="4130535"/>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3</a:t>
            </a:r>
          </a:p>
        </p:txBody>
      </p:sp>
    </p:spTree>
    <p:extLst>
      <p:ext uri="{BB962C8B-B14F-4D97-AF65-F5344CB8AC3E}">
        <p14:creationId xmlns:p14="http://schemas.microsoft.com/office/powerpoint/2010/main" val="1746579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rgbClr val="00B3DC"/>
                </a:solidFill>
                <a:latin typeface="Gilroy ExtraBold" charset="0"/>
                <a:ea typeface="Gilroy ExtraBold" charset="0"/>
                <a:cs typeface="Gilroy ExtraBold" charset="0"/>
              </a:rPr>
              <a:t>Building the framework</a:t>
            </a:r>
          </a:p>
        </p:txBody>
      </p:sp>
      <p:sp>
        <p:nvSpPr>
          <p:cNvPr id="8" name="TextBox 7"/>
          <p:cNvSpPr txBox="1"/>
          <p:nvPr/>
        </p:nvSpPr>
        <p:spPr>
          <a:xfrm>
            <a:off x="6266688" y="1141536"/>
            <a:ext cx="4547617" cy="4154984"/>
          </a:xfrm>
          <a:prstGeom prst="rect">
            <a:avLst/>
          </a:prstGeom>
          <a:noFill/>
        </p:spPr>
        <p:txBody>
          <a:bodyPr wrap="square" rtlCol="0">
            <a:spAutoFit/>
          </a:bodyPr>
          <a:lstStyle/>
          <a:p>
            <a:r>
              <a:rPr lang="en-US" sz="2400" dirty="0">
                <a:solidFill>
                  <a:srgbClr val="3B444D"/>
                </a:solidFill>
                <a:latin typeface="Source Sans Pro" charset="0"/>
                <a:ea typeface="Source Sans Pro" charset="0"/>
                <a:cs typeface="Source Sans Pro" charset="0"/>
              </a:rPr>
              <a:t>An achievable, measurable, and problem-solving goal.</a:t>
            </a:r>
          </a:p>
          <a:p>
            <a:endParaRPr lang="en-US" sz="2400" dirty="0">
              <a:solidFill>
                <a:srgbClr val="3B444D"/>
              </a:solidFill>
              <a:latin typeface="Source Sans Pro" charset="0"/>
              <a:ea typeface="Source Sans Pro" charset="0"/>
              <a:cs typeface="Source Sans Pro" charset="0"/>
            </a:endParaRP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A strategy that provides the roadmap for success. </a:t>
            </a:r>
          </a:p>
          <a:p>
            <a:endParaRPr lang="en-US" sz="2400" dirty="0">
              <a:solidFill>
                <a:srgbClr val="3B444D"/>
              </a:solidFill>
              <a:latin typeface="Source Sans Pro" charset="0"/>
              <a:ea typeface="Source Sans Pro" charset="0"/>
              <a:cs typeface="Source Sans Pro" charset="0"/>
            </a:endParaRPr>
          </a:p>
          <a:p>
            <a:endParaRPr lang="en-US" sz="2400" dirty="0">
              <a:solidFill>
                <a:srgbClr val="3B444D"/>
              </a:solidFill>
              <a:latin typeface="Source Sans Pro" charset="0"/>
              <a:ea typeface="Source Sans Pro" charset="0"/>
              <a:cs typeface="Source Sans Pro" charset="0"/>
            </a:endParaRPr>
          </a:p>
          <a:p>
            <a:r>
              <a:rPr lang="en-US" sz="2400" dirty="0">
                <a:solidFill>
                  <a:srgbClr val="3B444D"/>
                </a:solidFill>
                <a:latin typeface="Source Sans Pro" charset="0"/>
                <a:ea typeface="Source Sans Pro" charset="0"/>
                <a:cs typeface="Source Sans Pro" charset="0"/>
              </a:rPr>
              <a:t>Effective tactics that accomplish your goal through the strategy you’ve developed. </a:t>
            </a: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1</a:t>
            </a:r>
          </a:p>
        </p:txBody>
      </p:sp>
      <p:sp>
        <p:nvSpPr>
          <p:cNvPr id="10" name="Oval 9"/>
          <p:cNvSpPr/>
          <p:nvPr/>
        </p:nvSpPr>
        <p:spPr>
          <a:xfrm>
            <a:off x="5819125" y="2670331"/>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2</a:t>
            </a:r>
          </a:p>
        </p:txBody>
      </p:sp>
      <p:sp>
        <p:nvSpPr>
          <p:cNvPr id="11" name="Oval 10"/>
          <p:cNvSpPr/>
          <p:nvPr/>
        </p:nvSpPr>
        <p:spPr>
          <a:xfrm>
            <a:off x="5818418" y="4130535"/>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FFFF"/>
                </a:solidFill>
                <a:latin typeface="Gilroy ExtraBold" charset="0"/>
                <a:ea typeface="Gilroy ExtraBold" charset="0"/>
                <a:cs typeface="Gilroy ExtraBold" charset="0"/>
              </a:rPr>
              <a:t>3</a:t>
            </a:r>
          </a:p>
        </p:txBody>
      </p:sp>
    </p:spTree>
    <p:extLst>
      <p:ext uri="{BB962C8B-B14F-4D97-AF65-F5344CB8AC3E}">
        <p14:creationId xmlns:p14="http://schemas.microsoft.com/office/powerpoint/2010/main" val="802794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813884"/>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Montgomery Bus Boycotts</a:t>
            </a:r>
          </a:p>
        </p:txBody>
      </p:sp>
      <p:pic>
        <p:nvPicPr>
          <p:cNvPr id="11" name="Picture 10"/>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080269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2" name="American Freedom Stories- Montgomery Bus Boycot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3370312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0" y="2120070"/>
            <a:ext cx="12192000" cy="2529923"/>
          </a:xfrm>
          <a:prstGeom prst="rect">
            <a:avLst/>
          </a:prstGeom>
          <a:noFill/>
        </p:spPr>
        <p:txBody>
          <a:bodyPr wrap="square" rtlCol="0">
            <a:spAutoFit/>
          </a:bodyPr>
          <a:lstStyle/>
          <a:p>
            <a:pPr algn="ctr">
              <a:lnSpc>
                <a:spcPct val="90000"/>
              </a:lnSpc>
            </a:pPr>
            <a:r>
              <a:rPr lang="en-US" sz="8800" b="1" dirty="0">
                <a:solidFill>
                  <a:srgbClr val="FFFFFF"/>
                </a:solidFill>
                <a:latin typeface="Gilroy ExtraBold" charset="0"/>
                <a:ea typeface="Gilroy ExtraBold" charset="0"/>
                <a:cs typeface="Gilroy ExtraBold" charset="0"/>
              </a:rPr>
              <a:t>Tweet today using </a:t>
            </a:r>
            <a:r>
              <a:rPr lang="en-US" sz="8800" b="1" dirty="0">
                <a:solidFill>
                  <a:schemeClr val="accent2"/>
                </a:solidFill>
                <a:latin typeface="Gilroy ExtraBold" charset="0"/>
                <a:ea typeface="Gilroy ExtraBold" charset="0"/>
                <a:cs typeface="Gilroy ExtraBold" charset="0"/>
              </a:rPr>
              <a:t>#</a:t>
            </a:r>
            <a:r>
              <a:rPr lang="en-US" sz="8800" b="1" dirty="0" err="1">
                <a:solidFill>
                  <a:schemeClr val="accent2"/>
                </a:solidFill>
                <a:latin typeface="Gilroy ExtraBold" charset="0"/>
                <a:ea typeface="Gilroy ExtraBold" charset="0"/>
                <a:cs typeface="Gilroy ExtraBold" charset="0"/>
              </a:rPr>
              <a:t>OFAFellows</a:t>
            </a:r>
            <a:endParaRPr lang="en-US" sz="8800" b="1" dirty="0">
              <a:solidFill>
                <a:schemeClr val="accent2"/>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832887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79"/>
            <a:ext cx="12192000" cy="3441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0" y="773514"/>
            <a:ext cx="12192000" cy="1911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a:solidFill>
                  <a:schemeClr val="bg1"/>
                </a:solidFill>
                <a:latin typeface="Gilroy ExtraBold" charset="0"/>
                <a:ea typeface="Gilroy ExtraBold" charset="0"/>
                <a:cs typeface="Gilroy ExtraBold" charset="0"/>
              </a:rPr>
              <a:t>Debrief</a:t>
            </a:r>
          </a:p>
        </p:txBody>
      </p:sp>
      <p:sp>
        <p:nvSpPr>
          <p:cNvPr id="15" name="TextBox 14">
            <a:hlinkClick r:id="rId3"/>
          </p:cNvPr>
          <p:cNvSpPr txBox="1"/>
          <p:nvPr/>
        </p:nvSpPr>
        <p:spPr>
          <a:xfrm>
            <a:off x="3173771" y="5307446"/>
            <a:ext cx="5844458" cy="449639"/>
          </a:xfrm>
          <a:prstGeom prst="rect">
            <a:avLst/>
          </a:prstGeom>
          <a:noFill/>
        </p:spPr>
        <p:txBody>
          <a:bodyPr wrap="square" lIns="64290" tIns="32145" rIns="64290" bIns="32145" rtlCol="0">
            <a:spAutoFit/>
          </a:bodyPr>
          <a:lstStyle/>
          <a:p>
            <a:pPr algn="ctr"/>
            <a:r>
              <a:rPr lang="en-US" sz="2500" dirty="0">
                <a:solidFill>
                  <a:schemeClr val="bg2">
                    <a:lumMod val="25000"/>
                  </a:schemeClr>
                </a:solidFill>
                <a:latin typeface="Source Sans Pro" charset="0"/>
                <a:ea typeface="Source Sans Pro" charset="0"/>
                <a:cs typeface="Source Sans Pro" charset="0"/>
              </a:rPr>
              <a:t>Type in the </a:t>
            </a:r>
            <a:r>
              <a:rPr lang="en-US" sz="2500">
                <a:solidFill>
                  <a:schemeClr val="bg2">
                    <a:lumMod val="25000"/>
                  </a:schemeClr>
                </a:solidFill>
                <a:latin typeface="Source Sans Pro" charset="0"/>
                <a:ea typeface="Source Sans Pro" charset="0"/>
                <a:cs typeface="Source Sans Pro" charset="0"/>
              </a:rPr>
              <a:t>chat box or raise your hand</a:t>
            </a:r>
            <a:endParaRPr lang="en-US" sz="2500" dirty="0">
              <a:solidFill>
                <a:srgbClr val="ED5340"/>
              </a:solidFill>
              <a:latin typeface="Source Sans Pro" charset="0"/>
              <a:ea typeface="Source Sans Pro" charset="0"/>
              <a:cs typeface="Source Sans Pro" charset="0"/>
            </a:endParaRP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0916" y="4520055"/>
            <a:ext cx="870168" cy="585755"/>
          </a:xfrm>
          <a:prstGeom prst="rect">
            <a:avLst/>
          </a:prstGeom>
        </p:spPr>
      </p:pic>
      <p:cxnSp>
        <p:nvCxnSpPr>
          <p:cNvPr id="4" name="Straight Connector 3"/>
          <p:cNvCxnSpPr>
            <a:stCxn id="2" idx="2"/>
          </p:cNvCxnSpPr>
          <p:nvPr/>
        </p:nvCxnSpPr>
        <p:spPr>
          <a:xfrm>
            <a:off x="6096000" y="3429000"/>
            <a:ext cx="0" cy="3429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988271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946844" y="1186164"/>
            <a:ext cx="4976263"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Intro and welcome</a:t>
            </a:r>
          </a:p>
        </p:txBody>
      </p:sp>
      <p:sp>
        <p:nvSpPr>
          <p:cNvPr id="23" name="Rectangle 22"/>
          <p:cNvSpPr/>
          <p:nvPr/>
        </p:nvSpPr>
        <p:spPr>
          <a:xfrm>
            <a:off x="5946844" y="3878212"/>
            <a:ext cx="5416099"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Debrief and close</a:t>
            </a:r>
          </a:p>
        </p:txBody>
      </p:sp>
      <p:sp>
        <p:nvSpPr>
          <p:cNvPr id="35" name="Rectangle 34"/>
          <p:cNvSpPr/>
          <p:nvPr/>
        </p:nvSpPr>
        <p:spPr>
          <a:xfrm>
            <a:off x="5946844" y="3187947"/>
            <a:ext cx="5416099" cy="5437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b="1" dirty="0">
                <a:solidFill>
                  <a:schemeClr val="bg1"/>
                </a:solidFill>
                <a:latin typeface="Source Sans Pro" charset="0"/>
                <a:ea typeface="Source Sans Pro" charset="0"/>
                <a:cs typeface="Source Sans Pro" charset="0"/>
              </a:rPr>
              <a:t>Identifying the right decision makers</a:t>
            </a:r>
          </a:p>
        </p:txBody>
      </p:sp>
      <p:sp>
        <p:nvSpPr>
          <p:cNvPr id="6" name="Rectangle 5"/>
          <p:cNvSpPr/>
          <p:nvPr/>
        </p:nvSpPr>
        <p:spPr>
          <a:xfrm>
            <a:off x="5946845" y="1807417"/>
            <a:ext cx="4976262"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Recap from Week 1</a:t>
            </a:r>
          </a:p>
        </p:txBody>
      </p:sp>
      <p:sp>
        <p:nvSpPr>
          <p:cNvPr id="9" name="Rectangle 8"/>
          <p:cNvSpPr/>
          <p:nvPr/>
        </p:nvSpPr>
        <p:spPr>
          <a:xfrm>
            <a:off x="5946844" y="2497682"/>
            <a:ext cx="5416099"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Turning challenges into issues</a:t>
            </a:r>
          </a:p>
        </p:txBody>
      </p:sp>
      <p:pic>
        <p:nvPicPr>
          <p:cNvPr id="11" name="Picture 10"/>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3" name="TextBox 12"/>
          <p:cNvSpPr txBox="1"/>
          <p:nvPr/>
        </p:nvSpPr>
        <p:spPr>
          <a:xfrm>
            <a:off x="1085088" y="1117152"/>
            <a:ext cx="2827155"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Agenda</a:t>
            </a:r>
          </a:p>
        </p:txBody>
      </p:sp>
    </p:spTree>
    <p:extLst>
      <p:ext uri="{BB962C8B-B14F-4D97-AF65-F5344CB8AC3E}">
        <p14:creationId xmlns:p14="http://schemas.microsoft.com/office/powerpoint/2010/main" val="7649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79"/>
            <a:ext cx="12192000" cy="3441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hlinkClick r:id="rId3"/>
          </p:cNvPr>
          <p:cNvSpPr txBox="1"/>
          <p:nvPr/>
        </p:nvSpPr>
        <p:spPr>
          <a:xfrm>
            <a:off x="3173771" y="5307446"/>
            <a:ext cx="5844458" cy="449639"/>
          </a:xfrm>
          <a:prstGeom prst="rect">
            <a:avLst/>
          </a:prstGeom>
          <a:noFill/>
        </p:spPr>
        <p:txBody>
          <a:bodyPr wrap="square" lIns="64290" tIns="32145" rIns="64290" bIns="32145" rtlCol="0">
            <a:spAutoFit/>
          </a:bodyPr>
          <a:lstStyle/>
          <a:p>
            <a:pPr algn="ctr"/>
            <a:r>
              <a:rPr lang="en-US" sz="2500" dirty="0">
                <a:solidFill>
                  <a:schemeClr val="bg2">
                    <a:lumMod val="25000"/>
                  </a:schemeClr>
                </a:solidFill>
                <a:latin typeface="Source Sans Pro" charset="0"/>
                <a:ea typeface="Source Sans Pro" charset="0"/>
                <a:cs typeface="Source Sans Pro" charset="0"/>
              </a:rPr>
              <a:t>Type in the </a:t>
            </a:r>
            <a:r>
              <a:rPr lang="en-US" sz="2500">
                <a:solidFill>
                  <a:schemeClr val="bg2">
                    <a:lumMod val="25000"/>
                  </a:schemeClr>
                </a:solidFill>
                <a:latin typeface="Source Sans Pro" charset="0"/>
                <a:ea typeface="Source Sans Pro" charset="0"/>
                <a:cs typeface="Source Sans Pro" charset="0"/>
              </a:rPr>
              <a:t>chat box</a:t>
            </a:r>
            <a:endParaRPr lang="en-US" sz="2500" dirty="0">
              <a:solidFill>
                <a:srgbClr val="ED5340"/>
              </a:solidFill>
              <a:latin typeface="Source Sans Pro" charset="0"/>
              <a:ea typeface="Source Sans Pro" charset="0"/>
              <a:cs typeface="Source Sans Pro" charset="0"/>
            </a:endParaRP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0916" y="4520055"/>
            <a:ext cx="870168" cy="585755"/>
          </a:xfrm>
          <a:prstGeom prst="rect">
            <a:avLst/>
          </a:prstGeom>
        </p:spPr>
      </p:pic>
      <p:cxnSp>
        <p:nvCxnSpPr>
          <p:cNvPr id="4" name="Straight Connector 3"/>
          <p:cNvCxnSpPr>
            <a:stCxn id="2" idx="2"/>
          </p:cNvCxnSpPr>
          <p:nvPr/>
        </p:nvCxnSpPr>
        <p:spPr>
          <a:xfrm>
            <a:off x="6096000" y="3429000"/>
            <a:ext cx="0" cy="3429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8" name="Rectangle 7"/>
          <p:cNvSpPr>
            <a:spLocks noChangeArrowheads="1"/>
          </p:cNvSpPr>
          <p:nvPr/>
        </p:nvSpPr>
        <p:spPr bwMode="auto">
          <a:xfrm>
            <a:off x="281796" y="752522"/>
            <a:ext cx="11628408" cy="1911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4000" b="1" dirty="0">
                <a:solidFill>
                  <a:schemeClr val="bg1"/>
                </a:solidFill>
                <a:latin typeface="Gilroy ExtraBold" charset="0"/>
                <a:ea typeface="Gilroy ExtraBold" charset="0"/>
                <a:cs typeface="Gilroy ExtraBold" charset="0"/>
              </a:rPr>
              <a:t>In finding the right decision makers, what has worked for you? How do you think through who to focus on in a campaign?</a:t>
            </a:r>
          </a:p>
        </p:txBody>
      </p:sp>
    </p:spTree>
    <p:extLst>
      <p:ext uri="{BB962C8B-B14F-4D97-AF65-F5344CB8AC3E}">
        <p14:creationId xmlns:p14="http://schemas.microsoft.com/office/powerpoint/2010/main" val="9115940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alphaModFix/>
            <a:extLst>
              <a:ext uri="{28A0092B-C50C-407E-A947-70E740481C1C}">
                <a14:useLocalDpi xmlns:a14="http://schemas.microsoft.com/office/drawing/2010/main" val="0"/>
              </a:ext>
            </a:extLst>
          </a:blip>
          <a:srcRect l="25679" t="2264" r="30299"/>
          <a:stretch/>
        </p:blipFill>
        <p:spPr>
          <a:xfrm>
            <a:off x="0" y="0"/>
            <a:ext cx="4856812" cy="6858000"/>
          </a:xfrm>
          <a:prstGeom prst="rect">
            <a:avLst/>
          </a:prstGeom>
        </p:spPr>
      </p:pic>
      <p:pic>
        <p:nvPicPr>
          <p:cNvPr id="5" name="Picture 4"/>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5101506" y="1534889"/>
            <a:ext cx="7561201"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Defining an issue ecosystem</a:t>
            </a:r>
          </a:p>
        </p:txBody>
      </p:sp>
      <p:sp>
        <p:nvSpPr>
          <p:cNvPr id="8" name="TextBox 7"/>
          <p:cNvSpPr txBox="1"/>
          <p:nvPr/>
        </p:nvSpPr>
        <p:spPr>
          <a:xfrm>
            <a:off x="5101506" y="2772206"/>
            <a:ext cx="6426882" cy="2677656"/>
          </a:xfrm>
          <a:prstGeom prst="rect">
            <a:avLst/>
          </a:prstGeom>
          <a:noFill/>
        </p:spPr>
        <p:txBody>
          <a:bodyPr wrap="square" rtlCol="0">
            <a:spAutoFit/>
          </a:bodyPr>
          <a:lstStyle/>
          <a:p>
            <a:pPr lvl="0"/>
            <a:r>
              <a:rPr lang="en-US" sz="2400" dirty="0">
                <a:latin typeface="Source Sans Pro" charset="0"/>
                <a:ea typeface="Source Sans Pro" charset="0"/>
                <a:cs typeface="Source Sans Pro" charset="0"/>
              </a:rPr>
              <a:t>An issue ecosystem is “the cumulative environment surrounding a political issue or candidate.”</a:t>
            </a:r>
          </a:p>
          <a:p>
            <a:pPr lvl="0"/>
            <a:endParaRPr lang="en-US" sz="2400" dirty="0">
              <a:latin typeface="Source Sans Pro" charset="0"/>
              <a:ea typeface="Source Sans Pro" charset="0"/>
              <a:cs typeface="Source Sans Pro" charset="0"/>
            </a:endParaRPr>
          </a:p>
          <a:p>
            <a:r>
              <a:rPr lang="en-US" sz="2400" dirty="0"/>
              <a:t>The goal of issue campaigns is to create the conditions necessary for decision makers to enact the change you wish to see. </a:t>
            </a:r>
          </a:p>
        </p:txBody>
      </p:sp>
    </p:spTree>
    <p:extLst>
      <p:ext uri="{BB962C8B-B14F-4D97-AF65-F5344CB8AC3E}">
        <p14:creationId xmlns:p14="http://schemas.microsoft.com/office/powerpoint/2010/main" val="887434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alphaModFix/>
            <a:extLst>
              <a:ext uri="{28A0092B-C50C-407E-A947-70E740481C1C}">
                <a14:useLocalDpi xmlns:a14="http://schemas.microsoft.com/office/drawing/2010/main" val="0"/>
              </a:ext>
            </a:extLst>
          </a:blip>
          <a:srcRect l="25679" t="2264" r="30299"/>
          <a:stretch/>
        </p:blipFill>
        <p:spPr>
          <a:xfrm>
            <a:off x="0" y="0"/>
            <a:ext cx="4856812" cy="6858000"/>
          </a:xfrm>
          <a:prstGeom prst="rect">
            <a:avLst/>
          </a:prstGeom>
        </p:spPr>
      </p:pic>
      <p:pic>
        <p:nvPicPr>
          <p:cNvPr id="5" name="Picture 4"/>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5101506" y="1534889"/>
            <a:ext cx="7561201"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Defining an issue ecosystem</a:t>
            </a:r>
          </a:p>
        </p:txBody>
      </p:sp>
      <p:sp>
        <p:nvSpPr>
          <p:cNvPr id="8" name="TextBox 7"/>
          <p:cNvSpPr txBox="1"/>
          <p:nvPr/>
        </p:nvSpPr>
        <p:spPr>
          <a:xfrm>
            <a:off x="5101506" y="2772206"/>
            <a:ext cx="6426882" cy="1569660"/>
          </a:xfrm>
          <a:prstGeom prst="rect">
            <a:avLst/>
          </a:prstGeom>
          <a:noFill/>
        </p:spPr>
        <p:txBody>
          <a:bodyPr wrap="square" rtlCol="0">
            <a:spAutoFit/>
          </a:bodyPr>
          <a:lstStyle/>
          <a:p>
            <a:pPr lvl="0"/>
            <a:r>
              <a:rPr lang="en-US" sz="2400" dirty="0">
                <a:latin typeface="Source Sans Pro" charset="0"/>
                <a:ea typeface="Source Sans Pro" charset="0"/>
                <a:cs typeface="Source Sans Pro" charset="0"/>
              </a:rPr>
              <a:t>What are the major components of most issue ecosystems?</a:t>
            </a:r>
          </a:p>
          <a:p>
            <a:pPr lvl="0"/>
            <a:endParaRPr lang="en-US" sz="2400" dirty="0">
              <a:latin typeface="Source Sans Pro" charset="0"/>
              <a:ea typeface="Source Sans Pro" charset="0"/>
              <a:cs typeface="Source Sans Pro" charset="0"/>
            </a:endParaRPr>
          </a:p>
          <a:p>
            <a:pPr lvl="0"/>
            <a:r>
              <a:rPr lang="en-US" sz="2400" dirty="0">
                <a:latin typeface="Source Sans Pro" charset="0"/>
                <a:ea typeface="Source Sans Pro" charset="0"/>
                <a:cs typeface="Source Sans Pro" charset="0"/>
              </a:rPr>
              <a:t>Let’s list out a few!</a:t>
            </a:r>
            <a:endParaRPr lang="en-US" sz="2400" dirty="0"/>
          </a:p>
        </p:txBody>
      </p:sp>
    </p:spTree>
    <p:extLst>
      <p:ext uri="{BB962C8B-B14F-4D97-AF65-F5344CB8AC3E}">
        <p14:creationId xmlns:p14="http://schemas.microsoft.com/office/powerpoint/2010/main" val="1854522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0" y="878462"/>
            <a:ext cx="12192000" cy="1338828"/>
          </a:xfrm>
          <a:prstGeom prst="rect">
            <a:avLst/>
          </a:prstGeom>
          <a:noFill/>
        </p:spPr>
        <p:txBody>
          <a:bodyPr wrap="square" rtlCol="0">
            <a:spAutoFit/>
          </a:bodyPr>
          <a:lstStyle/>
          <a:p>
            <a:pPr algn="ctr">
              <a:lnSpc>
                <a:spcPct val="90000"/>
              </a:lnSpc>
            </a:pPr>
            <a:r>
              <a:rPr lang="en-US" sz="4500" b="1" dirty="0">
                <a:solidFill>
                  <a:srgbClr val="00B4DC"/>
                </a:solidFill>
                <a:latin typeface="Gilroy ExtraBold" charset="0"/>
                <a:ea typeface="Gilroy ExtraBold" charset="0"/>
                <a:cs typeface="Gilroy ExtraBold" charset="0"/>
              </a:rPr>
              <a:t>An issue ecosystem is the environment </a:t>
            </a:r>
          </a:p>
          <a:p>
            <a:pPr algn="ctr">
              <a:lnSpc>
                <a:spcPct val="90000"/>
              </a:lnSpc>
            </a:pPr>
            <a:r>
              <a:rPr lang="en-US" sz="4500" b="1" dirty="0">
                <a:solidFill>
                  <a:srgbClr val="00B4DC"/>
                </a:solidFill>
                <a:latin typeface="Gilroy ExtraBold" charset="0"/>
                <a:ea typeface="Gilroy ExtraBold" charset="0"/>
                <a:cs typeface="Gilroy ExtraBold" charset="0"/>
              </a:rPr>
              <a:t>surrounding a decision maker.</a:t>
            </a:r>
          </a:p>
        </p:txBody>
      </p:sp>
      <p:sp>
        <p:nvSpPr>
          <p:cNvPr id="18" name="TextBox 17"/>
          <p:cNvSpPr txBox="1"/>
          <p:nvPr/>
        </p:nvSpPr>
        <p:spPr>
          <a:xfrm>
            <a:off x="6366935" y="931353"/>
            <a:ext cx="184666" cy="369332"/>
          </a:xfrm>
          <a:prstGeom prst="rect">
            <a:avLst/>
          </a:prstGeom>
          <a:noFill/>
          <a:ln>
            <a:noFill/>
          </a:ln>
        </p:spPr>
        <p:txBody>
          <a:bodyPr wrap="none" rtlCol="0">
            <a:spAutoFit/>
          </a:bodyPr>
          <a:lstStyle/>
          <a:p>
            <a:endParaRPr lang="en-US" dirty="0">
              <a:solidFill>
                <a:srgbClr val="3B444D"/>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0717" y="3608515"/>
            <a:ext cx="1277958" cy="105065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2642" y="3410792"/>
            <a:ext cx="1298161" cy="111631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9522" y="3510180"/>
            <a:ext cx="1197138" cy="1217342"/>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611" y="3539496"/>
            <a:ext cx="1470471" cy="115871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353" y="3240283"/>
            <a:ext cx="1140519" cy="1517297"/>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764" y="3442480"/>
            <a:ext cx="1151678" cy="1262803"/>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25816" y="3418497"/>
            <a:ext cx="1178807" cy="1130888"/>
          </a:xfrm>
          <a:prstGeom prst="rect">
            <a:avLst/>
          </a:prstGeom>
        </p:spPr>
      </p:pic>
      <p:pic>
        <p:nvPicPr>
          <p:cNvPr id="19" name="Picture 18"/>
          <p:cNvPicPr>
            <a:picLocks noChangeAspect="1"/>
          </p:cNvPicPr>
          <p:nvPr/>
        </p:nvPicPr>
        <p:blipFill>
          <a:blip r:embed="rId10">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417187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0" y="1135135"/>
            <a:ext cx="12192000" cy="715581"/>
          </a:xfrm>
          <a:prstGeom prst="rect">
            <a:avLst/>
          </a:prstGeom>
          <a:noFill/>
        </p:spPr>
        <p:txBody>
          <a:bodyPr wrap="square" rtlCol="0">
            <a:spAutoFit/>
          </a:bodyPr>
          <a:lstStyle/>
          <a:p>
            <a:pPr algn="ctr">
              <a:lnSpc>
                <a:spcPct val="90000"/>
              </a:lnSpc>
            </a:pPr>
            <a:r>
              <a:rPr lang="en-US" sz="4500" b="1" dirty="0">
                <a:solidFill>
                  <a:srgbClr val="00B4DC"/>
                </a:solidFill>
                <a:latin typeface="Gilroy ExtraBold" charset="0"/>
                <a:ea typeface="Gilroy ExtraBold" charset="0"/>
                <a:cs typeface="Gilroy ExtraBold" charset="0"/>
              </a:rPr>
              <a:t>We put issues on decision makers’ radar.</a:t>
            </a: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0717" y="3608515"/>
            <a:ext cx="1277958" cy="1050652"/>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2642" y="3410792"/>
            <a:ext cx="1298161" cy="1116318"/>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9522" y="3510180"/>
            <a:ext cx="1197138" cy="1217342"/>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611" y="3539496"/>
            <a:ext cx="1470471" cy="1158710"/>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353" y="3240283"/>
            <a:ext cx="1140519" cy="1517297"/>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764" y="3442480"/>
            <a:ext cx="1151678" cy="1262803"/>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25816" y="3418497"/>
            <a:ext cx="1178807" cy="1130888"/>
          </a:xfrm>
          <a:prstGeom prst="rect">
            <a:avLst/>
          </a:prstGeom>
        </p:spPr>
      </p:pic>
    </p:spTree>
    <p:extLst>
      <p:ext uri="{BB962C8B-B14F-4D97-AF65-F5344CB8AC3E}">
        <p14:creationId xmlns:p14="http://schemas.microsoft.com/office/powerpoint/2010/main" val="1538447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3431674"/>
            <a:ext cx="7416800" cy="954107"/>
          </a:xfrm>
          <a:prstGeom prst="rect">
            <a:avLst/>
          </a:prstGeom>
          <a:noFill/>
        </p:spPr>
        <p:txBody>
          <a:bodyPr wrap="square" rtlCol="0">
            <a:spAutoFit/>
          </a:bodyPr>
          <a:lstStyle/>
          <a:p>
            <a:r>
              <a:rPr lang="en-US" sz="2800" dirty="0">
                <a:solidFill>
                  <a:srgbClr val="3B444D"/>
                </a:solidFill>
                <a:latin typeface="Source Sans Pro" charset="0"/>
                <a:ea typeface="Source Sans Pro" charset="0"/>
                <a:cs typeface="Source Sans Pro" charset="0"/>
              </a:rPr>
              <a:t>To create the conditions for decision makers to take action on the issue we care about.</a:t>
            </a:r>
          </a:p>
        </p:txBody>
      </p:sp>
      <p:sp>
        <p:nvSpPr>
          <p:cNvPr id="3" name="TextBox 2"/>
          <p:cNvSpPr txBox="1"/>
          <p:nvPr/>
        </p:nvSpPr>
        <p:spPr>
          <a:xfrm>
            <a:off x="1219200" y="2672311"/>
            <a:ext cx="10116393" cy="660437"/>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Our goal: </a:t>
            </a:r>
          </a:p>
        </p:txBody>
      </p:sp>
    </p:spTree>
    <p:extLst>
      <p:ext uri="{BB962C8B-B14F-4D97-AF65-F5344CB8AC3E}">
        <p14:creationId xmlns:p14="http://schemas.microsoft.com/office/powerpoint/2010/main" val="18177781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2305615"/>
            <a:ext cx="9546566" cy="3108543"/>
          </a:xfrm>
          <a:prstGeom prst="rect">
            <a:avLst/>
          </a:prstGeom>
          <a:noFill/>
        </p:spPr>
        <p:txBody>
          <a:bodyPr wrap="square" rtlCol="0">
            <a:spAutoFit/>
          </a:bodyPr>
          <a:lstStyle/>
          <a:p>
            <a:pPr marL="342900" indent="-342900" fontAlgn="base">
              <a:buFont typeface="Arial" charset="0"/>
              <a:buChar char="•"/>
            </a:pPr>
            <a:r>
              <a:rPr lang="en-US" sz="2800" dirty="0">
                <a:latin typeface="Source Sans Pro" charset="0"/>
                <a:ea typeface="Source Sans Pro" charset="0"/>
                <a:cs typeface="Source Sans Pro" charset="0"/>
              </a:rPr>
              <a:t>What is our organizing capacity?</a:t>
            </a:r>
          </a:p>
          <a:p>
            <a:pPr marL="342900" indent="-342900" fontAlgn="base">
              <a:buFont typeface="Arial" charset="0"/>
              <a:buChar char="•"/>
            </a:pPr>
            <a:r>
              <a:rPr lang="en-US" sz="2800" dirty="0">
                <a:latin typeface="Source Sans Pro" charset="0"/>
                <a:ea typeface="Source Sans Pro" charset="0"/>
                <a:cs typeface="Source Sans Pro" charset="0"/>
              </a:rPr>
              <a:t>Is there current legislation on this issue?</a:t>
            </a:r>
          </a:p>
          <a:p>
            <a:pPr marL="800100" lvl="1" indent="-342900" fontAlgn="base">
              <a:buFont typeface="Arial" charset="0"/>
              <a:buChar char="•"/>
            </a:pPr>
            <a:r>
              <a:rPr lang="en-US" sz="2800" dirty="0">
                <a:latin typeface="Source Sans Pro" charset="0"/>
                <a:ea typeface="Source Sans Pro" charset="0"/>
                <a:cs typeface="Source Sans Pro" charset="0"/>
              </a:rPr>
              <a:t>If so, what decision makers must we influence to be successful?</a:t>
            </a:r>
          </a:p>
          <a:p>
            <a:pPr marL="800100" lvl="1" indent="-342900" fontAlgn="base">
              <a:buFont typeface="Arial" charset="0"/>
              <a:buChar char="•"/>
            </a:pPr>
            <a:r>
              <a:rPr lang="en-US" sz="2800" dirty="0">
                <a:latin typeface="Source Sans Pro" charset="0"/>
                <a:ea typeface="Source Sans Pro" charset="0"/>
                <a:cs typeface="Source Sans Pro" charset="0"/>
              </a:rPr>
              <a:t>If not, what else can we do to make an impact that matters?</a:t>
            </a:r>
          </a:p>
          <a:p>
            <a:pPr marL="342900" indent="-342900" fontAlgn="base">
              <a:buFont typeface="Arial" charset="0"/>
              <a:buChar char="•"/>
            </a:pPr>
            <a:r>
              <a:rPr lang="en-US" sz="2800" dirty="0">
                <a:latin typeface="Source Sans Pro" charset="0"/>
                <a:ea typeface="Source Sans Pro" charset="0"/>
                <a:cs typeface="Source Sans Pro" charset="0"/>
              </a:rPr>
              <a:t>Are there other organizations/groups working on this issue?</a:t>
            </a:r>
          </a:p>
        </p:txBody>
      </p:sp>
      <p:sp>
        <p:nvSpPr>
          <p:cNvPr id="3" name="TextBox 2"/>
          <p:cNvSpPr txBox="1"/>
          <p:nvPr/>
        </p:nvSpPr>
        <p:spPr>
          <a:xfrm>
            <a:off x="1219200" y="1016039"/>
            <a:ext cx="10116393" cy="1200329"/>
          </a:xfrm>
          <a:prstGeom prst="rect">
            <a:avLst/>
          </a:prstGeom>
          <a:noFill/>
        </p:spPr>
        <p:txBody>
          <a:bodyPr wrap="square" rtlCol="0">
            <a:spAutoFit/>
          </a:bodyPr>
          <a:lstStyle/>
          <a:p>
            <a:pPr>
              <a:lnSpc>
                <a:spcPct val="80000"/>
              </a:lnSpc>
            </a:pPr>
            <a:r>
              <a:rPr lang="en-US" sz="4500" b="1" dirty="0">
                <a:solidFill>
                  <a:srgbClr val="00B4DC"/>
                </a:solidFill>
                <a:latin typeface="Gilroy ExtraBold" charset="0"/>
                <a:ea typeface="Gilroy ExtraBold" charset="0"/>
                <a:cs typeface="Gilroy ExtraBold" charset="0"/>
              </a:rPr>
              <a:t>Questions to ask when </a:t>
            </a:r>
            <a:r>
              <a:rPr lang="en-US" sz="4500" b="1">
                <a:solidFill>
                  <a:srgbClr val="00B4DC"/>
                </a:solidFill>
                <a:latin typeface="Gilroy ExtraBold" charset="0"/>
                <a:ea typeface="Gilroy ExtraBold" charset="0"/>
                <a:cs typeface="Gilroy ExtraBold" charset="0"/>
              </a:rPr>
              <a:t>choosing decision makers: </a:t>
            </a:r>
            <a:endParaRPr lang="en-US" sz="4500" b="1" dirty="0">
              <a:solidFill>
                <a:srgbClr val="00B4DC"/>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19400970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946844" y="1186164"/>
            <a:ext cx="4976263"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Intro and welcome</a:t>
            </a:r>
          </a:p>
        </p:txBody>
      </p:sp>
      <p:sp>
        <p:nvSpPr>
          <p:cNvPr id="23" name="Rectangle 22"/>
          <p:cNvSpPr/>
          <p:nvPr/>
        </p:nvSpPr>
        <p:spPr>
          <a:xfrm>
            <a:off x="5946844" y="3878212"/>
            <a:ext cx="5416099" cy="5437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b="1" dirty="0">
                <a:solidFill>
                  <a:schemeClr val="bg1"/>
                </a:solidFill>
                <a:latin typeface="Source Sans Pro" charset="0"/>
                <a:ea typeface="Source Sans Pro" charset="0"/>
                <a:cs typeface="Source Sans Pro" charset="0"/>
              </a:rPr>
              <a:t>Debrief and close</a:t>
            </a:r>
          </a:p>
        </p:txBody>
      </p:sp>
      <p:sp>
        <p:nvSpPr>
          <p:cNvPr id="35" name="Rectangle 34"/>
          <p:cNvSpPr/>
          <p:nvPr/>
        </p:nvSpPr>
        <p:spPr>
          <a:xfrm>
            <a:off x="5946844" y="3187947"/>
            <a:ext cx="5416099"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Identifying the right decision makers</a:t>
            </a:r>
          </a:p>
        </p:txBody>
      </p:sp>
      <p:sp>
        <p:nvSpPr>
          <p:cNvPr id="6" name="Rectangle 5"/>
          <p:cNvSpPr/>
          <p:nvPr/>
        </p:nvSpPr>
        <p:spPr>
          <a:xfrm>
            <a:off x="5946845" y="1807417"/>
            <a:ext cx="4976262"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Recap from Week 1</a:t>
            </a:r>
          </a:p>
        </p:txBody>
      </p:sp>
      <p:sp>
        <p:nvSpPr>
          <p:cNvPr id="9" name="Rectangle 8"/>
          <p:cNvSpPr/>
          <p:nvPr/>
        </p:nvSpPr>
        <p:spPr>
          <a:xfrm>
            <a:off x="5946844" y="2497682"/>
            <a:ext cx="5416099" cy="543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Turning challenges into issues</a:t>
            </a:r>
          </a:p>
        </p:txBody>
      </p:sp>
      <p:pic>
        <p:nvPicPr>
          <p:cNvPr id="11" name="Picture 10"/>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3" name="TextBox 12"/>
          <p:cNvSpPr txBox="1"/>
          <p:nvPr/>
        </p:nvSpPr>
        <p:spPr>
          <a:xfrm>
            <a:off x="1085088" y="1117152"/>
            <a:ext cx="2827155"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Agenda</a:t>
            </a:r>
          </a:p>
        </p:txBody>
      </p:sp>
    </p:spTree>
    <p:extLst>
      <p:ext uri="{BB962C8B-B14F-4D97-AF65-F5344CB8AC3E}">
        <p14:creationId xmlns:p14="http://schemas.microsoft.com/office/powerpoint/2010/main" val="1337478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Goals for today</a:t>
            </a:r>
          </a:p>
        </p:txBody>
      </p:sp>
      <p:sp>
        <p:nvSpPr>
          <p:cNvPr id="8" name="TextBox 7"/>
          <p:cNvSpPr txBox="1"/>
          <p:nvPr/>
        </p:nvSpPr>
        <p:spPr>
          <a:xfrm>
            <a:off x="6266688" y="1117152"/>
            <a:ext cx="5096255" cy="4524315"/>
          </a:xfrm>
          <a:prstGeom prst="rect">
            <a:avLst/>
          </a:prstGeom>
          <a:noFill/>
        </p:spPr>
        <p:txBody>
          <a:bodyPr wrap="square" rtlCol="0">
            <a:spAutoFit/>
          </a:bodyPr>
          <a:lstStyle/>
          <a:p>
            <a:pPr fontAlgn="base"/>
            <a:r>
              <a:rPr lang="en-US" sz="2400" dirty="0">
                <a:latin typeface="Source Sans Pro" charset="0"/>
                <a:ea typeface="Source Sans Pro" charset="0"/>
                <a:cs typeface="Source Sans Pro" charset="0"/>
              </a:rPr>
              <a:t>To foster an awareness of the power of local impact, and how it can lead to big change. </a:t>
            </a:r>
          </a:p>
          <a:p>
            <a:pPr fontAlgn="base"/>
            <a:endParaRPr lang="en-US" sz="2400" dirty="0">
              <a:latin typeface="Source Sans Pro" charset="0"/>
              <a:ea typeface="Source Sans Pro" charset="0"/>
              <a:cs typeface="Source Sans Pro" charset="0"/>
            </a:endParaRPr>
          </a:p>
          <a:p>
            <a:pPr fontAlgn="base"/>
            <a:r>
              <a:rPr lang="en-US" sz="2400" dirty="0">
                <a:latin typeface="Source Sans Pro" charset="0"/>
                <a:ea typeface="Source Sans Pro" charset="0"/>
                <a:cs typeface="Source Sans Pro" charset="0"/>
              </a:rPr>
              <a:t>Question and come to conclusions about what we truly value in our communities. </a:t>
            </a:r>
          </a:p>
          <a:p>
            <a:pPr fontAlgn="base"/>
            <a:endParaRPr lang="en-US" sz="2400" dirty="0">
              <a:latin typeface="Source Sans Pro" charset="0"/>
              <a:ea typeface="Source Sans Pro" charset="0"/>
              <a:cs typeface="Source Sans Pro" charset="0"/>
            </a:endParaRPr>
          </a:p>
          <a:p>
            <a:pPr fontAlgn="base"/>
            <a:r>
              <a:rPr lang="en-US" sz="2400" dirty="0">
                <a:latin typeface="Source Sans Pro" charset="0"/>
                <a:ea typeface="Source Sans Pro" charset="0"/>
                <a:cs typeface="Source Sans Pro" charset="0"/>
              </a:rPr>
              <a:t>Be able to turn our root challenges into organizing issues on which we can take action and make an impact. </a:t>
            </a:r>
          </a:p>
          <a:p>
            <a:endParaRPr lang="en-US" sz="2400" dirty="0">
              <a:latin typeface="Source Sans Pro" charset="0"/>
              <a:ea typeface="Source Sans Pro" charset="0"/>
              <a:cs typeface="Source Sans Pro" charset="0"/>
            </a:endParaRP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18417" y="2654650"/>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Oval 10"/>
          <p:cNvSpPr/>
          <p:nvPr/>
        </p:nvSpPr>
        <p:spPr>
          <a:xfrm>
            <a:off x="5818417" y="4133898"/>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pic>
        <p:nvPicPr>
          <p:cNvPr id="12" name="Picture 11"/>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4830622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79"/>
            <a:ext cx="12192000" cy="3441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0" y="1214186"/>
            <a:ext cx="12192000" cy="988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6000" b="1" dirty="0">
                <a:solidFill>
                  <a:schemeClr val="bg1"/>
                </a:solidFill>
                <a:latin typeface="Gilroy ExtraBold" charset="0"/>
                <a:ea typeface="Gilroy ExtraBold" charset="0"/>
                <a:cs typeface="Gilroy ExtraBold" charset="0"/>
              </a:rPr>
              <a:t>What are your key takeaways?</a:t>
            </a:r>
          </a:p>
        </p:txBody>
      </p:sp>
      <p:sp>
        <p:nvSpPr>
          <p:cNvPr id="15" name="TextBox 14">
            <a:hlinkClick r:id="rId3"/>
          </p:cNvPr>
          <p:cNvSpPr txBox="1"/>
          <p:nvPr/>
        </p:nvSpPr>
        <p:spPr>
          <a:xfrm>
            <a:off x="2932606" y="5362506"/>
            <a:ext cx="6326787" cy="834359"/>
          </a:xfrm>
          <a:prstGeom prst="rect">
            <a:avLst/>
          </a:prstGeom>
          <a:noFill/>
        </p:spPr>
        <p:txBody>
          <a:bodyPr wrap="square" lIns="64290" tIns="32145" rIns="64290" bIns="32145" rtlCol="0">
            <a:spAutoFit/>
          </a:bodyPr>
          <a:lstStyle/>
          <a:p>
            <a:pPr algn="ctr"/>
            <a:r>
              <a:rPr lang="en-US" sz="2500" dirty="0">
                <a:solidFill>
                  <a:schemeClr val="bg2">
                    <a:lumMod val="25000"/>
                  </a:schemeClr>
                </a:solidFill>
                <a:latin typeface="Source Sans Pro" charset="0"/>
                <a:ea typeface="Source Sans Pro" charset="0"/>
                <a:cs typeface="Source Sans Pro" charset="0"/>
              </a:rPr>
              <a:t>Type in the chat and </a:t>
            </a:r>
            <a:r>
              <a:rPr lang="en-US" sz="2500">
                <a:solidFill>
                  <a:schemeClr val="bg2">
                    <a:lumMod val="25000"/>
                  </a:schemeClr>
                </a:solidFill>
                <a:latin typeface="Source Sans Pro" charset="0"/>
                <a:ea typeface="Source Sans Pro" charset="0"/>
                <a:cs typeface="Source Sans Pro" charset="0"/>
              </a:rPr>
              <a:t>tweet using #</a:t>
            </a:r>
            <a:r>
              <a:rPr lang="en-US" sz="2500" dirty="0" err="1">
                <a:solidFill>
                  <a:schemeClr val="bg2">
                    <a:lumMod val="25000"/>
                  </a:schemeClr>
                </a:solidFill>
                <a:latin typeface="Source Sans Pro" charset="0"/>
                <a:ea typeface="Source Sans Pro" charset="0"/>
                <a:cs typeface="Source Sans Pro" charset="0"/>
              </a:rPr>
              <a:t>OFAFellows</a:t>
            </a:r>
            <a:endParaRPr lang="en-US" sz="2500" dirty="0">
              <a:solidFill>
                <a:schemeClr val="bg2">
                  <a:lumMod val="25000"/>
                </a:schemeClr>
              </a:solidFill>
              <a:latin typeface="Source Sans Pro" charset="0"/>
              <a:ea typeface="Source Sans Pro" charset="0"/>
              <a:cs typeface="Source Sans Pro" charset="0"/>
            </a:endParaRPr>
          </a:p>
          <a:p>
            <a:pPr algn="ctr"/>
            <a:endParaRPr lang="en-US" sz="2500" dirty="0">
              <a:solidFill>
                <a:srgbClr val="ED5340"/>
              </a:solidFill>
              <a:latin typeface="Source Sans Pro" charset="0"/>
              <a:ea typeface="Source Sans Pro" charset="0"/>
              <a:cs typeface="Source Sans Pro" charset="0"/>
            </a:endParaRP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0916" y="4520055"/>
            <a:ext cx="870168" cy="585755"/>
          </a:xfrm>
          <a:prstGeom prst="rect">
            <a:avLst/>
          </a:prstGeom>
        </p:spPr>
      </p:pic>
      <p:cxnSp>
        <p:nvCxnSpPr>
          <p:cNvPr id="4" name="Straight Connector 3"/>
          <p:cNvCxnSpPr>
            <a:stCxn id="2" idx="2"/>
          </p:cNvCxnSpPr>
          <p:nvPr/>
        </p:nvCxnSpPr>
        <p:spPr>
          <a:xfrm>
            <a:off x="6096000" y="3429000"/>
            <a:ext cx="0" cy="3429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4765068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6277" y="635299"/>
            <a:ext cx="11123271" cy="1815882"/>
          </a:xfrm>
          <a:prstGeom prst="rect">
            <a:avLst/>
          </a:prstGeom>
          <a:noFill/>
        </p:spPr>
        <p:txBody>
          <a:bodyPr wrap="square" rtlCol="0">
            <a:spAutoFit/>
          </a:bodyPr>
          <a:lstStyle/>
          <a:p>
            <a:pPr algn="ctr">
              <a:lnSpc>
                <a:spcPct val="80000"/>
              </a:lnSpc>
            </a:pPr>
            <a:r>
              <a:rPr lang="en-US" sz="4000" b="1" dirty="0">
                <a:solidFill>
                  <a:schemeClr val="tx2"/>
                </a:solidFill>
                <a:latin typeface="Gilroy ExtraBold" charset="0"/>
                <a:ea typeface="Gilroy ExtraBold" charset="0"/>
                <a:cs typeface="Gilroy ExtraBold" charset="0"/>
              </a:rPr>
              <a:t>Weekly assignment: </a:t>
            </a:r>
          </a:p>
          <a:p>
            <a:pPr algn="ctr">
              <a:lnSpc>
                <a:spcPct val="80000"/>
              </a:lnSpc>
            </a:pPr>
            <a:r>
              <a:rPr lang="en-US" sz="4000" b="1" dirty="0">
                <a:solidFill>
                  <a:schemeClr val="tx2"/>
                </a:solidFill>
                <a:latin typeface="Gilroy ExtraBold" charset="0"/>
                <a:ea typeface="Gilroy ExtraBold" charset="0"/>
                <a:cs typeface="Gilroy ExtraBold" charset="0"/>
              </a:rPr>
              <a:t>Due Wednesday, April 11</a:t>
            </a:r>
          </a:p>
          <a:p>
            <a:pPr algn="ctr">
              <a:lnSpc>
                <a:spcPct val="80000"/>
              </a:lnSpc>
            </a:pPr>
            <a:endParaRPr lang="en-US" sz="2000" dirty="0">
              <a:latin typeface="Source Sans Pro" charset="0"/>
              <a:ea typeface="Source Sans Pro" charset="0"/>
              <a:cs typeface="Source Sans Pro" charset="0"/>
            </a:endParaRPr>
          </a:p>
          <a:p>
            <a:pPr algn="ctr">
              <a:lnSpc>
                <a:spcPct val="80000"/>
              </a:lnSpc>
            </a:pPr>
            <a:r>
              <a:rPr lang="en-US" sz="2000" b="1" dirty="0">
                <a:latin typeface="Source Sans Pro" charset="0"/>
                <a:ea typeface="Source Sans Pro" charset="0"/>
                <a:cs typeface="Source Sans Pro" charset="0"/>
              </a:rPr>
              <a:t>https://</a:t>
            </a:r>
            <a:r>
              <a:rPr lang="en-US" sz="2000" b="1" dirty="0" err="1">
                <a:latin typeface="Source Sans Pro" charset="0"/>
                <a:ea typeface="Source Sans Pro" charset="0"/>
                <a:cs typeface="Source Sans Pro" charset="0"/>
              </a:rPr>
              <a:t>www.ofa.us</a:t>
            </a:r>
            <a:r>
              <a:rPr lang="en-US" sz="2000" b="1" dirty="0">
                <a:latin typeface="Source Sans Pro" charset="0"/>
                <a:ea typeface="Source Sans Pro" charset="0"/>
                <a:cs typeface="Source Sans Pro" charset="0"/>
              </a:rPr>
              <a:t>/get-trained/fellows-2018-spring-fellowship/</a:t>
            </a:r>
          </a:p>
          <a:p>
            <a:pPr algn="ctr">
              <a:lnSpc>
                <a:spcPct val="80000"/>
              </a:lnSpc>
            </a:pPr>
            <a:endParaRPr lang="en-US" sz="2000" dirty="0">
              <a:latin typeface="Source Sans Pro" charset="0"/>
              <a:ea typeface="Source Sans Pro" charset="0"/>
              <a:cs typeface="Source Sans Pro" charset="0"/>
            </a:endParaRPr>
          </a:p>
        </p:txBody>
      </p:sp>
      <p:sp>
        <p:nvSpPr>
          <p:cNvPr id="8" name="TextBox 7"/>
          <p:cNvSpPr txBox="1"/>
          <p:nvPr/>
        </p:nvSpPr>
        <p:spPr>
          <a:xfrm>
            <a:off x="1925896" y="2451181"/>
            <a:ext cx="9437047" cy="3416320"/>
          </a:xfrm>
          <a:prstGeom prst="rect">
            <a:avLst/>
          </a:prstGeom>
          <a:noFill/>
        </p:spPr>
        <p:txBody>
          <a:bodyPr wrap="square" rtlCol="0">
            <a:spAutoFit/>
          </a:bodyPr>
          <a:lstStyle/>
          <a:p>
            <a:r>
              <a:rPr lang="en-US" sz="2400" dirty="0">
                <a:latin typeface="Source Sans Pro" charset="0"/>
                <a:ea typeface="Source Sans Pro" charset="0"/>
                <a:cs typeface="Source Sans Pro" charset="0"/>
              </a:rPr>
              <a:t>How will you turn the root challenge in your community into an issue on which to organize? </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What is your strategy or theory of change on this issue? (i.e. Strategic triangle or Goals, Strategy, Tactics).</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Describe the issue ecosystem surrounding your challenge.</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What are your next steps?</a:t>
            </a:r>
          </a:p>
        </p:txBody>
      </p:sp>
      <p:sp>
        <p:nvSpPr>
          <p:cNvPr id="9" name="Oval 8"/>
          <p:cNvSpPr/>
          <p:nvPr/>
        </p:nvSpPr>
        <p:spPr>
          <a:xfrm>
            <a:off x="1413595" y="2544457"/>
            <a:ext cx="347241" cy="3508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2" name="Oval 11"/>
          <p:cNvSpPr/>
          <p:nvPr/>
        </p:nvSpPr>
        <p:spPr>
          <a:xfrm>
            <a:off x="1413595" y="3682790"/>
            <a:ext cx="347241" cy="34726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3" name="Oval 12"/>
          <p:cNvSpPr/>
          <p:nvPr/>
        </p:nvSpPr>
        <p:spPr>
          <a:xfrm>
            <a:off x="1413595" y="4708487"/>
            <a:ext cx="347241" cy="3488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
        <p:nvSpPr>
          <p:cNvPr id="14" name="Oval 13"/>
          <p:cNvSpPr/>
          <p:nvPr/>
        </p:nvSpPr>
        <p:spPr>
          <a:xfrm>
            <a:off x="1413595" y="5445036"/>
            <a:ext cx="347241" cy="35026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4</a:t>
            </a:r>
          </a:p>
        </p:txBody>
      </p:sp>
      <p:pic>
        <p:nvPicPr>
          <p:cNvPr id="10" name="Picture 9"/>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833951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0" y="1197616"/>
            <a:ext cx="12192000" cy="2652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endParaRPr lang="en-US" sz="2000" b="1" dirty="0">
              <a:solidFill>
                <a:schemeClr val="tx2"/>
              </a:solidFill>
              <a:latin typeface="Gilroy ExtraBold" charset="0"/>
              <a:ea typeface="Gilroy ExtraBold" charset="0"/>
              <a:cs typeface="Gilroy ExtraBold" charset="0"/>
            </a:endParaRPr>
          </a:p>
          <a:p>
            <a:pPr algn="ctr">
              <a:lnSpc>
                <a:spcPct val="80000"/>
              </a:lnSpc>
            </a:pPr>
            <a:r>
              <a:rPr lang="en-US" sz="6000" b="1" dirty="0">
                <a:solidFill>
                  <a:schemeClr val="tx2"/>
                </a:solidFill>
                <a:latin typeface="Gilroy ExtraBold" charset="0"/>
                <a:ea typeface="Gilroy ExtraBold" charset="0"/>
                <a:cs typeface="Gilroy ExtraBold" charset="0"/>
              </a:rPr>
              <a:t>Thanks for joining the call!</a:t>
            </a:r>
          </a:p>
          <a:p>
            <a:pPr algn="ctr">
              <a:lnSpc>
                <a:spcPct val="80000"/>
              </a:lnSpc>
            </a:pPr>
            <a:endParaRPr lang="en-US" sz="4000" b="1" dirty="0">
              <a:solidFill>
                <a:schemeClr val="tx2"/>
              </a:solidFill>
              <a:latin typeface="Gilroy ExtraBold" charset="0"/>
              <a:ea typeface="Gilroy ExtraBold" charset="0"/>
              <a:cs typeface="Gilroy ExtraBold" charset="0"/>
            </a:endParaRPr>
          </a:p>
          <a:p>
            <a:pPr algn="ctr">
              <a:lnSpc>
                <a:spcPct val="80000"/>
              </a:lnSpc>
            </a:pPr>
            <a:endParaRPr lang="en-US" sz="4000" b="1" dirty="0">
              <a:solidFill>
                <a:schemeClr val="tx2"/>
              </a:solidFill>
              <a:latin typeface="Gilroy ExtraBold" charset="0"/>
              <a:ea typeface="Gilroy ExtraBold" charset="0"/>
              <a:cs typeface="Gilroy ExtraBold" charset="0"/>
            </a:endParaRPr>
          </a:p>
          <a:p>
            <a:pPr algn="ctr">
              <a:lnSpc>
                <a:spcPct val="80000"/>
              </a:lnSpc>
            </a:pPr>
            <a:r>
              <a:rPr lang="en-US" sz="2600" dirty="0">
                <a:solidFill>
                  <a:schemeClr val="tx1"/>
                </a:solidFill>
                <a:latin typeface="Source Sans Pro" charset="0"/>
                <a:ea typeface="Source Sans Pro" charset="0"/>
                <a:cs typeface="Source Sans Pro" charset="0"/>
              </a:rPr>
              <a:t>Please fill out the evaluation on today’s training using the link below.</a:t>
            </a:r>
          </a:p>
          <a:p>
            <a:pPr algn="ctr">
              <a:lnSpc>
                <a:spcPct val="80000"/>
              </a:lnSpc>
            </a:pPr>
            <a:endParaRPr lang="en-US" sz="2600" dirty="0">
              <a:solidFill>
                <a:schemeClr val="tx1"/>
              </a:solidFill>
              <a:latin typeface="Source Sans Pro" charset="0"/>
              <a:ea typeface="Source Sans Pro" charset="0"/>
              <a:cs typeface="Source Sans Pro" charset="0"/>
            </a:endParaRPr>
          </a:p>
        </p:txBody>
      </p:sp>
      <p:pic>
        <p:nvPicPr>
          <p:cNvPr id="4" name="Picture 3"/>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2" name="Rectangle 1"/>
          <p:cNvSpPr/>
          <p:nvPr/>
        </p:nvSpPr>
        <p:spPr>
          <a:xfrm>
            <a:off x="3130283" y="5394132"/>
            <a:ext cx="5931432" cy="394147"/>
          </a:xfrm>
          <a:prstGeom prst="rect">
            <a:avLst/>
          </a:prstGeom>
        </p:spPr>
        <p:txBody>
          <a:bodyPr wrap="none">
            <a:spAutoFit/>
          </a:bodyPr>
          <a:lstStyle/>
          <a:p>
            <a:pPr algn="ctr">
              <a:lnSpc>
                <a:spcPct val="80000"/>
              </a:lnSpc>
            </a:pPr>
            <a:r>
              <a:rPr lang="en-US" sz="2400" b="1" dirty="0">
                <a:latin typeface="Source Sans Pro" charset="0"/>
                <a:ea typeface="Source Sans Pro" charset="0"/>
                <a:cs typeface="Source Sans Pro" charset="0"/>
              </a:rPr>
              <a:t>Email </a:t>
            </a:r>
            <a:r>
              <a:rPr lang="en-US" sz="2400" b="1" dirty="0">
                <a:latin typeface="Source Sans Pro" charset="0"/>
                <a:ea typeface="Source Sans Pro" charset="0"/>
                <a:cs typeface="Source Sans Pro" charset="0"/>
                <a:hlinkClick r:id="rId3"/>
              </a:rPr>
              <a:t>fellows@ofa.us</a:t>
            </a:r>
            <a:r>
              <a:rPr lang="en-US" sz="2400" b="1" dirty="0">
                <a:latin typeface="Source Sans Pro" charset="0"/>
                <a:ea typeface="Source Sans Pro" charset="0"/>
                <a:cs typeface="Source Sans Pro" charset="0"/>
              </a:rPr>
              <a:t> with any questions. </a:t>
            </a:r>
          </a:p>
        </p:txBody>
      </p:sp>
      <p:sp>
        <p:nvSpPr>
          <p:cNvPr id="3" name="Rectangle 2"/>
          <p:cNvSpPr/>
          <p:nvPr/>
        </p:nvSpPr>
        <p:spPr>
          <a:xfrm>
            <a:off x="3809958" y="3562740"/>
            <a:ext cx="4572085" cy="707886"/>
          </a:xfrm>
          <a:prstGeom prst="rect">
            <a:avLst/>
          </a:prstGeom>
        </p:spPr>
        <p:txBody>
          <a:bodyPr wrap="none">
            <a:spAutoFit/>
          </a:bodyPr>
          <a:lstStyle/>
          <a:p>
            <a:pPr algn="ctr"/>
            <a:r>
              <a:rPr lang="en-US" sz="4000" b="1" u="sng" dirty="0" err="1">
                <a:latin typeface="Source Sans Pro" charset="0"/>
                <a:ea typeface="Source Sans Pro" charset="0"/>
                <a:cs typeface="Source Sans Pro" charset="0"/>
              </a:rPr>
              <a:t>bit.ly</a:t>
            </a:r>
            <a:r>
              <a:rPr lang="en-US" sz="4000" b="1" u="sng" dirty="0">
                <a:latin typeface="Source Sans Pro" charset="0"/>
                <a:ea typeface="Source Sans Pro" charset="0"/>
                <a:cs typeface="Source Sans Pro" charset="0"/>
              </a:rPr>
              <a:t>/Spring2-2018</a:t>
            </a:r>
          </a:p>
        </p:txBody>
      </p:sp>
    </p:spTree>
    <p:extLst>
      <p:ext uri="{BB962C8B-B14F-4D97-AF65-F5344CB8AC3E}">
        <p14:creationId xmlns:p14="http://schemas.microsoft.com/office/powerpoint/2010/main" val="807603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946844" y="1117152"/>
            <a:ext cx="4976263" cy="5437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b="1" dirty="0">
                <a:solidFill>
                  <a:srgbClr val="FFFFFF"/>
                </a:solidFill>
                <a:latin typeface="Source Sans Pro" charset="0"/>
                <a:ea typeface="Source Sans Pro" charset="0"/>
                <a:cs typeface="Source Sans Pro" charset="0"/>
              </a:rPr>
              <a:t>Intro and welcome</a:t>
            </a:r>
          </a:p>
        </p:txBody>
      </p:sp>
      <p:sp>
        <p:nvSpPr>
          <p:cNvPr id="23" name="Rectangle 22"/>
          <p:cNvSpPr/>
          <p:nvPr/>
        </p:nvSpPr>
        <p:spPr>
          <a:xfrm>
            <a:off x="5946844" y="3878212"/>
            <a:ext cx="5416099"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Debrief and close</a:t>
            </a:r>
          </a:p>
        </p:txBody>
      </p:sp>
      <p:sp>
        <p:nvSpPr>
          <p:cNvPr id="35" name="Rectangle 34"/>
          <p:cNvSpPr/>
          <p:nvPr/>
        </p:nvSpPr>
        <p:spPr>
          <a:xfrm>
            <a:off x="5946845" y="3187947"/>
            <a:ext cx="4976262"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Identifying the right decision makers</a:t>
            </a:r>
          </a:p>
        </p:txBody>
      </p:sp>
      <p:sp>
        <p:nvSpPr>
          <p:cNvPr id="6" name="Rectangle 5"/>
          <p:cNvSpPr/>
          <p:nvPr/>
        </p:nvSpPr>
        <p:spPr>
          <a:xfrm>
            <a:off x="5946845" y="1807417"/>
            <a:ext cx="4976262"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Recap from Week 1</a:t>
            </a:r>
          </a:p>
        </p:txBody>
      </p:sp>
      <p:sp>
        <p:nvSpPr>
          <p:cNvPr id="9" name="Rectangle 8"/>
          <p:cNvSpPr/>
          <p:nvPr/>
        </p:nvSpPr>
        <p:spPr>
          <a:xfrm>
            <a:off x="5946844" y="2497682"/>
            <a:ext cx="5416099" cy="543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60948" rIns="0" bIns="60948" rtlCol="0" anchor="ctr"/>
          <a:lstStyle/>
          <a:p>
            <a:pPr marL="243785"/>
            <a:r>
              <a:rPr lang="en-US" sz="2400" dirty="0">
                <a:solidFill>
                  <a:schemeClr val="tx1"/>
                </a:solidFill>
                <a:latin typeface="Source Sans Pro" charset="0"/>
                <a:ea typeface="Source Sans Pro" charset="0"/>
                <a:cs typeface="Source Sans Pro" charset="0"/>
              </a:rPr>
              <a:t>Turning challenges into issues</a:t>
            </a:r>
          </a:p>
        </p:txBody>
      </p:sp>
      <p:pic>
        <p:nvPicPr>
          <p:cNvPr id="11" name="Picture 10"/>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13" name="TextBox 12"/>
          <p:cNvSpPr txBox="1"/>
          <p:nvPr/>
        </p:nvSpPr>
        <p:spPr>
          <a:xfrm>
            <a:off x="1085088" y="1117152"/>
            <a:ext cx="2827155"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Agenda</a:t>
            </a:r>
          </a:p>
        </p:txBody>
      </p:sp>
    </p:spTree>
    <p:extLst>
      <p:ext uri="{BB962C8B-B14F-4D97-AF65-F5344CB8AC3E}">
        <p14:creationId xmlns:p14="http://schemas.microsoft.com/office/powerpoint/2010/main" val="299447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379"/>
            <a:ext cx="12192000" cy="6870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ChangeArrowheads="1"/>
          </p:cNvSpPr>
          <p:nvPr/>
        </p:nvSpPr>
        <p:spPr bwMode="auto">
          <a:xfrm>
            <a:off x="0" y="2928686"/>
            <a:ext cx="12192000" cy="988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6000" b="1" dirty="0">
                <a:solidFill>
                  <a:schemeClr val="bg1"/>
                </a:solidFill>
                <a:latin typeface="Gilroy ExtraBold" charset="0"/>
                <a:ea typeface="Gilroy ExtraBold" charset="0"/>
                <a:cs typeface="Gilroy ExtraBold" charset="0"/>
              </a:rPr>
              <a:t>Icebreaker: Politics pop quiz</a:t>
            </a:r>
          </a:p>
        </p:txBody>
      </p:sp>
      <p:pic>
        <p:nvPicPr>
          <p:cNvPr id="10" name="Picture 9"/>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453999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379"/>
            <a:ext cx="12192000" cy="3441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ChangeArrowheads="1"/>
          </p:cNvSpPr>
          <p:nvPr/>
        </p:nvSpPr>
        <p:spPr bwMode="auto">
          <a:xfrm>
            <a:off x="0" y="1214186"/>
            <a:ext cx="12192000" cy="988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6000" b="1" dirty="0">
                <a:solidFill>
                  <a:schemeClr val="bg1"/>
                </a:solidFill>
                <a:latin typeface="Gilroy ExtraBold" charset="0"/>
                <a:ea typeface="Gilroy ExtraBold" charset="0"/>
                <a:cs typeface="Gilroy ExtraBold" charset="0"/>
              </a:rPr>
              <a:t>Icebreaker: Politics pop quiz</a:t>
            </a:r>
          </a:p>
        </p:txBody>
      </p:sp>
      <p:pic>
        <p:nvPicPr>
          <p:cNvPr id="10" name="Picture 9"/>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5" name="Rectangle 4"/>
          <p:cNvSpPr>
            <a:spLocks noChangeArrowheads="1"/>
          </p:cNvSpPr>
          <p:nvPr/>
        </p:nvSpPr>
        <p:spPr bwMode="auto">
          <a:xfrm>
            <a:off x="1454552" y="3940017"/>
            <a:ext cx="9282896" cy="23506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500" b="1" dirty="0">
                <a:solidFill>
                  <a:schemeClr val="tx1"/>
                </a:solidFill>
                <a:latin typeface="Source Sans Pro" charset="0"/>
                <a:ea typeface="Source Sans Pro" charset="0"/>
                <a:cs typeface="Source Sans Pro" charset="0"/>
              </a:rPr>
              <a:t>How many voting members of U.S. Representatives serve in Congress?</a:t>
            </a:r>
          </a:p>
          <a:p>
            <a:r>
              <a:rPr lang="en-US" altLang="en-US" sz="2500" dirty="0">
                <a:solidFill>
                  <a:schemeClr val="tx1"/>
                </a:solidFill>
                <a:latin typeface="Source Sans Pro" charset="0"/>
                <a:ea typeface="Source Sans Pro" charset="0"/>
                <a:cs typeface="Source Sans Pro" charset="0"/>
              </a:rPr>
              <a:t>1.) 535</a:t>
            </a:r>
          </a:p>
          <a:p>
            <a:r>
              <a:rPr lang="en-US" altLang="en-US" sz="2500" dirty="0">
                <a:solidFill>
                  <a:schemeClr val="tx1"/>
                </a:solidFill>
                <a:latin typeface="Source Sans Pro" charset="0"/>
                <a:ea typeface="Source Sans Pro" charset="0"/>
                <a:cs typeface="Source Sans Pro" charset="0"/>
              </a:rPr>
              <a:t>2.) 435</a:t>
            </a:r>
          </a:p>
          <a:p>
            <a:r>
              <a:rPr lang="en-US" altLang="en-US" sz="2500" dirty="0">
                <a:solidFill>
                  <a:schemeClr val="tx1"/>
                </a:solidFill>
                <a:latin typeface="Source Sans Pro" charset="0"/>
                <a:ea typeface="Source Sans Pro" charset="0"/>
                <a:cs typeface="Source Sans Pro" charset="0"/>
              </a:rPr>
              <a:t>3.) 500</a:t>
            </a:r>
          </a:p>
          <a:p>
            <a:r>
              <a:rPr lang="en-US" altLang="en-US" sz="2500" dirty="0">
                <a:solidFill>
                  <a:schemeClr val="tx1"/>
                </a:solidFill>
                <a:latin typeface="Source Sans Pro" charset="0"/>
                <a:ea typeface="Source Sans Pro" charset="0"/>
                <a:cs typeface="Source Sans Pro" charset="0"/>
              </a:rPr>
              <a:t>4.) 4 </a:t>
            </a:r>
          </a:p>
        </p:txBody>
      </p:sp>
    </p:spTree>
    <p:extLst>
      <p:ext uri="{BB962C8B-B14F-4D97-AF65-F5344CB8AC3E}">
        <p14:creationId xmlns:p14="http://schemas.microsoft.com/office/powerpoint/2010/main" val="95890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379"/>
            <a:ext cx="12192000" cy="3441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ChangeArrowheads="1"/>
          </p:cNvSpPr>
          <p:nvPr/>
        </p:nvSpPr>
        <p:spPr bwMode="auto">
          <a:xfrm>
            <a:off x="0" y="1214186"/>
            <a:ext cx="12192000" cy="988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6000" b="1" dirty="0">
                <a:solidFill>
                  <a:schemeClr val="bg1"/>
                </a:solidFill>
                <a:latin typeface="Gilroy ExtraBold" charset="0"/>
                <a:ea typeface="Gilroy ExtraBold" charset="0"/>
                <a:cs typeface="Gilroy ExtraBold" charset="0"/>
              </a:rPr>
              <a:t>Icebreaker: Politics pop quiz</a:t>
            </a:r>
          </a:p>
        </p:txBody>
      </p:sp>
      <p:pic>
        <p:nvPicPr>
          <p:cNvPr id="10" name="Picture 9"/>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5" name="Rectangle 4"/>
          <p:cNvSpPr>
            <a:spLocks noChangeArrowheads="1"/>
          </p:cNvSpPr>
          <p:nvPr/>
        </p:nvSpPr>
        <p:spPr bwMode="auto">
          <a:xfrm>
            <a:off x="1454552" y="3940017"/>
            <a:ext cx="9282896" cy="19659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500" b="1" dirty="0">
                <a:solidFill>
                  <a:schemeClr val="tx1"/>
                </a:solidFill>
                <a:latin typeface="Source Sans Pro" charset="0"/>
                <a:ea typeface="Source Sans Pro" charset="0"/>
                <a:cs typeface="Source Sans Pro" charset="0"/>
              </a:rPr>
              <a:t>What university did President Josiah Bartlett attend?</a:t>
            </a:r>
          </a:p>
          <a:p>
            <a:r>
              <a:rPr lang="en-US" altLang="en-US" sz="2500" dirty="0">
                <a:solidFill>
                  <a:schemeClr val="tx1"/>
                </a:solidFill>
                <a:latin typeface="Source Sans Pro" charset="0"/>
                <a:ea typeface="Source Sans Pro" charset="0"/>
                <a:cs typeface="Source Sans Pro" charset="0"/>
              </a:rPr>
              <a:t>1.) University of Michigan</a:t>
            </a:r>
          </a:p>
          <a:p>
            <a:r>
              <a:rPr lang="en-US" altLang="en-US" sz="2500" dirty="0">
                <a:solidFill>
                  <a:schemeClr val="tx1"/>
                </a:solidFill>
                <a:latin typeface="Source Sans Pro" charset="0"/>
                <a:ea typeface="Source Sans Pro" charset="0"/>
                <a:cs typeface="Source Sans Pro" charset="0"/>
              </a:rPr>
              <a:t>2.) University of Florida</a:t>
            </a:r>
          </a:p>
          <a:p>
            <a:r>
              <a:rPr lang="en-US" altLang="en-US" sz="2500" dirty="0">
                <a:solidFill>
                  <a:schemeClr val="tx1"/>
                </a:solidFill>
                <a:latin typeface="Source Sans Pro" charset="0"/>
                <a:ea typeface="Source Sans Pro" charset="0"/>
                <a:cs typeface="Source Sans Pro" charset="0"/>
              </a:rPr>
              <a:t>3.) University of Notre Dame</a:t>
            </a:r>
          </a:p>
          <a:p>
            <a:r>
              <a:rPr lang="en-US" altLang="en-US" sz="2500" dirty="0">
                <a:solidFill>
                  <a:schemeClr val="tx1"/>
                </a:solidFill>
                <a:latin typeface="Source Sans Pro" charset="0"/>
                <a:ea typeface="Source Sans Pro" charset="0"/>
                <a:cs typeface="Source Sans Pro" charset="0"/>
              </a:rPr>
              <a:t>4.) Harvard University</a:t>
            </a:r>
          </a:p>
        </p:txBody>
      </p:sp>
    </p:spTree>
    <p:extLst>
      <p:ext uri="{BB962C8B-B14F-4D97-AF65-F5344CB8AC3E}">
        <p14:creationId xmlns:p14="http://schemas.microsoft.com/office/powerpoint/2010/main" val="895523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379"/>
            <a:ext cx="12192000" cy="3441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a:spLocks noChangeArrowheads="1"/>
          </p:cNvSpPr>
          <p:nvPr/>
        </p:nvSpPr>
        <p:spPr bwMode="auto">
          <a:xfrm>
            <a:off x="0" y="1214186"/>
            <a:ext cx="12192000" cy="988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6000" b="1" dirty="0">
                <a:solidFill>
                  <a:schemeClr val="bg1"/>
                </a:solidFill>
                <a:latin typeface="Gilroy ExtraBold" charset="0"/>
                <a:ea typeface="Gilroy ExtraBold" charset="0"/>
                <a:cs typeface="Gilroy ExtraBold" charset="0"/>
              </a:rPr>
              <a:t>Icebreaker: Politics pop quiz</a:t>
            </a:r>
          </a:p>
        </p:txBody>
      </p:sp>
      <p:pic>
        <p:nvPicPr>
          <p:cNvPr id="10" name="Picture 9"/>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5" name="Rectangle 4"/>
          <p:cNvSpPr>
            <a:spLocks noChangeArrowheads="1"/>
          </p:cNvSpPr>
          <p:nvPr/>
        </p:nvSpPr>
        <p:spPr bwMode="auto">
          <a:xfrm>
            <a:off x="1454552" y="3940017"/>
            <a:ext cx="9282896" cy="19659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2500" b="1" dirty="0">
                <a:solidFill>
                  <a:schemeClr val="tx1"/>
                </a:solidFill>
                <a:latin typeface="Source Sans Pro" charset="0"/>
                <a:ea typeface="Source Sans Pro" charset="0"/>
                <a:cs typeface="Source Sans Pro" charset="0"/>
              </a:rPr>
              <a:t>What was the purpose of the 19</a:t>
            </a:r>
            <a:r>
              <a:rPr lang="en-US" altLang="en-US" sz="2500" b="1" baseline="30000" dirty="0">
                <a:solidFill>
                  <a:schemeClr val="tx1"/>
                </a:solidFill>
                <a:latin typeface="Source Sans Pro" charset="0"/>
                <a:ea typeface="Source Sans Pro" charset="0"/>
                <a:cs typeface="Source Sans Pro" charset="0"/>
              </a:rPr>
              <a:t>th</a:t>
            </a:r>
            <a:r>
              <a:rPr lang="en-US" altLang="en-US" sz="2500" b="1" dirty="0">
                <a:solidFill>
                  <a:schemeClr val="tx1"/>
                </a:solidFill>
                <a:latin typeface="Source Sans Pro" charset="0"/>
                <a:ea typeface="Source Sans Pro" charset="0"/>
                <a:cs typeface="Source Sans Pro" charset="0"/>
              </a:rPr>
              <a:t> amendment?</a:t>
            </a:r>
          </a:p>
          <a:p>
            <a:r>
              <a:rPr lang="en-US" altLang="en-US" sz="2500" dirty="0">
                <a:solidFill>
                  <a:schemeClr val="tx1"/>
                </a:solidFill>
                <a:latin typeface="Source Sans Pro" charset="0"/>
                <a:ea typeface="Source Sans Pro" charset="0"/>
                <a:cs typeface="Source Sans Pro" charset="0"/>
              </a:rPr>
              <a:t>1.) Granted women the right to vote.</a:t>
            </a:r>
          </a:p>
          <a:p>
            <a:r>
              <a:rPr lang="en-US" altLang="en-US" sz="2500" dirty="0">
                <a:solidFill>
                  <a:schemeClr val="tx1"/>
                </a:solidFill>
                <a:latin typeface="Source Sans Pro" charset="0"/>
                <a:ea typeface="Source Sans Pro" charset="0"/>
                <a:cs typeface="Source Sans Pro" charset="0"/>
              </a:rPr>
              <a:t>2.) Abolished slavery.</a:t>
            </a:r>
          </a:p>
          <a:p>
            <a:r>
              <a:rPr lang="en-US" altLang="en-US" sz="2500" dirty="0">
                <a:solidFill>
                  <a:schemeClr val="tx1"/>
                </a:solidFill>
                <a:latin typeface="Source Sans Pro" charset="0"/>
                <a:ea typeface="Source Sans Pro" charset="0"/>
                <a:cs typeface="Source Sans Pro" charset="0"/>
              </a:rPr>
              <a:t>3.) Established Thanksgiving as a national holiday.</a:t>
            </a:r>
          </a:p>
          <a:p>
            <a:r>
              <a:rPr lang="en-US" altLang="en-US" sz="2500" dirty="0">
                <a:solidFill>
                  <a:schemeClr val="tx1"/>
                </a:solidFill>
                <a:latin typeface="Source Sans Pro" charset="0"/>
                <a:ea typeface="Source Sans Pro" charset="0"/>
                <a:cs typeface="Source Sans Pro" charset="0"/>
              </a:rPr>
              <a:t>4.) Guaranteed the right to free speech. </a:t>
            </a:r>
          </a:p>
        </p:txBody>
      </p:sp>
    </p:spTree>
    <p:extLst>
      <p:ext uri="{BB962C8B-B14F-4D97-AF65-F5344CB8AC3E}">
        <p14:creationId xmlns:p14="http://schemas.microsoft.com/office/powerpoint/2010/main" val="1284012474"/>
      </p:ext>
    </p:extLst>
  </p:cSld>
  <p:clrMapOvr>
    <a:masterClrMapping/>
  </p:clrMapOvr>
</p:sld>
</file>

<file path=ppt/theme/theme1.xml><?xml version="1.0" encoding="utf-8"?>
<a:theme xmlns:a="http://schemas.openxmlformats.org/drawingml/2006/main" name="Office Theme">
  <a:themeElements>
    <a:clrScheme name="Custom 1">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00B2DB"/>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11132</TotalTime>
  <Words>2107</Words>
  <Application>Microsoft Macintosh PowerPoint</Application>
  <PresentationFormat>Widescreen</PresentationFormat>
  <Paragraphs>252</Paragraphs>
  <Slides>42</Slides>
  <Notes>28</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42</vt:i4>
      </vt:variant>
    </vt:vector>
  </HeadingPairs>
  <TitlesOfParts>
    <vt:vector size="50" baseType="lpstr">
      <vt:lpstr>Arial</vt:lpstr>
      <vt:lpstr>Calibri</vt:lpstr>
      <vt:lpstr>Calibri Light</vt:lpstr>
      <vt:lpstr>Gilroy ExtraBold</vt:lpstr>
      <vt:lpstr>Source Sans Pro</vt:lpstr>
      <vt:lpstr>Symbol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McInerney</dc:creator>
  <cp:lastModifiedBy>Microsoft Office User</cp:lastModifiedBy>
  <cp:revision>103</cp:revision>
  <cp:lastPrinted>2017-09-26T22:29:57Z</cp:lastPrinted>
  <dcterms:created xsi:type="dcterms:W3CDTF">2017-06-21T18:55:39Z</dcterms:created>
  <dcterms:modified xsi:type="dcterms:W3CDTF">2019-02-24T05:57:46Z</dcterms:modified>
</cp:coreProperties>
</file>